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14630400" cy="8229600"/>
  <p:notesSz cx="8229600" cy="146304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hyperlink" Target="https://gamma.app" TargetMode="External"/><Relationship Id="rId1" Type="http://schemas.openxmlformats.org/officeDocument/2006/relationships/image" Target="../media/image-1-1.png"/><Relationship Id="rId2" Type="http://schemas.openxmlformats.org/officeDocument/2006/relationships/image" Target="../media/image-1-2.png"/><Relationship Id="rId3" Type="http://schemas.openxmlformats.org/officeDocument/2006/relationships/image" Target="../media/image-1-3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" TargetMode="External"/><Relationship Id="rId1" Type="http://schemas.openxmlformats.org/officeDocument/2006/relationships/image" Target="../media/image-2-1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" TargetMode="External"/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" TargetMode="External"/><Relationship Id="rId1" Type="http://schemas.openxmlformats.org/officeDocument/2006/relationships/image" Target="../media/image-4-1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hyperlink" Target="https://gamma.app" TargetMode="External"/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3.png"/><Relationship Id="rId4" Type="http://schemas.openxmlformats.org/officeDocument/2006/relationships/image" Target="../media/image-5-4.png"/><Relationship Id="rId5" Type="http://schemas.openxmlformats.org/officeDocument/2006/relationships/image" Target="../media/image-5-5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" TargetMode="External"/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" TargetMode="External"/><Relationship Id="rId1" Type="http://schemas.openxmlformats.org/officeDocument/2006/relationships/image" Target="../media/image-7-1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" TargetMode="External"/><Relationship Id="rId1" Type="http://schemas.openxmlformats.org/officeDocument/2006/relationships/image" Target="../media/image-8-1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C0C0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72525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833199" y="2079308"/>
            <a:ext cx="7477601" cy="166639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6561"/>
              </a:lnSpc>
              <a:buNone/>
            </a:pPr>
            <a:r>
              <a:rPr lang="en-US" sz="5249" b="1" spc="-157" kern="0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Үркүндүн тарыхына киришүү 1916-ж</a:t>
            </a:r>
            <a:endParaRPr lang="en-US" sz="5249" dirty="0"/>
          </a:p>
        </p:txBody>
      </p:sp>
      <p:sp>
        <p:nvSpPr>
          <p:cNvPr id="6" name="Text 3"/>
          <p:cNvSpPr/>
          <p:nvPr/>
        </p:nvSpPr>
        <p:spPr>
          <a:xfrm>
            <a:off x="833199" y="4078962"/>
            <a:ext cx="7477601" cy="142160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799"/>
              </a:lnSpc>
              <a:buNone/>
            </a:pPr>
            <a:r>
              <a:rPr lang="en-US" sz="1750" spc="-35" kern="0" dirty="0">
                <a:solidFill>
                  <a:srgbClr val="E5E0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1916-жылдагы Үркүн – Сибирдин тарыхында миңдеген бурят шамандары падышалык бийликке каршы көтөрүлүштө курман болгон маанилүү окуя. Бул жаңжал аймакта жана жергиликтүү калктын аң-сезиминде терең из калтырган.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833199" y="5750481"/>
            <a:ext cx="355402" cy="355402"/>
          </a:xfrm>
          <a:prstGeom prst="roundRect">
            <a:avLst>
              <a:gd name="adj" fmla="val 25726039"/>
            </a:avLst>
          </a:prstGeom>
          <a:noFill/>
          <a:ln w="7620">
            <a:solidFill>
              <a:srgbClr val="FFFFFF"/>
            </a:solidFill>
            <a:prstDash val="solid"/>
          </a:ln>
        </p:spPr>
      </p:sp>
      <p:pic>
        <p:nvPicPr>
          <p:cNvPr id="8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819" y="5758101"/>
            <a:ext cx="340162" cy="340162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1299686" y="5755958"/>
            <a:ext cx="2644854" cy="38885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l" indent="0" marL="0">
              <a:lnSpc>
                <a:spcPts val="3062"/>
              </a:lnSpc>
              <a:buNone/>
            </a:pPr>
            <a:r>
              <a:rPr lang="en-US" sz="2187" b="1" spc="-35" kern="0" dirty="0">
                <a:solidFill>
                  <a:srgbClr val="E5E0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by Адилет Алмазов</a:t>
            </a:r>
            <a:endParaRPr lang="en-US" sz="2187" dirty="0"/>
          </a:p>
        </p:txBody>
      </p:sp>
      <p:pic>
        <p:nvPicPr>
          <p:cNvPr id="10" name="Image 2" descr="preencoded.png">
            <a:hlinkClick r:id="rId4" tooltip="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C0C0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72525"/>
          </a:solidFill>
          <a:ln/>
        </p:spPr>
      </p:sp>
      <p:sp>
        <p:nvSpPr>
          <p:cNvPr id="4" name="Text 2"/>
          <p:cNvSpPr/>
          <p:nvPr/>
        </p:nvSpPr>
        <p:spPr>
          <a:xfrm>
            <a:off x="2037993" y="1762720"/>
            <a:ext cx="10331529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5468"/>
              </a:lnSpc>
              <a:buNone/>
            </a:pPr>
            <a:r>
              <a:rPr lang="en-US" sz="4374" b="1" spc="-131" kern="0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Окуялардын себептери жана фондору</a:t>
            </a:r>
            <a:endParaRPr lang="en-US" sz="4374" dirty="0"/>
          </a:p>
        </p:txBody>
      </p:sp>
      <p:sp>
        <p:nvSpPr>
          <p:cNvPr id="5" name="Shape 3"/>
          <p:cNvSpPr/>
          <p:nvPr/>
        </p:nvSpPr>
        <p:spPr>
          <a:xfrm>
            <a:off x="2037993" y="3075027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110080"/>
          </a:solidFill>
          <a:ln w="13811">
            <a:solidFill>
              <a:srgbClr val="2A1999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2209086" y="3116699"/>
            <a:ext cx="157758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3281"/>
              </a:lnSpc>
              <a:buNone/>
            </a:pPr>
            <a:r>
              <a:rPr lang="en-US" sz="2624" b="1" spc="-79" kern="0" dirty="0">
                <a:solidFill>
                  <a:srgbClr val="E5E0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</a:t>
            </a:r>
            <a:endParaRPr lang="en-US" sz="2624" dirty="0"/>
          </a:p>
        </p:txBody>
      </p:sp>
      <p:sp>
        <p:nvSpPr>
          <p:cNvPr id="7" name="Text 5"/>
          <p:cNvSpPr/>
          <p:nvPr/>
        </p:nvSpPr>
        <p:spPr>
          <a:xfrm>
            <a:off x="2760107" y="3151346"/>
            <a:ext cx="2647950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b="1" spc="-66" kern="0" dirty="0">
                <a:solidFill>
                  <a:srgbClr val="E5E0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Социалдык чыңалуу</a:t>
            </a:r>
            <a:endParaRPr lang="en-US" sz="2187" dirty="0"/>
          </a:p>
        </p:txBody>
      </p:sp>
      <p:sp>
        <p:nvSpPr>
          <p:cNvPr id="8" name="Text 6"/>
          <p:cNvSpPr/>
          <p:nvPr/>
        </p:nvSpPr>
        <p:spPr>
          <a:xfrm>
            <a:off x="2760107" y="3978950"/>
            <a:ext cx="2647950" cy="17770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799"/>
              </a:lnSpc>
              <a:buNone/>
            </a:pPr>
            <a:r>
              <a:rPr lang="en-US" sz="1750" spc="-35" kern="0" dirty="0">
                <a:solidFill>
                  <a:srgbClr val="E5E0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Үркүндүн алдында элдин нааразычылыгына алып келген чоң социалдык жана экономикалык теңсиздик болгон.</a:t>
            </a:r>
            <a:endParaRPr lang="en-US" sz="1750" dirty="0"/>
          </a:p>
        </p:txBody>
      </p:sp>
      <p:sp>
        <p:nvSpPr>
          <p:cNvPr id="9" name="Shape 7"/>
          <p:cNvSpPr/>
          <p:nvPr/>
        </p:nvSpPr>
        <p:spPr>
          <a:xfrm>
            <a:off x="5630228" y="3075027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110080"/>
          </a:solidFill>
          <a:ln w="13811">
            <a:solidFill>
              <a:srgbClr val="2A1999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5782270" y="3116699"/>
            <a:ext cx="195858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3281"/>
              </a:lnSpc>
              <a:buNone/>
            </a:pPr>
            <a:r>
              <a:rPr lang="en-US" sz="2624" b="1" spc="-79" kern="0" dirty="0">
                <a:solidFill>
                  <a:srgbClr val="E5E0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</a:t>
            </a:r>
            <a:endParaRPr lang="en-US" sz="2624" dirty="0"/>
          </a:p>
        </p:txBody>
      </p:sp>
      <p:sp>
        <p:nvSpPr>
          <p:cNvPr id="11" name="Text 9"/>
          <p:cNvSpPr/>
          <p:nvPr/>
        </p:nvSpPr>
        <p:spPr>
          <a:xfrm>
            <a:off x="6352342" y="3151346"/>
            <a:ext cx="2221944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b="1" spc="-66" kern="0" dirty="0">
                <a:solidFill>
                  <a:srgbClr val="E5E0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Cultural Interests</a:t>
            </a:r>
            <a:endParaRPr lang="en-US" sz="2187" dirty="0"/>
          </a:p>
        </p:txBody>
      </p:sp>
      <p:sp>
        <p:nvSpPr>
          <p:cNvPr id="12" name="Text 10"/>
          <p:cNvSpPr/>
          <p:nvPr/>
        </p:nvSpPr>
        <p:spPr>
          <a:xfrm>
            <a:off x="6352342" y="3631763"/>
            <a:ext cx="2647950" cy="248781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799"/>
              </a:lnSpc>
              <a:buNone/>
            </a:pPr>
            <a:r>
              <a:rPr lang="en-US" sz="1750" spc="-35" kern="0" dirty="0">
                <a:solidFill>
                  <a:srgbClr val="E5E0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Шаман маданиятын жана ырым-жырымдарын жигердүү жок кылуу жана чектөө дагы мүмкүн болгон чыр-чатакка өбөлгө түзгөн.</a:t>
            </a:r>
            <a:endParaRPr lang="en-US" sz="1750" dirty="0"/>
          </a:p>
        </p:txBody>
      </p:sp>
      <p:sp>
        <p:nvSpPr>
          <p:cNvPr id="13" name="Shape 11"/>
          <p:cNvSpPr/>
          <p:nvPr/>
        </p:nvSpPr>
        <p:spPr>
          <a:xfrm>
            <a:off x="9222462" y="3075027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110080"/>
          </a:solidFill>
          <a:ln w="13811">
            <a:solidFill>
              <a:srgbClr val="2A1999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9370695" y="3116699"/>
            <a:ext cx="203478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3281"/>
              </a:lnSpc>
              <a:buNone/>
            </a:pPr>
            <a:r>
              <a:rPr lang="en-US" sz="2624" b="1" spc="-79" kern="0" dirty="0">
                <a:solidFill>
                  <a:srgbClr val="E5E0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3</a:t>
            </a:r>
            <a:endParaRPr lang="en-US" sz="2624" dirty="0"/>
          </a:p>
        </p:txBody>
      </p:sp>
      <p:sp>
        <p:nvSpPr>
          <p:cNvPr id="15" name="Text 13"/>
          <p:cNvSpPr/>
          <p:nvPr/>
        </p:nvSpPr>
        <p:spPr>
          <a:xfrm>
            <a:off x="9944576" y="3151346"/>
            <a:ext cx="2647950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b="1" spc="-66" kern="0" dirty="0">
                <a:solidFill>
                  <a:srgbClr val="E5E0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Падышалык реформалар</a:t>
            </a:r>
            <a:endParaRPr lang="en-US" sz="2187" dirty="0"/>
          </a:p>
        </p:txBody>
      </p:sp>
      <p:sp>
        <p:nvSpPr>
          <p:cNvPr id="16" name="Text 14"/>
          <p:cNvSpPr/>
          <p:nvPr/>
        </p:nvSpPr>
        <p:spPr>
          <a:xfrm>
            <a:off x="9944576" y="3978950"/>
            <a:ext cx="2647950" cy="248781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799"/>
              </a:lnSpc>
              <a:buNone/>
            </a:pPr>
            <a:r>
              <a:rPr lang="en-US" sz="1750" spc="-35" kern="0" dirty="0">
                <a:solidFill>
                  <a:srgbClr val="E5E0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Падыша бийлигинин диний жана маданий реформалары жергиликтүү калктын, өзгөчө шамандардын нааразычылыгын пайда кылган.</a:t>
            </a:r>
            <a:endParaRPr lang="en-US" sz="1750" dirty="0"/>
          </a:p>
        </p:txBody>
      </p:sp>
      <p:pic>
        <p:nvPicPr>
          <p:cNvPr id="17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C0C0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72525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72525">
              <a:alpha val="80000"/>
            </a:srgbClr>
          </a:solidFill>
          <a:ln/>
        </p:spPr>
      </p:sp>
      <p:sp>
        <p:nvSpPr>
          <p:cNvPr id="6" name="Text 3"/>
          <p:cNvSpPr/>
          <p:nvPr/>
        </p:nvSpPr>
        <p:spPr>
          <a:xfrm>
            <a:off x="2037993" y="1085136"/>
            <a:ext cx="10554414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5468"/>
              </a:lnSpc>
              <a:buNone/>
            </a:pPr>
            <a:r>
              <a:rPr lang="en-US" sz="4374" b="1" spc="-131" kern="0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1916-жылдагы Үркүн окуяларынын хронологиясы</a:t>
            </a:r>
            <a:endParaRPr lang="en-US" sz="4374" dirty="0"/>
          </a:p>
        </p:txBody>
      </p:sp>
      <p:sp>
        <p:nvSpPr>
          <p:cNvPr id="7" name="Shape 4"/>
          <p:cNvSpPr/>
          <p:nvPr/>
        </p:nvSpPr>
        <p:spPr>
          <a:xfrm>
            <a:off x="2349103" y="2807137"/>
            <a:ext cx="44410" cy="4337328"/>
          </a:xfrm>
          <a:prstGeom prst="roundRect">
            <a:avLst>
              <a:gd name="adj" fmla="val 225151"/>
            </a:avLst>
          </a:prstGeom>
          <a:solidFill>
            <a:srgbClr val="2A1999"/>
          </a:solidFill>
          <a:ln/>
        </p:spPr>
      </p:sp>
      <p:sp>
        <p:nvSpPr>
          <p:cNvPr id="8" name="Shape 5"/>
          <p:cNvSpPr/>
          <p:nvPr/>
        </p:nvSpPr>
        <p:spPr>
          <a:xfrm>
            <a:off x="2621220" y="3208437"/>
            <a:ext cx="777597" cy="44410"/>
          </a:xfrm>
          <a:prstGeom prst="roundRect">
            <a:avLst>
              <a:gd name="adj" fmla="val 225151"/>
            </a:avLst>
          </a:prstGeom>
          <a:solidFill>
            <a:srgbClr val="2A1999"/>
          </a:solidFill>
          <a:ln/>
        </p:spPr>
      </p:sp>
      <p:sp>
        <p:nvSpPr>
          <p:cNvPr id="9" name="Shape 6"/>
          <p:cNvSpPr/>
          <p:nvPr/>
        </p:nvSpPr>
        <p:spPr>
          <a:xfrm>
            <a:off x="2121277" y="2980730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110080"/>
          </a:solidFill>
          <a:ln w="13811">
            <a:solidFill>
              <a:srgbClr val="2A1999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2292370" y="3022402"/>
            <a:ext cx="157758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3281"/>
              </a:lnSpc>
              <a:buNone/>
            </a:pPr>
            <a:r>
              <a:rPr lang="en-US" sz="2624" b="1" spc="-79" kern="0" dirty="0">
                <a:solidFill>
                  <a:srgbClr val="E5E0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</a:t>
            </a:r>
            <a:endParaRPr lang="en-US" sz="2624" dirty="0"/>
          </a:p>
        </p:txBody>
      </p:sp>
      <p:sp>
        <p:nvSpPr>
          <p:cNvPr id="11" name="Text 8"/>
          <p:cNvSpPr/>
          <p:nvPr/>
        </p:nvSpPr>
        <p:spPr>
          <a:xfrm>
            <a:off x="3593306" y="3029307"/>
            <a:ext cx="3161228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l" indent="0" marL="0">
              <a:lnSpc>
                <a:spcPts val="2734"/>
              </a:lnSpc>
              <a:buNone/>
            </a:pPr>
            <a:r>
              <a:rPr lang="en-US" sz="2187" b="1" spc="-66" kern="0" dirty="0">
                <a:solidFill>
                  <a:srgbClr val="E5E0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1-этап: алдын ала айтуу</a:t>
            </a:r>
            <a:endParaRPr lang="en-US" sz="2187" dirty="0"/>
          </a:p>
        </p:txBody>
      </p:sp>
      <p:sp>
        <p:nvSpPr>
          <p:cNvPr id="12" name="Text 9"/>
          <p:cNvSpPr/>
          <p:nvPr/>
        </p:nvSpPr>
        <p:spPr>
          <a:xfrm>
            <a:off x="3593306" y="3509724"/>
            <a:ext cx="8999101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ts val="2799"/>
              </a:lnSpc>
              <a:buNone/>
            </a:pPr>
            <a:r>
              <a:rPr lang="en-US" sz="1750" spc="-35" kern="0" dirty="0">
                <a:solidFill>
                  <a:srgbClr val="E5E0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Чыңалуунун күчөшү жана социалдык карама-каршылыктардын курчушу.Этап 2: Восстание</a:t>
            </a:r>
            <a:endParaRPr lang="en-US" sz="1750" dirty="0"/>
          </a:p>
        </p:txBody>
      </p:sp>
      <p:sp>
        <p:nvSpPr>
          <p:cNvPr id="13" name="Text 10"/>
          <p:cNvSpPr/>
          <p:nvPr/>
        </p:nvSpPr>
        <p:spPr>
          <a:xfrm>
            <a:off x="3593306" y="4353758"/>
            <a:ext cx="8999101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ts val="2799"/>
              </a:lnSpc>
              <a:buNone/>
            </a:pPr>
            <a:r>
              <a:rPr lang="en-US" sz="1750" spc="-35" kern="0" dirty="0">
                <a:solidFill>
                  <a:srgbClr val="E5E0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Шамандардын масштабдуу көтөрүлүшү жана андан кийинки ырайымсыздык менен басылышы.</a:t>
            </a:r>
            <a:endParaRPr lang="en-US" sz="1750" dirty="0"/>
          </a:p>
        </p:txBody>
      </p:sp>
      <p:sp>
        <p:nvSpPr>
          <p:cNvPr id="14" name="Shape 11"/>
          <p:cNvSpPr/>
          <p:nvPr/>
        </p:nvSpPr>
        <p:spPr>
          <a:xfrm>
            <a:off x="2621220" y="5910203"/>
            <a:ext cx="777597" cy="44410"/>
          </a:xfrm>
          <a:prstGeom prst="roundRect">
            <a:avLst>
              <a:gd name="adj" fmla="val 225151"/>
            </a:avLst>
          </a:prstGeom>
          <a:solidFill>
            <a:srgbClr val="2A1999"/>
          </a:solidFill>
          <a:ln/>
        </p:spPr>
      </p:sp>
      <p:sp>
        <p:nvSpPr>
          <p:cNvPr id="15" name="Shape 12"/>
          <p:cNvSpPr/>
          <p:nvPr/>
        </p:nvSpPr>
        <p:spPr>
          <a:xfrm>
            <a:off x="2121277" y="5682496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110080"/>
          </a:solidFill>
          <a:ln w="13811">
            <a:solidFill>
              <a:srgbClr val="2A1999"/>
            </a:solidFill>
            <a:prstDash val="solid"/>
          </a:ln>
        </p:spPr>
      </p:sp>
      <p:sp>
        <p:nvSpPr>
          <p:cNvPr id="16" name="Text 13"/>
          <p:cNvSpPr/>
          <p:nvPr/>
        </p:nvSpPr>
        <p:spPr>
          <a:xfrm>
            <a:off x="2273320" y="5724168"/>
            <a:ext cx="195858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3281"/>
              </a:lnSpc>
              <a:buNone/>
            </a:pPr>
            <a:r>
              <a:rPr lang="en-US" sz="2624" b="1" spc="-79" kern="0" dirty="0">
                <a:solidFill>
                  <a:srgbClr val="E5E0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</a:t>
            </a:r>
            <a:endParaRPr lang="en-US" sz="2624" dirty="0"/>
          </a:p>
        </p:txBody>
      </p:sp>
      <p:sp>
        <p:nvSpPr>
          <p:cNvPr id="17" name="Text 14"/>
          <p:cNvSpPr/>
          <p:nvPr/>
        </p:nvSpPr>
        <p:spPr>
          <a:xfrm>
            <a:off x="3593306" y="5731073"/>
            <a:ext cx="2661166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l" indent="0" marL="0">
              <a:lnSpc>
                <a:spcPts val="2734"/>
              </a:lnSpc>
              <a:buNone/>
            </a:pPr>
            <a:r>
              <a:rPr lang="en-US" sz="2187" b="1" spc="-66" kern="0" dirty="0">
                <a:solidFill>
                  <a:srgbClr val="E5E0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3-этап: кесепеттери</a:t>
            </a:r>
            <a:endParaRPr lang="en-US" sz="2187" dirty="0"/>
          </a:p>
        </p:txBody>
      </p:sp>
      <p:sp>
        <p:nvSpPr>
          <p:cNvPr id="18" name="Text 15"/>
          <p:cNvSpPr/>
          <p:nvPr/>
        </p:nvSpPr>
        <p:spPr>
          <a:xfrm>
            <a:off x="3593306" y="6211491"/>
            <a:ext cx="8999101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ts val="2799"/>
              </a:lnSpc>
              <a:buNone/>
            </a:pPr>
            <a:r>
              <a:rPr lang="en-US" sz="1750" spc="-35" kern="0" dirty="0">
                <a:solidFill>
                  <a:srgbClr val="E5E0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Андан кийинки репрессиялар жана коркунучтуу окуялардан кийин коомдогу өзгөрүүлөр.</a:t>
            </a:r>
            <a:endParaRPr lang="en-US" sz="1750" dirty="0"/>
          </a:p>
        </p:txBody>
      </p:sp>
      <p:pic>
        <p:nvPicPr>
          <p:cNvPr id="19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C0C0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72525"/>
          </a:solidFill>
          <a:ln/>
        </p:spPr>
      </p:sp>
      <p:sp>
        <p:nvSpPr>
          <p:cNvPr id="4" name="Text 2"/>
          <p:cNvSpPr/>
          <p:nvPr/>
        </p:nvSpPr>
        <p:spPr>
          <a:xfrm>
            <a:off x="2037993" y="2243138"/>
            <a:ext cx="10554414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5468"/>
              </a:lnSpc>
              <a:buNone/>
            </a:pPr>
            <a:r>
              <a:rPr lang="en-US" sz="4374" b="1" spc="-131" kern="0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Конфликттин катышуучулары жана ролдору</a:t>
            </a:r>
            <a:endParaRPr lang="en-US" sz="4374" dirty="0"/>
          </a:p>
        </p:txBody>
      </p:sp>
      <p:sp>
        <p:nvSpPr>
          <p:cNvPr id="5" name="Text 3"/>
          <p:cNvSpPr/>
          <p:nvPr/>
        </p:nvSpPr>
        <p:spPr>
          <a:xfrm>
            <a:off x="2037993" y="4187309"/>
            <a:ext cx="2221944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b="1" spc="-66" kern="0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Падыша өкмөтү</a:t>
            </a:r>
            <a:endParaRPr lang="en-US" sz="2187" dirty="0"/>
          </a:p>
        </p:txBody>
      </p:sp>
      <p:sp>
        <p:nvSpPr>
          <p:cNvPr id="6" name="Text 4"/>
          <p:cNvSpPr/>
          <p:nvPr/>
        </p:nvSpPr>
        <p:spPr>
          <a:xfrm>
            <a:off x="2037993" y="4756666"/>
            <a:ext cx="5006221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799"/>
              </a:lnSpc>
              <a:buNone/>
            </a:pPr>
            <a:r>
              <a:rPr lang="en-US" sz="1750" spc="-35" kern="0" dirty="0">
                <a:solidFill>
                  <a:srgbClr val="E5E0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Көтөрүлүштү катуу басып, диний жана маданий ассимиляция саясатын уланта берген.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7593806" y="4165044"/>
            <a:ext cx="5006221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799"/>
              </a:lnSpc>
              <a:buNone/>
            </a:pPr>
            <a:r>
              <a:rPr lang="en-US" sz="1750" spc="-35" kern="0" dirty="0">
                <a:solidFill>
                  <a:srgbClr val="E5E0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Алар өз маданиятын, ишенимин жана падышалык бийликтин кийлигишүүсүнөн эркиндикти сактап калуу үчүн күрөшкөн.</a:t>
            </a:r>
            <a:endParaRPr lang="en-US" sz="1750" dirty="0"/>
          </a:p>
        </p:txBody>
      </p:sp>
      <p:sp>
        <p:nvSpPr>
          <p:cNvPr id="8" name="Text 6"/>
          <p:cNvSpPr/>
          <p:nvPr/>
        </p:nvSpPr>
        <p:spPr>
          <a:xfrm>
            <a:off x="7593806" y="5431155"/>
            <a:ext cx="5006221" cy="35540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799"/>
              </a:lnSpc>
              <a:buNone/>
            </a:pPr>
            <a:r>
              <a:rPr lang="en-US" sz="1750" spc="-35" kern="0" dirty="0">
                <a:solidFill>
                  <a:srgbClr val="E5E0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Шамандар жана жергиликтүү эл</a:t>
            </a:r>
            <a:endParaRPr lang="en-US" sz="1750" dirty="0"/>
          </a:p>
        </p:txBody>
      </p:sp>
      <p:pic>
        <p:nvPicPr>
          <p:cNvPr id="9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C0C0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30791"/>
          </a:xfrm>
          <a:prstGeom prst="rect">
            <a:avLst/>
          </a:prstGeom>
          <a:solidFill>
            <a:srgbClr val="272525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72800" y="0"/>
            <a:ext cx="3657600" cy="8230791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828556" y="607576"/>
            <a:ext cx="9315688" cy="138112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5437"/>
              </a:lnSpc>
              <a:buNone/>
            </a:pPr>
            <a:r>
              <a:rPr lang="en-US" sz="4350" b="1" spc="-130" kern="0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Үркүндүн кесепеттери жана таасири 1916-ж</a:t>
            </a:r>
            <a:endParaRPr lang="en-US" sz="435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556" y="2320052"/>
            <a:ext cx="1104781" cy="1767721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2264688" y="2540913"/>
            <a:ext cx="3664506" cy="3452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l" indent="0" marL="0">
              <a:lnSpc>
                <a:spcPts val="2719"/>
              </a:lnSpc>
              <a:buNone/>
            </a:pPr>
            <a:r>
              <a:rPr lang="en-US" sz="2175" b="1" spc="-65" kern="0" dirty="0">
                <a:solidFill>
                  <a:srgbClr val="E5E0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Травматикалык кесепеттер</a:t>
            </a:r>
            <a:endParaRPr lang="en-US" sz="2175" dirty="0"/>
          </a:p>
        </p:txBody>
      </p:sp>
      <p:sp>
        <p:nvSpPr>
          <p:cNvPr id="8" name="Text 4"/>
          <p:cNvSpPr/>
          <p:nvPr/>
        </p:nvSpPr>
        <p:spPr>
          <a:xfrm>
            <a:off x="2264688" y="3018711"/>
            <a:ext cx="7879556" cy="70699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ts val="2784"/>
              </a:lnSpc>
              <a:buNone/>
            </a:pPr>
            <a:r>
              <a:rPr lang="en-US" sz="1740" spc="-35" kern="0" dirty="0">
                <a:solidFill>
                  <a:srgbClr val="E5E0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Үркүн окуялары терең психологиялык жана маданий жарааттарды калтырып, травма жана азап алып келди. Travmatikalık kesepetter</a:t>
            </a:r>
            <a:endParaRPr lang="en-US" sz="1740" dirty="0"/>
          </a:p>
        </p:txBody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556" y="4087773"/>
            <a:ext cx="1104781" cy="1767721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2264688" y="4308634"/>
            <a:ext cx="3884890" cy="3452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l" indent="0" marL="0">
              <a:lnSpc>
                <a:spcPts val="2719"/>
              </a:lnSpc>
              <a:buNone/>
            </a:pPr>
            <a:r>
              <a:rPr lang="en-US" sz="2175" b="1" spc="-65" kern="0" dirty="0">
                <a:solidFill>
                  <a:srgbClr val="E5E0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Маданий мурастарды сактоо</a:t>
            </a:r>
            <a:endParaRPr lang="en-US" sz="2175" dirty="0"/>
          </a:p>
        </p:txBody>
      </p:sp>
      <p:sp>
        <p:nvSpPr>
          <p:cNvPr id="11" name="Text 6"/>
          <p:cNvSpPr/>
          <p:nvPr/>
        </p:nvSpPr>
        <p:spPr>
          <a:xfrm>
            <a:off x="2264688" y="4786432"/>
            <a:ext cx="7879556" cy="70699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ts val="2784"/>
              </a:lnSpc>
              <a:buNone/>
            </a:pPr>
            <a:r>
              <a:rPr lang="en-US" sz="1740" spc="-35" kern="0" dirty="0">
                <a:solidFill>
                  <a:srgbClr val="E5E0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Бурят маданиятын жана үрп-адаттарын сактоого жана өнүктүрүүгө шыктандырды.</a:t>
            </a:r>
            <a:endParaRPr lang="en-US" sz="1740" dirty="0"/>
          </a:p>
        </p:txBody>
      </p:sp>
      <p:pic>
        <p:nvPicPr>
          <p:cNvPr id="12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556" y="5855494"/>
            <a:ext cx="1104781" cy="1767721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2264688" y="6076355"/>
            <a:ext cx="2724269" cy="3452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l" indent="0" marL="0">
              <a:lnSpc>
                <a:spcPts val="2719"/>
              </a:lnSpc>
              <a:buNone/>
            </a:pPr>
            <a:r>
              <a:rPr lang="en-US" sz="2175" b="1" spc="-65" kern="0" dirty="0">
                <a:solidFill>
                  <a:srgbClr val="E5E0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Саясий натыйжалар</a:t>
            </a:r>
            <a:endParaRPr lang="en-US" sz="2175" dirty="0"/>
          </a:p>
        </p:txBody>
      </p:sp>
      <p:sp>
        <p:nvSpPr>
          <p:cNvPr id="14" name="Text 8"/>
          <p:cNvSpPr/>
          <p:nvPr/>
        </p:nvSpPr>
        <p:spPr>
          <a:xfrm>
            <a:off x="2264688" y="6554153"/>
            <a:ext cx="7879556" cy="70699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ts val="2784"/>
              </a:lnSpc>
              <a:buNone/>
            </a:pPr>
            <a:r>
              <a:rPr lang="en-US" sz="1740" spc="-35" kern="0" dirty="0">
                <a:solidFill>
                  <a:srgbClr val="E5E0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Үркүн окуясынын таасири падышалык бийликке чейин жетип, коомдо баш аламандыктарды жараткан.</a:t>
            </a:r>
            <a:endParaRPr lang="en-US" sz="1740" dirty="0"/>
          </a:p>
        </p:txBody>
      </p:sp>
      <p:pic>
        <p:nvPicPr>
          <p:cNvPr id="15" name="Image 4" descr="preencoded.png">
            <a:hlinkClick r:id="rId6" tooltip="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C0C0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72525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72800" y="0"/>
            <a:ext cx="3657600" cy="8229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833199" y="2236232"/>
            <a:ext cx="8314492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5468"/>
              </a:lnSpc>
              <a:buNone/>
            </a:pPr>
            <a:r>
              <a:rPr lang="en-US" sz="4374" b="1" spc="-131" kern="0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Окуялардын тарыхый мааниси</a:t>
            </a:r>
            <a:endParaRPr lang="en-US" sz="4374" dirty="0"/>
          </a:p>
        </p:txBody>
      </p:sp>
      <p:sp>
        <p:nvSpPr>
          <p:cNvPr id="6" name="Shape 3"/>
          <p:cNvSpPr/>
          <p:nvPr/>
        </p:nvSpPr>
        <p:spPr>
          <a:xfrm>
            <a:off x="833199" y="3263860"/>
            <a:ext cx="4542115" cy="2729389"/>
          </a:xfrm>
          <a:prstGeom prst="roundRect">
            <a:avLst>
              <a:gd name="adj" fmla="val 3663"/>
            </a:avLst>
          </a:prstGeom>
          <a:solidFill>
            <a:srgbClr val="110080"/>
          </a:solidFill>
          <a:ln w="13811">
            <a:solidFill>
              <a:srgbClr val="2A1999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1069181" y="3499842"/>
            <a:ext cx="4070152" cy="142160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799"/>
              </a:lnSpc>
              <a:buNone/>
            </a:pPr>
            <a:r>
              <a:rPr lang="en-US" sz="1750" spc="-35" kern="0" dirty="0">
                <a:solidFill>
                  <a:srgbClr val="E5E0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Үркүн окуялары байыркы шаман коомунун маданий мурасын жана каада-салтын сактап калуу аракеттерине жардам берди.</a:t>
            </a:r>
            <a:endParaRPr lang="en-US" sz="1750" dirty="0"/>
          </a:p>
        </p:txBody>
      </p:sp>
      <p:sp>
        <p:nvSpPr>
          <p:cNvPr id="8" name="Shape 5"/>
          <p:cNvSpPr/>
          <p:nvPr/>
        </p:nvSpPr>
        <p:spPr>
          <a:xfrm>
            <a:off x="5597485" y="3263860"/>
            <a:ext cx="4542115" cy="2729389"/>
          </a:xfrm>
          <a:prstGeom prst="roundRect">
            <a:avLst>
              <a:gd name="adj" fmla="val 3663"/>
            </a:avLst>
          </a:prstGeom>
          <a:solidFill>
            <a:srgbClr val="110080"/>
          </a:solidFill>
          <a:ln w="13811">
            <a:solidFill>
              <a:srgbClr val="2A1999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5833467" y="3499842"/>
            <a:ext cx="3618428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b="1" spc="-66" kern="0" dirty="0">
                <a:solidFill>
                  <a:srgbClr val="E5E0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Актуалдуу баш аламандык</a:t>
            </a:r>
            <a:endParaRPr lang="en-US" sz="2187" dirty="0"/>
          </a:p>
        </p:txBody>
      </p:sp>
      <p:sp>
        <p:nvSpPr>
          <p:cNvPr id="10" name="Text 7"/>
          <p:cNvSpPr/>
          <p:nvPr/>
        </p:nvSpPr>
        <p:spPr>
          <a:xfrm>
            <a:off x="5833467" y="3980259"/>
            <a:ext cx="4070152" cy="17770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799"/>
              </a:lnSpc>
              <a:buNone/>
            </a:pPr>
            <a:r>
              <a:rPr lang="en-US" sz="1750" spc="-35" kern="0" dirty="0">
                <a:solidFill>
                  <a:srgbClr val="E5E0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Алар падышалык бийликтин саясатына жана анын диний интервенцияларына каршы массалык нааразылык акцияларынын башталышынын белгиси болгон.</a:t>
            </a:r>
            <a:endParaRPr lang="en-US" sz="1750" dirty="0"/>
          </a:p>
        </p:txBody>
      </p:sp>
      <p:pic>
        <p:nvPicPr>
          <p:cNvPr id="11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C0C0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72525"/>
          </a:solidFill>
          <a:ln/>
        </p:spPr>
      </p:sp>
      <p:sp>
        <p:nvSpPr>
          <p:cNvPr id="4" name="Text 2"/>
          <p:cNvSpPr/>
          <p:nvPr/>
        </p:nvSpPr>
        <p:spPr>
          <a:xfrm>
            <a:off x="2037993" y="2255520"/>
            <a:ext cx="9314617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5468"/>
              </a:lnSpc>
              <a:buNone/>
            </a:pPr>
            <a:r>
              <a:rPr lang="en-US" sz="4374" b="1" spc="-131" kern="0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Үркүндү азыркы кабылдоо 1916-ж</a:t>
            </a:r>
            <a:endParaRPr lang="en-US" sz="4374" dirty="0"/>
          </a:p>
        </p:txBody>
      </p:sp>
      <p:sp>
        <p:nvSpPr>
          <p:cNvPr id="5" name="Text 3"/>
          <p:cNvSpPr/>
          <p:nvPr/>
        </p:nvSpPr>
        <p:spPr>
          <a:xfrm>
            <a:off x="2037993" y="3505319"/>
            <a:ext cx="5110520" cy="99988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7873"/>
              </a:lnSpc>
              <a:buNone/>
            </a:pPr>
            <a:r>
              <a:rPr lang="en-US" sz="7873" b="1" spc="-236" kern="0" dirty="0">
                <a:solidFill>
                  <a:srgbClr val="E5E0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1200</a:t>
            </a:r>
            <a:endParaRPr lang="en-US" sz="7873" dirty="0"/>
          </a:p>
        </p:txBody>
      </p:sp>
      <p:sp>
        <p:nvSpPr>
          <p:cNvPr id="6" name="Text 4"/>
          <p:cNvSpPr/>
          <p:nvPr/>
        </p:nvSpPr>
        <p:spPr>
          <a:xfrm>
            <a:off x="3482221" y="4782860"/>
            <a:ext cx="2221944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2734"/>
              </a:lnSpc>
              <a:buNone/>
            </a:pPr>
            <a:r>
              <a:rPr lang="en-US" sz="2187" b="1" spc="-66" kern="0" dirty="0">
                <a:solidFill>
                  <a:srgbClr val="E5E0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Жылдар өттү</a:t>
            </a:r>
            <a:endParaRPr lang="en-US" sz="2187" dirty="0"/>
          </a:p>
        </p:txBody>
      </p:sp>
      <p:sp>
        <p:nvSpPr>
          <p:cNvPr id="7" name="Text 5"/>
          <p:cNvSpPr/>
          <p:nvPr/>
        </p:nvSpPr>
        <p:spPr>
          <a:xfrm>
            <a:off x="2037993" y="5263277"/>
            <a:ext cx="5110520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2799"/>
              </a:lnSpc>
              <a:buNone/>
            </a:pPr>
            <a:r>
              <a:rPr lang="en-US" sz="1750" spc="-35" kern="0" dirty="0">
                <a:solidFill>
                  <a:srgbClr val="E5E0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Үркүн окуясы элдин эсинде 1200 жылдан ашуун убакыттан бери сакталып келет.</a:t>
            </a:r>
            <a:endParaRPr lang="en-US" sz="1750" dirty="0"/>
          </a:p>
        </p:txBody>
      </p:sp>
      <p:sp>
        <p:nvSpPr>
          <p:cNvPr id="8" name="Text 6"/>
          <p:cNvSpPr/>
          <p:nvPr/>
        </p:nvSpPr>
        <p:spPr>
          <a:xfrm>
            <a:off x="7481768" y="3505319"/>
            <a:ext cx="5110639" cy="99988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7873"/>
              </a:lnSpc>
              <a:buNone/>
            </a:pPr>
            <a:r>
              <a:rPr lang="en-US" sz="7873" b="1" spc="-236" kern="0" dirty="0">
                <a:solidFill>
                  <a:srgbClr val="E5E0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20K</a:t>
            </a:r>
            <a:endParaRPr lang="en-US" sz="7873" dirty="0"/>
          </a:p>
        </p:txBody>
      </p:sp>
      <p:sp>
        <p:nvSpPr>
          <p:cNvPr id="9" name="Text 7"/>
          <p:cNvSpPr/>
          <p:nvPr/>
        </p:nvSpPr>
        <p:spPr>
          <a:xfrm>
            <a:off x="8926116" y="4782860"/>
            <a:ext cx="2221944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2734"/>
              </a:lnSpc>
              <a:buNone/>
            </a:pPr>
            <a:r>
              <a:rPr lang="en-US" sz="2187" b="1" spc="-66" kern="0" dirty="0">
                <a:solidFill>
                  <a:srgbClr val="E5E0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Катышуучулар</a:t>
            </a:r>
            <a:endParaRPr lang="en-US" sz="2187" dirty="0"/>
          </a:p>
        </p:txBody>
      </p:sp>
      <p:sp>
        <p:nvSpPr>
          <p:cNvPr id="10" name="Text 8"/>
          <p:cNvSpPr/>
          <p:nvPr/>
        </p:nvSpPr>
        <p:spPr>
          <a:xfrm>
            <a:off x="7481768" y="5263277"/>
            <a:ext cx="5110639" cy="35540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2799"/>
              </a:lnSpc>
              <a:buNone/>
            </a:pPr>
            <a:r>
              <a:rPr lang="en-US" sz="1750" spc="-35" kern="0" dirty="0">
                <a:solidFill>
                  <a:srgbClr val="E5E0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Көтөрүлүшкө 20 миңден ашык адам катышкан.</a:t>
            </a:r>
            <a:endParaRPr lang="en-US" sz="1750" dirty="0"/>
          </a:p>
        </p:txBody>
      </p:sp>
      <p:pic>
        <p:nvPicPr>
          <p:cNvPr id="11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C0C0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72525"/>
          </a:solidFill>
          <a:ln/>
        </p:spPr>
      </p:sp>
      <p:sp>
        <p:nvSpPr>
          <p:cNvPr id="4" name="Text 2"/>
          <p:cNvSpPr/>
          <p:nvPr/>
        </p:nvSpPr>
        <p:spPr>
          <a:xfrm>
            <a:off x="2037993" y="2894528"/>
            <a:ext cx="8274963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5468"/>
              </a:lnSpc>
              <a:buNone/>
            </a:pPr>
            <a:r>
              <a:rPr lang="en-US" sz="4374" b="1" spc="-131" kern="0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Корутунду жана корутундулар</a:t>
            </a:r>
            <a:endParaRPr lang="en-US" sz="4374" dirty="0"/>
          </a:p>
        </p:txBody>
      </p:sp>
      <p:sp>
        <p:nvSpPr>
          <p:cNvPr id="5" name="Shape 3"/>
          <p:cNvSpPr/>
          <p:nvPr/>
        </p:nvSpPr>
        <p:spPr>
          <a:xfrm>
            <a:off x="2037993" y="4033242"/>
            <a:ext cx="10554414" cy="1301829"/>
          </a:xfrm>
          <a:prstGeom prst="roundRect">
            <a:avLst>
              <a:gd name="adj" fmla="val 7681"/>
            </a:avLst>
          </a:prstGeom>
          <a:noFill/>
          <a:ln w="13811">
            <a:solidFill>
              <a:srgbClr val="FFFFFF">
                <a:alpha val="24000"/>
              </a:srgbClr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2051804" y="4047053"/>
            <a:ext cx="10526792" cy="637103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7" name="Text 5"/>
          <p:cNvSpPr/>
          <p:nvPr/>
        </p:nvSpPr>
        <p:spPr>
          <a:xfrm>
            <a:off x="2273975" y="4187904"/>
            <a:ext cx="4815245" cy="35540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799"/>
              </a:lnSpc>
              <a:buNone/>
            </a:pPr>
            <a:r>
              <a:rPr lang="en-US" sz="1750" spc="-35" kern="0" dirty="0">
                <a:solidFill>
                  <a:srgbClr val="E5E0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Событие</a:t>
            </a:r>
            <a:endParaRPr lang="en-US" sz="1750" dirty="0"/>
          </a:p>
        </p:txBody>
      </p:sp>
      <p:sp>
        <p:nvSpPr>
          <p:cNvPr id="8" name="Text 6"/>
          <p:cNvSpPr/>
          <p:nvPr/>
        </p:nvSpPr>
        <p:spPr>
          <a:xfrm>
            <a:off x="7541181" y="4187904"/>
            <a:ext cx="4815245" cy="35540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799"/>
              </a:lnSpc>
              <a:buNone/>
            </a:pPr>
            <a:r>
              <a:rPr lang="en-US" sz="1750" spc="-35" kern="0" dirty="0">
                <a:solidFill>
                  <a:srgbClr val="E5E0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Уркун 1916</a:t>
            </a:r>
            <a:endParaRPr lang="en-US" sz="1750" dirty="0"/>
          </a:p>
        </p:txBody>
      </p:sp>
      <p:sp>
        <p:nvSpPr>
          <p:cNvPr id="9" name="Shape 7"/>
          <p:cNvSpPr/>
          <p:nvPr/>
        </p:nvSpPr>
        <p:spPr>
          <a:xfrm>
            <a:off x="2051804" y="4684157"/>
            <a:ext cx="10526792" cy="637103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</p:sp>
      <p:sp>
        <p:nvSpPr>
          <p:cNvPr id="10" name="Text 8"/>
          <p:cNvSpPr/>
          <p:nvPr/>
        </p:nvSpPr>
        <p:spPr>
          <a:xfrm>
            <a:off x="2273975" y="4825008"/>
            <a:ext cx="4815245" cy="35540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799"/>
              </a:lnSpc>
              <a:buNone/>
            </a:pPr>
            <a:r>
              <a:rPr lang="en-US" sz="1750" spc="-35" kern="0" dirty="0">
                <a:solidFill>
                  <a:srgbClr val="E5E0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Место</a:t>
            </a:r>
            <a:endParaRPr lang="en-US" sz="1750" dirty="0"/>
          </a:p>
        </p:txBody>
      </p:sp>
      <p:sp>
        <p:nvSpPr>
          <p:cNvPr id="11" name="Text 9"/>
          <p:cNvSpPr/>
          <p:nvPr/>
        </p:nvSpPr>
        <p:spPr>
          <a:xfrm>
            <a:off x="7541181" y="4825008"/>
            <a:ext cx="4815245" cy="35540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799"/>
              </a:lnSpc>
              <a:buNone/>
            </a:pPr>
            <a:r>
              <a:rPr lang="en-US" sz="1750" spc="-35" kern="0" dirty="0">
                <a:solidFill>
                  <a:srgbClr val="E5E0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Сибирь, Россия</a:t>
            </a:r>
            <a:endParaRPr lang="en-US" sz="1750" dirty="0"/>
          </a:p>
        </p:txBody>
      </p:sp>
      <p:pic>
        <p:nvPicPr>
          <p:cNvPr id="12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2024-01-30T04:45:53Z</dcterms:created>
  <dcterms:modified xsi:type="dcterms:W3CDTF">2024-01-30T04:45:53Z</dcterms:modified>
</cp:coreProperties>
</file>