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74" r:id="rId2"/>
    <p:sldId id="278" r:id="rId3"/>
    <p:sldId id="280" r:id="rId4"/>
    <p:sldId id="281" r:id="rId5"/>
    <p:sldId id="284" r:id="rId6"/>
    <p:sldId id="300" r:id="rId7"/>
    <p:sldId id="299" r:id="rId8"/>
    <p:sldId id="286" r:id="rId9"/>
    <p:sldId id="289" r:id="rId10"/>
    <p:sldId id="290" r:id="rId11"/>
    <p:sldId id="291" r:id="rId12"/>
    <p:sldId id="292" r:id="rId13"/>
    <p:sldId id="294" r:id="rId14"/>
    <p:sldId id="264" r:id="rId15"/>
    <p:sldId id="265" r:id="rId16"/>
    <p:sldId id="267" r:id="rId17"/>
    <p:sldId id="268" r:id="rId18"/>
    <p:sldId id="298" r:id="rId19"/>
    <p:sldId id="296" r:id="rId2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7A0AFF-F5F7-4025-88CA-93472B45A8A0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24CF331-608B-4F86-B854-C3C5260B97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5860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ACD5F7E-3B11-4589-A5D4-F18D2FB15D8C}" type="slidenum">
              <a:rPr lang="ru-RU" altLang="ru-RU" smtClean="0"/>
              <a:pPr>
                <a:spcBef>
                  <a:spcPct val="0"/>
                </a:spcBef>
              </a:pPr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40AF5-DC9A-4A71-9C8A-35D1A7313A53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14A31-A067-4F64-9784-C7DF57B26D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97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14EE1-79A3-4051-AFA9-0420BAFB10BF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77CF1-F830-486D-8ED0-7F651CC438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8420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8DCAA-D530-4676-BFFD-F7CB6CD469E8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AFF46-E441-4F0F-BFE8-C404A166A9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489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B577E-4A3C-4CF6-A5BF-2B38888009DD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0DCE5-DBD8-40A5-A60D-0F554D1F8F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0075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21BEC-BF29-4E51-8A2F-01B618768EEA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5F991-8856-41CA-B6C4-A010CD0532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6715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2F777-B282-4899-96A6-858D4AB04008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7BCFF-E9E3-4256-BD21-A3718CC387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3948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E7A8-BBF8-4A6D-8717-DF128A780D45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E12F0-E0F6-41CA-8398-DD01EEE109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4742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CABA2-D27A-4DB2-A4E5-0E77EA21187B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5CA5F-D790-4227-8F31-8769D70218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1728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AFC1B-AD10-42EC-82E9-232711F1BA27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91FA6-3731-45D6-B66C-BDF9C4025C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2695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93194-6734-41A5-929E-A7B721938796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DA728-CCA0-45AF-9EEB-B3272D89BB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2338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4D0FC-0348-43FE-AB43-980B643B4C92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87E00-24B6-4D00-AFC9-B598BCC816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0543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DD40C7-5D9D-4570-8F52-EDE9DA788B16}" type="datetimeFigureOut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399A75DB-0D9F-417A-AE1E-F89959FBD6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5" r:id="rId2"/>
    <p:sldLayoutId id="2147483774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5" r:id="rId9"/>
    <p:sldLayoutId id="2147483771" r:id="rId10"/>
    <p:sldLayoutId id="2147483772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Arial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Arial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Arial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Aria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z3.foto.rambler.ru/public/didenko-julja/_photos/1234675749_30a36f3bdeacryerryirjos/1234675749_30a36f3bdeac-ryerryirjos-web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71480"/>
            <a:ext cx="7498080" cy="1143008"/>
          </a:xfrm>
        </p:spPr>
        <p:txBody>
          <a:bodyPr>
            <a:normAutofit fontScale="90000"/>
          </a:bodyPr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«Одаренный ребенок»-кто он?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6147" name="Содержимое 3"/>
          <p:cNvSpPr>
            <a:spLocks noGrp="1"/>
          </p:cNvSpPr>
          <p:nvPr>
            <p:ph sz="half" idx="4294967295"/>
          </p:nvPr>
        </p:nvSpPr>
        <p:spPr>
          <a:xfrm flipH="1">
            <a:off x="1428750" y="3500438"/>
            <a:ext cx="142875" cy="1357312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endParaRPr lang="ru-RU" altLang="ru-RU" sz="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32" descr="MPj0430493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412875"/>
            <a:ext cx="5286375" cy="3930650"/>
          </a:xfrm>
        </p:spPr>
      </p:pic>
      <p:sp>
        <p:nvSpPr>
          <p:cNvPr id="6149" name="Прямоугольник 5"/>
          <p:cNvSpPr>
            <a:spLocks noChangeArrowheads="1"/>
          </p:cNvSpPr>
          <p:nvPr/>
        </p:nvSpPr>
        <p:spPr bwMode="auto">
          <a:xfrm>
            <a:off x="2286000" y="5072063"/>
            <a:ext cx="64293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200">
                <a:solidFill>
                  <a:srgbClr val="40404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000">
                <a:solidFill>
                  <a:srgbClr val="40404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>
                <a:solidFill>
                  <a:srgbClr val="40404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600">
                <a:solidFill>
                  <a:srgbClr val="40404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Arial" panose="020B0604020202020204" pitchFamily="34" charset="0"/>
              </a:defRPr>
            </a:lvl9pPr>
          </a:lstStyle>
          <a:p>
            <a:pPr algn="r" eaLnBrk="1" fontAlgn="t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fontAlgn="t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480720" cy="792088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Познавательная деятельность</a:t>
            </a: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деятельностиО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125538"/>
            <a:ext cx="8713787" cy="5472112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Отличаясь широтой восприятия, одаренные дети остро чувствуют все происходящее в окружающем их мире и чрезвычайно любопытны в отношении того, как устроен тот или иной предмет. Они  склонны активно исследовать все окружающее.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обладают способностью воспринимать связи между явлениями и предметами и делать соответствующие выводы; им нравится в своем воображении создавать альтернативные системы.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Отличная память в сочетании с ранним речевым развитием и способностью к классификации и </a:t>
            </a:r>
            <a:r>
              <a:rPr lang="ru-RU" sz="18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категоризированию</a:t>
            </a: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помогают такому ребенку накапливать большой объем информации и интенсивно использовать ее.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Одаренные дети обладают большим словарным запасом, позволяющим им свободно и четко излагать свои мысли.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Наряду со способностью воспринимать смысловые неясности, сохранить высокий порог восприятия в течение длительного времени, с удовольствием заниматься сложными и даже не имеющими практического решения задачами они не терпят, когда им навязывают готовые ответы.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отличаются продолжительным периодом концентрации внимания и большим упорством в решении задач.</a:t>
            </a: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480720" cy="792088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Психосоциальная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чувствительность</a:t>
            </a: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деятельностиОПп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8313" y="981075"/>
            <a:ext cx="8424862" cy="5472113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Одаренные дети обнаруживают обостренное чувство справедливости; опережающее нравственное развитие опирается на опережающее развитие восприятия и познания.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остро реагируют на несправедливость окружающего мира, предъявляют высокие требования к себе и окружающим.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Живое воображение, включение элементов игры в выполнение задач, творчество, изобретательность и богатая фантазия (воображаемые друзья, братья и сестры) весьма характерны для одаренных детей.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обладают отличным чувством юмора, любят смешные несоответствия, игру слов, шутки.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 недостает эмоционального баланса, в раннем возрасте одаренные дети нетерпеливы и порывисты.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Порой для них характерны преувеличенные страхи и повышенная уязвимость.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Эгоцентризм в этом возрасте как у обычных детей.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Нередко у одаренных детей развиваются негативное </a:t>
            </a:r>
            <a:r>
              <a:rPr lang="ru-RU" sz="18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самовосприятие</a:t>
            </a: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возникают трудности в общении со сверстниками.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480720" cy="792088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Физические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характеристики</a:t>
            </a: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деятельностиОПп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71550" y="1196975"/>
            <a:ext cx="7462838" cy="4870450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Одаренных детей отличает высокий энергетический уровень, причем спят они меньше обычного.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моторная координация и владение руками часто отстают от познавательных способностей. Им необходима практика. Разница в интеллектуальном и физическом развитии таких детей может обескураживать их и развивать несамостоятельность.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Зрение одаренных детей (в возрасте до 8 лет) часто нестабильно, им трудно менять фокус с близкого расстояния на дальнее.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9460" name="Picture 15" descr="MPj0430972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4365625"/>
            <a:ext cx="1944687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786742" cy="1285884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Типы характеров одаренных детей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15616" y="1761356"/>
            <a:ext cx="7572375" cy="4857750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1-й тип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подвижный, веселый, коммуникабельный, открытый, с хорошим речевым развитием, лидер, фантазер.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2-й тип 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замкнутый, тихий,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размышляющий, 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застенчивый, пугливый.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484" name="Picture 15" descr="MPj0430972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25" y="4286250"/>
            <a:ext cx="2714625" cy="236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188913"/>
            <a:ext cx="8351838" cy="6503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36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Методики выявления одаренности</a:t>
            </a: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200" b="1" i="1" dirty="0">
                <a:latin typeface="Times New Roman" pitchFamily="18" charset="0"/>
                <a:ea typeface="Calibri"/>
                <a:cs typeface="Times New Roman" pitchFamily="18" charset="0"/>
              </a:rPr>
              <a:t>Среди наиболее известных методов измерения интеллекта можно отметить следующие</a:t>
            </a:r>
            <a: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а)</a:t>
            </a:r>
            <a: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шкала интеллекта </a:t>
            </a:r>
            <a:r>
              <a:rPr lang="ru-RU" sz="22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Станфорд</a:t>
            </a: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– </a:t>
            </a:r>
            <a:r>
              <a:rPr lang="ru-RU" sz="22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Бине</a:t>
            </a:r>
            <a: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  <a:t>, предназначенная для тестирования детей начиная с 2-летнего возраста;</a:t>
            </a:r>
            <a:b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б)</a:t>
            </a:r>
            <a: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22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Векслеровская</a:t>
            </a: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шкала интеллекта</a:t>
            </a:r>
            <a: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  <a:t> и различные варианты этого теста предназначены для тестирования не только детей, но и взрослых;</a:t>
            </a:r>
            <a:b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в) </a:t>
            </a: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шкала детских способностей Маккарти</a:t>
            </a:r>
            <a: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  <a:t> предназначена для тестирования детей в возрасте от 2,5 до 8,5 года (дается обобщенная оценка и 5 </a:t>
            </a:r>
            <a:r>
              <a:rPr lang="ru-RU" sz="2200" i="1" dirty="0" err="1">
                <a:latin typeface="Times New Roman" pitchFamily="18" charset="0"/>
                <a:ea typeface="Calibri"/>
                <a:cs typeface="Times New Roman" pitchFamily="18" charset="0"/>
              </a:rPr>
              <a:t>субоценок</a:t>
            </a:r>
            <a: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  <a:t> для вербальных, перцептивных, вычислительных, моторных способностей и памяти);</a:t>
            </a:r>
            <a:b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г)</a:t>
            </a:r>
            <a: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тест когнитивных способностей, разработанный </a:t>
            </a:r>
            <a:r>
              <a:rPr lang="ru-RU" sz="22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Р.Э.Торндайком</a:t>
            </a: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ru-RU" sz="22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Е.Хаген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</a:t>
            </a:r>
            <a: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  <a:t> дает три оценки (вербальная, невербальная и количественная), он широко используется при выявлении детей, которые должны заниматься по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>
                <a:latin typeface="Times New Roman" pitchFamily="18" charset="0"/>
                <a:ea typeface="Calibri"/>
                <a:cs typeface="Times New Roman" pitchFamily="18" charset="0"/>
              </a:rPr>
              <a:t>специальной программе для одаренных.</a:t>
            </a: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2" descr="http://pershickowa.narod.ru/olderfiles/1/odaren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5084763"/>
            <a:ext cx="11620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333375"/>
            <a:ext cx="8569325" cy="6350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Наиболее популярными при оценивании академической одаренности являются следующие тесты</a:t>
            </a:r>
            <a:r>
              <a:rPr lang="ru-RU" sz="3200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3200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а) 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общий тест основных умений</a:t>
            </a:r>
            <a:r>
              <a:rPr lang="ru-RU" sz="2400" i="1" dirty="0">
                <a:latin typeface="Times New Roman"/>
                <a:ea typeface="Calibri"/>
                <a:cs typeface="+mn-cs"/>
              </a:rPr>
              <a:t>, оценивающий базовые навыки в чтении, орфографии, математике и др.</a:t>
            </a:r>
            <a:br>
              <a:rPr lang="ru-RU" sz="2400" i="1" dirty="0">
                <a:latin typeface="Times New Roman"/>
                <a:ea typeface="Calibri"/>
                <a:cs typeface="+mn-cs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б)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 </a:t>
            </a:r>
            <a:r>
              <a:rPr lang="ru-RU" sz="2400" b="1" i="1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Айовский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 тест основных умений</a:t>
            </a:r>
            <a:r>
              <a:rPr lang="ru-RU" sz="2400" i="1" dirty="0">
                <a:latin typeface="Times New Roman"/>
                <a:ea typeface="Calibri"/>
                <a:cs typeface="+mn-cs"/>
              </a:rPr>
              <a:t>, оценивающий словарный запас, успешность в чтении, языковые навыки;</a:t>
            </a:r>
            <a:br>
              <a:rPr lang="ru-RU" sz="2400" i="1" dirty="0">
                <a:latin typeface="Times New Roman"/>
                <a:ea typeface="Calibri"/>
                <a:cs typeface="+mn-cs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в) </a:t>
            </a:r>
            <a:r>
              <a:rPr lang="ru-RU" sz="2400" b="1" i="1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Станфорский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 тест достижений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,</a:t>
            </a:r>
            <a:r>
              <a:rPr lang="ru-RU" sz="2400" i="1" dirty="0">
                <a:latin typeface="Times New Roman"/>
                <a:ea typeface="Calibri"/>
                <a:cs typeface="+mn-cs"/>
              </a:rPr>
              <a:t> предусматривающий оценку знаний и навыков ребенка в математике, естествознании, в понимании устной речи;</a:t>
            </a:r>
            <a:br>
              <a:rPr lang="ru-RU" sz="2400" i="1" dirty="0">
                <a:latin typeface="Times New Roman"/>
                <a:ea typeface="Calibri"/>
                <a:cs typeface="+mn-cs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г) 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Калифорнийский тест достижений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n-cs"/>
              </a:rPr>
              <a:t>, </a:t>
            </a:r>
            <a:r>
              <a:rPr lang="ru-RU" sz="2400" i="1" dirty="0">
                <a:latin typeface="Times New Roman"/>
                <a:ea typeface="Calibri"/>
                <a:cs typeface="+mn-cs"/>
              </a:rPr>
              <a:t>оценивающий успешность в чтении, словарный запас,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Times New Roman"/>
                <a:ea typeface="Calibri"/>
                <a:cs typeface="+mn-cs"/>
              </a:rPr>
              <a:t> понятливость, математические способности.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Times New Roman"/>
                <a:ea typeface="Calibri"/>
                <a:cs typeface="+mn-cs"/>
              </a:rPr>
              <a:t> </a:t>
            </a:r>
            <a:br>
              <a:rPr lang="ru-RU" sz="2400" i="1" dirty="0">
                <a:latin typeface="Times New Roman"/>
                <a:ea typeface="Calibri"/>
                <a:cs typeface="+mn-cs"/>
              </a:rPr>
            </a:br>
            <a:endParaRPr lang="ru-RU" sz="2400" i="1" dirty="0">
              <a:latin typeface="+mn-lt"/>
              <a:cs typeface="+mn-cs"/>
            </a:endParaRPr>
          </a:p>
        </p:txBody>
      </p:sp>
      <p:pic>
        <p:nvPicPr>
          <p:cNvPr id="22531" name="Picture 2" descr="http://school100-sochi.ru/images/logotip_o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5157788"/>
            <a:ext cx="1979612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850" y="260350"/>
            <a:ext cx="8947150" cy="6578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Среди наиболее известных зарубежных психомоторных тестов выделяют следующие</a:t>
            </a:r>
            <a:r>
              <a:rPr lang="ru-RU" sz="3200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3200" i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Тест </a:t>
            </a:r>
            <a:r>
              <a:rPr lang="ru-RU" sz="2400" b="1" i="1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Пурдве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 предназначен для оценки непрерывно-двигательных способностей, где оцениваются направленность реакций, непрерывно-двигательная координация.</a:t>
            </a:r>
            <a:br>
              <a:rPr lang="ru-RU" sz="2400" i="1" dirty="0">
                <a:latin typeface="Times New Roman"/>
                <a:ea typeface="Calibri"/>
                <a:cs typeface="Times New Roman"/>
              </a:rPr>
            </a:b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Тест ловкости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 манипулирования с мелкими предметами </a:t>
            </a:r>
            <a:r>
              <a:rPr lang="ru-RU" sz="2400" b="1" i="1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Крауфорда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i="1" dirty="0">
                <a:latin typeface="Times New Roman"/>
                <a:ea typeface="Calibri"/>
                <a:cs typeface="Times New Roman"/>
              </a:rPr>
            </a:b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Тест на основные двигательные навыки </a:t>
            </a:r>
            <a:r>
              <a:rPr lang="ru-RU" sz="2400" b="1" i="1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Д.Арнхейма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и </a:t>
            </a:r>
            <a:r>
              <a:rPr lang="ru-RU" sz="2400" b="1" i="1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У.Синклера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 направлен на оценку способностей ребенка координировать работу глаз и рук, координировать </a:t>
            </a: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400" i="1" dirty="0">
                <a:latin typeface="Times New Roman"/>
                <a:ea typeface="Calibri"/>
                <a:cs typeface="Times New Roman"/>
              </a:rPr>
              <a:t>или регулировать движения разной амплитуды.</a:t>
            </a:r>
            <a:br>
              <a:rPr lang="ru-RU" sz="2400" i="1" dirty="0">
                <a:latin typeface="Times New Roman"/>
                <a:ea typeface="Calibri"/>
                <a:cs typeface="Times New Roman"/>
              </a:rPr>
            </a:b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Тест на зрительно-двигательную координацию </a:t>
            </a:r>
            <a:r>
              <a:rPr lang="ru-RU" sz="2400" b="1" i="1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К.Берри</a:t>
            </a:r>
            <a:r>
              <a:rPr lang="ru-RU" sz="2400" i="1" dirty="0">
                <a:latin typeface="Times New Roman"/>
                <a:ea typeface="Calibri"/>
                <a:cs typeface="Times New Roman"/>
              </a:rPr>
              <a:t> состоит в том, чтобы ребенок воспроизвел 24 рисунка, сложность которых постепенно возрастает.</a:t>
            </a:r>
            <a:endParaRPr lang="ru-RU" sz="2400" i="1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23555" name="Picture 2" descr="http://mir-detstva.kiev.ua/files/ris10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4722813"/>
            <a:ext cx="1908175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712646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Система деятельности по организации работы с одаренными детьми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строится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следующим образом: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Выявление одаренных детей.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Психолого-педагогическое сопровождение одаренных </a:t>
            </a:r>
            <a:r>
              <a:rPr lang="ru-RU" sz="2000" b="1" i="1" dirty="0" smtClean="0">
                <a:latin typeface="Times New Roman"/>
                <a:ea typeface="Calibri"/>
                <a:cs typeface="Times New Roman"/>
              </a:rPr>
              <a:t>школьников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, которое предполагает: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2000" i="1" dirty="0">
                <a:latin typeface="Times New Roman"/>
                <a:ea typeface="Calibri"/>
                <a:cs typeface="Times New Roman"/>
              </a:rPr>
              <a:t>Составление индивидуального маршрута развития;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2000" i="1" dirty="0">
                <a:latin typeface="Times New Roman"/>
                <a:ea typeface="Calibri"/>
                <a:cs typeface="Times New Roman"/>
              </a:rPr>
              <a:t>Создание комфортной развивающей среды;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2000" i="1" dirty="0">
                <a:latin typeface="Times New Roman"/>
                <a:ea typeface="Calibri"/>
                <a:cs typeface="Times New Roman"/>
              </a:rPr>
              <a:t>Осуществление психолого-педагогического просвещения родителей на тему одаренности;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2000" i="1" dirty="0">
                <a:latin typeface="Times New Roman"/>
                <a:ea typeface="Calibri"/>
                <a:cs typeface="Times New Roman"/>
              </a:rPr>
              <a:t>Помощь одаренным </a:t>
            </a:r>
            <a:r>
              <a:rPr lang="ru-RU" sz="2000" i="1" dirty="0" smtClean="0">
                <a:latin typeface="Times New Roman"/>
                <a:ea typeface="Calibri"/>
                <a:cs typeface="Times New Roman"/>
              </a:rPr>
              <a:t>школьникам </a:t>
            </a:r>
            <a:r>
              <a:rPr lang="ru-RU" sz="2000" i="1" dirty="0">
                <a:latin typeface="Times New Roman"/>
                <a:ea typeface="Calibri"/>
                <a:cs typeface="Times New Roman"/>
              </a:rPr>
              <a:t>в самореализации их творческой направленности: индивидуальные творческие задания;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2000" i="1" dirty="0">
                <a:latin typeface="Times New Roman"/>
                <a:ea typeface="Calibri"/>
                <a:cs typeface="Times New Roman"/>
              </a:rPr>
              <a:t>Организация проектной деятельности;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2000" i="1" dirty="0">
                <a:latin typeface="Times New Roman"/>
                <a:ea typeface="Calibri"/>
                <a:cs typeface="Times New Roman"/>
              </a:rPr>
              <a:t>Участие в интеллектуальных играх, конкурсах исследовательских работ.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i="1" dirty="0">
                <a:latin typeface="Times New Roman"/>
                <a:ea typeface="Calibri"/>
                <a:cs typeface="Times New Roman"/>
              </a:rPr>
              <a:t>3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. Контроль над развитием познавательной деятельности детей.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4. Поощрение одаренных детей.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5. Работа с родителями одаренных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13780"/>
            <a:ext cx="8388350" cy="609553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256"/>
            <a:ext cx="7498080" cy="2143140"/>
          </a:xfrm>
        </p:spPr>
        <p:txBody>
          <a:bodyPr>
            <a:normAutofit/>
          </a:bodyPr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!!! 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i-main-pic" descr="Картинка 26 из 196">
            <a:hlinkClick r:id="rId2"/>
          </p:cNvPr>
          <p:cNvPicPr>
            <a:picLocks noGrp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1750" y="500063"/>
            <a:ext cx="4303713" cy="3433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320"/>
            <a:ext cx="771927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«Одаренный ребенок»-кто он?</a:t>
            </a:r>
            <a:endParaRPr lang="ru-RU" sz="4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214438" y="1524000"/>
            <a:ext cx="7715250" cy="4905375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3200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он- «одаренный ребенок»?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Одарен, или нет?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определить  «одаренность»?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Что за ней скрывается?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endParaRPr lang="ru-RU" sz="3200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endParaRPr lang="ru-RU" sz="3200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40300" y="4214813"/>
            <a:ext cx="3989388" cy="2305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783832" cy="107157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Одаренность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27088" y="1125538"/>
            <a:ext cx="7791450" cy="5124450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системное, развивающееся в течение жизни качество психики, которое определяет возможность достижения человеком более высоких (необычных, незаурядных) результатов в одном или нескольких видах деятельности по сравнению с другими людьми.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Одаренный ребенок</a:t>
            </a:r>
            <a: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ru-RU" sz="2400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sz="2400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2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5084763"/>
            <a:ext cx="1262063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268413"/>
            <a:ext cx="8496300" cy="5053012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Примерно пятая часть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школьников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быть отнесена к одаренным детям. Но они, как правило, лишены необходимой для развития их талантов поддержки, в результате всего лишь 2-5%  детского поколения действительно проявляют себя как одаренные.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Интеллектуально одарено 2% детей, с повышенными умственными способностями – 15 -16%, то есть в общем 18 детей из ста. Из 5 одаренных детей выявляется только один. Однако, и это не означает, что одаренность такого ребенка будет развиваться и совершенствоваться в дальнейшем.</a:t>
            </a:r>
            <a:endParaRPr lang="ru-RU" sz="2400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2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50" y="5130800"/>
            <a:ext cx="126047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47665" y="260648"/>
            <a:ext cx="6264696" cy="936104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Статистика</a:t>
            </a: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одаренности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4213" y="1125538"/>
            <a:ext cx="8007350" cy="5399087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виду деятельности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Интеллектуальная одаренность различных видов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Коммуникативная (социально-личностная, лидерская)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 эстетическая (хореографическая, изобразительная, музыкальная, литературно-поэтическая)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Духовно-ценностная (одаренность, которая проявляется в создании новых духовных ценностей и служении людям)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(одаренность в ремеслах, спортивная и организационная)</a:t>
            </a:r>
          </a:p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форме проявления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Явная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Скрытая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MCj039749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5300663"/>
            <a:ext cx="2206625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ryabinka.bar.edu54.ru/images/oddet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76250"/>
            <a:ext cx="8653462" cy="6193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Условия развития одаренности</a:t>
            </a: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3568" y="1268760"/>
            <a:ext cx="8250882" cy="5298728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Интеллектуальное развитие к </a:t>
            </a: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5,5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годам имеет положительное ускорение, которое сменяется отрицательным, а к </a:t>
            </a: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годам в основном завершается.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годам достигается  </a:t>
            </a: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90%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интеллекта;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результатам диагностики интеллект </a:t>
            </a: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-летних подростков и учащихся </a:t>
            </a: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-х классов    существенно не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отличаются.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340" name="Picture 8" descr="MPj0431786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4357688"/>
            <a:ext cx="23622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647836" cy="122553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Степень одаренности</a:t>
            </a: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268413"/>
            <a:ext cx="8351837" cy="5145087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Первая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— </a:t>
            </a:r>
            <a:r>
              <a:rPr lang="ru-RU" sz="2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сверходаренные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дети, таких называют гениями (</a:t>
            </a:r>
            <a:r>
              <a:rPr lang="ru-RU" sz="2400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Гениальность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наибольшее проявление творческого потенциала личности относительно остальных людей, наивысшая степень одаренности в чем-либо).Это самая малочисленная группа, к которой относят не более одного человека на десять тысяч.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Вторая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высокоодаренные, или талантливые, примерно 2‑3 %.  (</a:t>
            </a:r>
            <a:r>
              <a:rPr lang="ru-RU" sz="2400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Талант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очевидная способность человека к чему-либо, которую могут отточить время и опыт).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Третья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собственно одаренные (15‑25 %).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Остальные дети входят в пределы нормы (70 %)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364" name="Рисунок 3" descr="ав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6800" y="5373688"/>
            <a:ext cx="1476375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786742" cy="1285884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Портрет одаренного ребенка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71550" y="1196975"/>
            <a:ext cx="7462838" cy="4870450"/>
          </a:xfrm>
          <a:solidFill>
            <a:schemeClr val="accent4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познавательной деятельности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endParaRPr lang="ru-RU" sz="2400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Психосоциальная чувствительность 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endParaRPr lang="ru-RU" sz="24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Физические характеристики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8" name="Picture 15" descr="MPj0430972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3789363"/>
            <a:ext cx="25622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</TotalTime>
  <Words>890</Words>
  <Application>Microsoft Office PowerPoint</Application>
  <PresentationFormat>Экран (4:3)</PresentationFormat>
  <Paragraphs>93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«Одаренный ребенок»-кто он? </vt:lpstr>
      <vt:lpstr>«Одаренный ребенок»-кто он?</vt:lpstr>
      <vt:lpstr>Одаренность</vt:lpstr>
      <vt:lpstr>Статистика</vt:lpstr>
      <vt:lpstr>Виды одаренности</vt:lpstr>
      <vt:lpstr>Презентация PowerPoint</vt:lpstr>
      <vt:lpstr>Условия развития одаренности</vt:lpstr>
      <vt:lpstr>Степень одаренности</vt:lpstr>
      <vt:lpstr>Портрет одаренного ребенка</vt:lpstr>
      <vt:lpstr>Познавательная деятельность   деятельностиО</vt:lpstr>
      <vt:lpstr>Психосоциальная чувствительность   деятельностиОПп</vt:lpstr>
      <vt:lpstr>Физические характеристики   деятельностиОПп</vt:lpstr>
      <vt:lpstr>Типы характеров одаренных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Vasia</dc:creator>
  <cp:lastModifiedBy>ст.Авторизации Р</cp:lastModifiedBy>
  <cp:revision>78</cp:revision>
  <dcterms:created xsi:type="dcterms:W3CDTF">2016-04-04T12:33:57Z</dcterms:created>
  <dcterms:modified xsi:type="dcterms:W3CDTF">2022-10-28T03:59:13Z</dcterms:modified>
</cp:coreProperties>
</file>