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78" r:id="rId3"/>
    <p:sldId id="280" r:id="rId4"/>
    <p:sldId id="291" r:id="rId5"/>
    <p:sldId id="272" r:id="rId6"/>
    <p:sldId id="296" r:id="rId7"/>
    <p:sldId id="297" r:id="rId8"/>
    <p:sldId id="306" r:id="rId9"/>
    <p:sldId id="321" r:id="rId10"/>
    <p:sldId id="258" r:id="rId11"/>
    <p:sldId id="260" r:id="rId12"/>
    <p:sldId id="262" r:id="rId13"/>
    <p:sldId id="261" r:id="rId14"/>
    <p:sldId id="263" r:id="rId15"/>
    <p:sldId id="264" r:id="rId16"/>
    <p:sldId id="265" r:id="rId17"/>
    <p:sldId id="266" r:id="rId18"/>
    <p:sldId id="267" r:id="rId19"/>
    <p:sldId id="268" r:id="rId20"/>
    <p:sldId id="316" r:id="rId21"/>
    <p:sldId id="322" r:id="rId22"/>
    <p:sldId id="323" r:id="rId23"/>
    <p:sldId id="324" r:id="rId24"/>
    <p:sldId id="325" r:id="rId25"/>
    <p:sldId id="326" r:id="rId26"/>
    <p:sldId id="327" r:id="rId27"/>
    <p:sldId id="328" r:id="rId28"/>
    <p:sldId id="329" r:id="rId29"/>
    <p:sldId id="305" r:id="rId30"/>
    <p:sldId id="293" r:id="rId31"/>
    <p:sldId id="281" r:id="rId32"/>
    <p:sldId id="282" r:id="rId33"/>
    <p:sldId id="284"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4301"/>
    <a:srgbClr val="575F6D"/>
    <a:srgbClr val="000000"/>
    <a:srgbClr val="484E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B4C71EC6-210F-42DE-9C53-41977AD35B3D}" type="datetimeFigureOut">
              <a:rPr lang="ru-RU" smtClean="0"/>
              <a:pPr/>
              <a:t>29.01.2024</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B19B0651-EE4F-4900-A07F-96A6BFA9D0F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29.01.2024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29.01.2024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Объект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B4C71EC6-210F-42DE-9C53-41977AD35B3D}" type="datetimeFigureOut">
              <a:rPr lang="ru-RU" smtClean="0"/>
              <a:pPr/>
              <a:t>29.01.2024</a:t>
            </a:fld>
            <a:endParaRPr lang="ru-RU"/>
          </a:p>
        </p:txBody>
      </p:sp>
      <p:sp>
        <p:nvSpPr>
          <p:cNvPr id="9" name="Номер слайда 8"/>
          <p:cNvSpPr>
            <a:spLocks noGrp="1"/>
          </p:cNvSpPr>
          <p:nvPr>
            <p:ph type="sldNum" sz="quarter" idx="15"/>
          </p:nvPr>
        </p:nvSpPr>
        <p:spPr/>
        <p:txBody>
          <a:bodyPr rtlCol="0"/>
          <a:lstStyle/>
          <a:p>
            <a:fld id="{B19B0651-EE4F-4900-A07F-96A6BFA9D0F0}"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B4C71EC6-210F-42DE-9C53-41977AD35B3D}" type="datetimeFigureOut">
              <a:rPr lang="ru-RU" smtClean="0"/>
              <a:pPr/>
              <a:t>29.01.2024</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B19B0651-EE4F-4900-A07F-96A6BFA9D0F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pPr/>
              <a:t>29.01.2024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
        <p:nvSpPr>
          <p:cNvPr id="9" name="Объект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B4C71EC6-210F-42DE-9C53-41977AD35B3D}" type="datetimeFigureOut">
              <a:rPr lang="ru-RU" smtClean="0"/>
              <a:pPr/>
              <a:t>29.01.2024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
        <p:nvSpPr>
          <p:cNvPr id="11" name="Объект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B4C71EC6-210F-42DE-9C53-41977AD35B3D}" type="datetimeFigureOut">
              <a:rPr lang="ru-RU" smtClean="0"/>
              <a:pPr/>
              <a:t>29.01.2024</a:t>
            </a:fld>
            <a:endParaRPr lang="ru-RU"/>
          </a:p>
        </p:txBody>
      </p:sp>
      <p:sp>
        <p:nvSpPr>
          <p:cNvPr id="7" name="Номер слайда 6"/>
          <p:cNvSpPr>
            <a:spLocks noGrp="1"/>
          </p:cNvSpPr>
          <p:nvPr>
            <p:ph type="sldNum" sz="quarter" idx="11"/>
          </p:nvPr>
        </p:nvSpPr>
        <p:spPr/>
        <p:txBody>
          <a:bodyPr rtlCol="0"/>
          <a:lstStyle/>
          <a:p>
            <a:fld id="{B19B0651-EE4F-4900-A07F-96A6BFA9D0F0}"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29.01.2024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Объект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B4C71EC6-210F-42DE-9C53-41977AD35B3D}" type="datetimeFigureOut">
              <a:rPr lang="ru-RU" smtClean="0"/>
              <a:pPr/>
              <a:t>29.01.2024</a:t>
            </a:fld>
            <a:endParaRPr lang="ru-RU"/>
          </a:p>
        </p:txBody>
      </p:sp>
      <p:sp>
        <p:nvSpPr>
          <p:cNvPr id="22" name="Номер слайда 21"/>
          <p:cNvSpPr>
            <a:spLocks noGrp="1"/>
          </p:cNvSpPr>
          <p:nvPr>
            <p:ph type="sldNum" sz="quarter" idx="15"/>
          </p:nvPr>
        </p:nvSpPr>
        <p:spPr/>
        <p:txBody>
          <a:bodyPr rtlCol="0"/>
          <a:lstStyle/>
          <a:p>
            <a:fld id="{B19B0651-EE4F-4900-A07F-96A6BFA9D0F0}"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B4C71EC6-210F-42DE-9C53-41977AD35B3D}" type="datetimeFigureOut">
              <a:rPr lang="ru-RU" smtClean="0"/>
              <a:pPr/>
              <a:t>29.01.2024</a:t>
            </a:fld>
            <a:endParaRPr lang="ru-RU"/>
          </a:p>
        </p:txBody>
      </p:sp>
      <p:sp>
        <p:nvSpPr>
          <p:cNvPr id="18" name="Номер слайда 17"/>
          <p:cNvSpPr>
            <a:spLocks noGrp="1"/>
          </p:cNvSpPr>
          <p:nvPr>
            <p:ph type="sldNum" sz="quarter" idx="11"/>
          </p:nvPr>
        </p:nvSpPr>
        <p:spPr/>
        <p:txBody>
          <a:bodyPr rtlCol="0"/>
          <a:lstStyle/>
          <a:p>
            <a:fld id="{B19B0651-EE4F-4900-A07F-96A6BFA9D0F0}"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B4C71EC6-210F-42DE-9C53-41977AD35B3D}" type="datetimeFigureOut">
              <a:rPr lang="ru-RU" smtClean="0"/>
              <a:pPr/>
              <a:t>29.01.2024</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 Target="slide5.xml"/><Relationship Id="rId7" Type="http://schemas.openxmlformats.org/officeDocument/2006/relationships/slide" Target="slide32.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31640" y="2276872"/>
            <a:ext cx="7632848" cy="880864"/>
          </a:xfrm>
        </p:spPr>
        <p:txBody>
          <a:bodyPr>
            <a:noAutofit/>
          </a:bodyPr>
          <a:lstStyle/>
          <a:p>
            <a:pPr algn="ctr"/>
            <a:r>
              <a:rPr lang="ru-RU" sz="2800" dirty="0" smtClean="0">
                <a:solidFill>
                  <a:schemeClr val="accent1">
                    <a:lumMod val="75000"/>
                  </a:schemeClr>
                </a:solidFill>
                <a:latin typeface="Verdana" pitchFamily="34" charset="0"/>
                <a:ea typeface="Verdana" pitchFamily="34" charset="0"/>
                <a:cs typeface="Verdana" pitchFamily="34" charset="0"/>
              </a:rPr>
              <a:t>Презентация к занятию</a:t>
            </a:r>
            <a:r>
              <a:rPr lang="ru-RU" sz="3200" dirty="0" smtClean="0">
                <a:solidFill>
                  <a:schemeClr val="accent1">
                    <a:lumMod val="75000"/>
                  </a:schemeClr>
                </a:solidFill>
                <a:latin typeface="Verdana" pitchFamily="34" charset="0"/>
                <a:ea typeface="Verdana" pitchFamily="34" charset="0"/>
                <a:cs typeface="Verdana" pitchFamily="34" charset="0"/>
              </a:rPr>
              <a:t/>
            </a:r>
            <a:br>
              <a:rPr lang="ru-RU" sz="3200" dirty="0" smtClean="0">
                <a:solidFill>
                  <a:schemeClr val="accent1">
                    <a:lumMod val="75000"/>
                  </a:schemeClr>
                </a:solidFill>
                <a:latin typeface="Verdana" pitchFamily="34" charset="0"/>
                <a:ea typeface="Verdana" pitchFamily="34" charset="0"/>
                <a:cs typeface="Verdana" pitchFamily="34" charset="0"/>
              </a:rPr>
            </a:br>
            <a:r>
              <a:rPr lang="ru-RU" sz="3200" dirty="0">
                <a:solidFill>
                  <a:schemeClr val="accent1">
                    <a:lumMod val="75000"/>
                  </a:schemeClr>
                </a:solidFill>
                <a:latin typeface="Verdana" pitchFamily="34" charset="0"/>
                <a:ea typeface="Verdana" pitchFamily="34" charset="0"/>
                <a:cs typeface="Verdana" pitchFamily="34" charset="0"/>
              </a:rPr>
              <a:t> Старинная тряпичная </a:t>
            </a:r>
            <a:r>
              <a:rPr lang="ru-RU" sz="3200" dirty="0" smtClean="0">
                <a:solidFill>
                  <a:schemeClr val="accent1">
                    <a:lumMod val="75000"/>
                  </a:schemeClr>
                </a:solidFill>
                <a:latin typeface="Verdana" pitchFamily="34" charset="0"/>
                <a:ea typeface="Verdana" pitchFamily="34" charset="0"/>
                <a:cs typeface="Verdana" pitchFamily="34" charset="0"/>
              </a:rPr>
              <a:t>кукла</a:t>
            </a:r>
            <a:r>
              <a:rPr lang="ru-RU" sz="3200" dirty="0">
                <a:solidFill>
                  <a:schemeClr val="accent1">
                    <a:lumMod val="75000"/>
                  </a:schemeClr>
                </a:solidFill>
                <a:latin typeface="Verdana" pitchFamily="34" charset="0"/>
                <a:ea typeface="Verdana" pitchFamily="34" charset="0"/>
                <a:cs typeface="Verdana" pitchFamily="34" charset="0"/>
              </a:rPr>
              <a:t>. </a:t>
            </a:r>
            <a:r>
              <a:rPr lang="ru-RU" sz="3200" dirty="0" smtClean="0">
                <a:solidFill>
                  <a:schemeClr val="accent1">
                    <a:lumMod val="75000"/>
                  </a:schemeClr>
                </a:solidFill>
                <a:latin typeface="Verdana" pitchFamily="34" charset="0"/>
                <a:ea typeface="Verdana" pitchFamily="34" charset="0"/>
                <a:cs typeface="Verdana" pitchFamily="34" charset="0"/>
              </a:rPr>
              <a:t>Обереговая кукла на пуговице.</a:t>
            </a:r>
            <a:endParaRPr lang="ru-RU" sz="3200" dirty="0">
              <a:solidFill>
                <a:schemeClr val="accent1">
                  <a:lumMod val="75000"/>
                </a:schemeClr>
              </a:solidFill>
              <a:latin typeface="Verdana" pitchFamily="34" charset="0"/>
              <a:ea typeface="Verdana" pitchFamily="34" charset="0"/>
              <a:cs typeface="Verdana" pitchFamily="34" charset="0"/>
            </a:endParaRPr>
          </a:p>
        </p:txBody>
      </p:sp>
      <p:sp>
        <p:nvSpPr>
          <p:cNvPr id="3" name="Подзаголовок 2"/>
          <p:cNvSpPr>
            <a:spLocks noGrp="1"/>
          </p:cNvSpPr>
          <p:nvPr>
            <p:ph type="subTitle" idx="1"/>
          </p:nvPr>
        </p:nvSpPr>
        <p:spPr>
          <a:xfrm>
            <a:off x="5580112" y="4077072"/>
            <a:ext cx="3435896" cy="1371600"/>
          </a:xfrm>
        </p:spPr>
        <p:txBody>
          <a:bodyPr>
            <a:normAutofit/>
          </a:bodyPr>
          <a:lstStyle/>
          <a:p>
            <a:pPr>
              <a:spcBef>
                <a:spcPts val="0"/>
              </a:spcBef>
            </a:pPr>
            <a:r>
              <a:rPr lang="ru-RU" sz="1600" b="0" dirty="0" err="1" smtClean="0">
                <a:solidFill>
                  <a:srgbClr val="484E5A"/>
                </a:solidFill>
                <a:latin typeface="Verdana" pitchFamily="34" charset="0"/>
                <a:ea typeface="Verdana" pitchFamily="34" charset="0"/>
                <a:cs typeface="Verdana" pitchFamily="34" charset="0"/>
              </a:rPr>
              <a:t>Бянкина</a:t>
            </a:r>
            <a:r>
              <a:rPr lang="ru-RU" sz="1600" b="0" dirty="0" smtClean="0">
                <a:solidFill>
                  <a:srgbClr val="484E5A"/>
                </a:solidFill>
                <a:latin typeface="Verdana" pitchFamily="34" charset="0"/>
                <a:ea typeface="Verdana" pitchFamily="34" charset="0"/>
                <a:cs typeface="Verdana" pitchFamily="34" charset="0"/>
              </a:rPr>
              <a:t> Татьяна Леонидовна, </a:t>
            </a:r>
          </a:p>
          <a:p>
            <a:pPr>
              <a:spcBef>
                <a:spcPts val="0"/>
              </a:spcBef>
            </a:pPr>
            <a:r>
              <a:rPr lang="ru-RU" sz="1600" b="0" dirty="0" smtClean="0">
                <a:solidFill>
                  <a:srgbClr val="484E5A"/>
                </a:solidFill>
                <a:latin typeface="Verdana" pitchFamily="34" charset="0"/>
                <a:ea typeface="Verdana" pitchFamily="34" charset="0"/>
                <a:cs typeface="Verdana" pitchFamily="34" charset="0"/>
              </a:rPr>
              <a:t>педагог дополнительного образования, 1КК </a:t>
            </a:r>
            <a:endParaRPr lang="ru-RU" sz="1600" b="0" dirty="0">
              <a:solidFill>
                <a:srgbClr val="484E5A"/>
              </a:solidFill>
              <a:latin typeface="Verdana" pitchFamily="34" charset="0"/>
              <a:ea typeface="Verdana" pitchFamily="34" charset="0"/>
              <a:cs typeface="Verdana" pitchFamily="34" charset="0"/>
            </a:endParaRPr>
          </a:p>
        </p:txBody>
      </p:sp>
      <p:sp>
        <p:nvSpPr>
          <p:cNvPr id="6" name="Прямоугольник 6"/>
          <p:cNvSpPr>
            <a:spLocks noChangeArrowheads="1"/>
          </p:cNvSpPr>
          <p:nvPr/>
        </p:nvSpPr>
        <p:spPr bwMode="auto">
          <a:xfrm>
            <a:off x="1547664" y="188640"/>
            <a:ext cx="7427912" cy="923925"/>
          </a:xfrm>
          <a:prstGeom prst="rect">
            <a:avLst/>
          </a:prstGeom>
          <a:noFill/>
          <a:ln w="9525">
            <a:noFill/>
            <a:miter lim="800000"/>
            <a:headEnd/>
            <a:tailEnd/>
          </a:ln>
        </p:spPr>
        <p:txBody>
          <a:bodyPr>
            <a:spAutoFit/>
          </a:bodyPr>
          <a:lstStyle/>
          <a:p>
            <a:pPr algn="ctr"/>
            <a:r>
              <a:rPr lang="ru-RU" altLang="ru-RU" sz="1800" b="1" dirty="0">
                <a:solidFill>
                  <a:srgbClr val="484E5A"/>
                </a:solidFill>
                <a:latin typeface="Tahoma" pitchFamily="34" charset="0"/>
                <a:cs typeface="Tahoma" pitchFamily="34" charset="0"/>
              </a:rPr>
              <a:t>муниципальное бюджетное учреждение </a:t>
            </a:r>
          </a:p>
          <a:p>
            <a:pPr algn="ctr"/>
            <a:r>
              <a:rPr lang="ru-RU" altLang="ru-RU" sz="1800" b="1" dirty="0">
                <a:solidFill>
                  <a:srgbClr val="484E5A"/>
                </a:solidFill>
                <a:latin typeface="Tahoma" pitchFamily="34" charset="0"/>
                <a:cs typeface="Tahoma" pitchFamily="34" charset="0"/>
              </a:rPr>
              <a:t>дополнительного образования </a:t>
            </a:r>
          </a:p>
          <a:p>
            <a:pPr algn="ctr"/>
            <a:r>
              <a:rPr lang="ru-RU" altLang="ru-RU" sz="1800" b="1" dirty="0">
                <a:solidFill>
                  <a:srgbClr val="484E5A"/>
                </a:solidFill>
                <a:latin typeface="Tahoma" pitchFamily="34" charset="0"/>
                <a:cs typeface="Tahoma" pitchFamily="34" charset="0"/>
              </a:rPr>
              <a:t>«ЦЕНТР ТВОРЧЕСТВА И РАЗВИТИЯ «ПЛАНЕТА ТАЛАНТОВ»</a:t>
            </a:r>
            <a:endParaRPr lang="ru-RU" altLang="ru-RU" sz="1800" dirty="0">
              <a:solidFill>
                <a:srgbClr val="484E5A"/>
              </a:solidFill>
              <a:latin typeface="Tahoma" pitchFamily="34" charset="0"/>
              <a:cs typeface="Tahoma" pitchFamily="34" charset="0"/>
            </a:endParaRPr>
          </a:p>
        </p:txBody>
      </p:sp>
      <p:sp>
        <p:nvSpPr>
          <p:cNvPr id="7" name="Прямоугольник 6"/>
          <p:cNvSpPr/>
          <p:nvPr/>
        </p:nvSpPr>
        <p:spPr>
          <a:xfrm>
            <a:off x="3995936" y="6237312"/>
            <a:ext cx="2023311" cy="338554"/>
          </a:xfrm>
          <a:prstGeom prst="rect">
            <a:avLst/>
          </a:prstGeom>
        </p:spPr>
        <p:txBody>
          <a:bodyPr wrap="none">
            <a:spAutoFit/>
          </a:bodyPr>
          <a:lstStyle/>
          <a:p>
            <a:r>
              <a:rPr lang="ru-RU" sz="1600" dirty="0" smtClean="0">
                <a:solidFill>
                  <a:srgbClr val="484E5A"/>
                </a:solidFill>
                <a:latin typeface="Verdana" pitchFamily="34" charset="0"/>
                <a:ea typeface="Verdana" pitchFamily="34" charset="0"/>
                <a:cs typeface="Verdana" pitchFamily="34" charset="0"/>
              </a:rPr>
              <a:t>г. </a:t>
            </a:r>
            <a:r>
              <a:rPr lang="ru-RU" sz="1600" smtClean="0">
                <a:solidFill>
                  <a:srgbClr val="484E5A"/>
                </a:solidFill>
                <a:latin typeface="Verdana" pitchFamily="34" charset="0"/>
                <a:ea typeface="Verdana" pitchFamily="34" charset="0"/>
                <a:cs typeface="Verdana" pitchFamily="34" charset="0"/>
              </a:rPr>
              <a:t>Ачинск </a:t>
            </a:r>
            <a:r>
              <a:rPr lang="ru-RU" sz="1600" smtClean="0">
                <a:solidFill>
                  <a:srgbClr val="484E5A"/>
                </a:solidFill>
                <a:latin typeface="Verdana" pitchFamily="34" charset="0"/>
                <a:ea typeface="Verdana" pitchFamily="34" charset="0"/>
                <a:cs typeface="Verdana" pitchFamily="34" charset="0"/>
              </a:rPr>
              <a:t>2024 </a:t>
            </a:r>
            <a:r>
              <a:rPr lang="ru-RU" sz="1600" dirty="0" smtClean="0">
                <a:solidFill>
                  <a:srgbClr val="484E5A"/>
                </a:solidFill>
                <a:latin typeface="Verdana" pitchFamily="34" charset="0"/>
                <a:ea typeface="Verdana" pitchFamily="34" charset="0"/>
                <a:cs typeface="Verdana" pitchFamily="34" charset="0"/>
              </a:rPr>
              <a:t>г.</a:t>
            </a:r>
            <a:endParaRPr lang="ru-RU" sz="1600" dirty="0">
              <a:solidFill>
                <a:srgbClr val="484E5A"/>
              </a:solidFill>
              <a:latin typeface="Verdana" pitchFamily="34" charset="0"/>
              <a:ea typeface="Verdana" pitchFamily="34" charset="0"/>
              <a:cs typeface="Verdana" pitchFamily="34"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5638" y="110852"/>
            <a:ext cx="10795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5247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274638"/>
            <a:ext cx="7416824" cy="562074"/>
          </a:xfrm>
        </p:spPr>
        <p:txBody>
          <a:bodyPr>
            <a:noAutofit/>
          </a:bodyPr>
          <a:lstStyle/>
          <a:p>
            <a:pPr algn="ctr"/>
            <a:r>
              <a:rPr lang="ru-RU" sz="3600" b="1" dirty="0" smtClean="0">
                <a:solidFill>
                  <a:schemeClr val="accent1">
                    <a:lumMod val="75000"/>
                  </a:schemeClr>
                </a:solidFill>
                <a:latin typeface="Verdana" pitchFamily="34" charset="0"/>
                <a:ea typeface="Verdana" pitchFamily="34" charset="0"/>
                <a:cs typeface="Verdana" pitchFamily="34" charset="0"/>
              </a:rPr>
              <a:t>Правила безопасности</a:t>
            </a:r>
            <a:endParaRPr lang="ru-RU" sz="3600" b="1" dirty="0">
              <a:solidFill>
                <a:schemeClr val="accent1">
                  <a:lumMod val="75000"/>
                </a:schemeClr>
              </a:solidFill>
              <a:latin typeface="Verdana" pitchFamily="34" charset="0"/>
              <a:ea typeface="Verdana" pitchFamily="34" charset="0"/>
              <a:cs typeface="Verdana" pitchFamily="34" charset="0"/>
            </a:endParaRPr>
          </a:p>
        </p:txBody>
      </p:sp>
      <p:pic>
        <p:nvPicPr>
          <p:cNvPr id="5124" name="Picture 4" descr="https://im0-tub-ru.yandex.net/i?id=f8e9b04610f7b084601312f07e16a83f-l&amp;n=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1173441"/>
            <a:ext cx="7272808" cy="4968553"/>
          </a:xfrm>
          <a:prstGeom prst="rect">
            <a:avLst/>
          </a:prstGeom>
          <a:noFill/>
          <a:ln w="57150">
            <a:solidFill>
              <a:schemeClr val="accent1"/>
            </a:solidFill>
          </a:ln>
          <a:extLst>
            <a:ext uri="{909E8E84-426E-40DD-AFC4-6F175D3DCCD1}">
              <a14:hiddenFill xmlns:a14="http://schemas.microsoft.com/office/drawing/2010/main">
                <a:solidFill>
                  <a:srgbClr val="FFFFFF"/>
                </a:solidFill>
              </a14:hiddenFill>
            </a:ext>
          </a:extLst>
        </p:spPr>
      </p:pic>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659" y="0"/>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31012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274638"/>
            <a:ext cx="6449144" cy="562074"/>
          </a:xfrm>
        </p:spPr>
        <p:txBody>
          <a:bodyPr>
            <a:noAutofit/>
          </a:bodyPr>
          <a:lstStyle/>
          <a:p>
            <a:pPr algn="ctr"/>
            <a:r>
              <a:rPr lang="ru-RU" sz="3600" b="1" dirty="0" smtClean="0">
                <a:solidFill>
                  <a:schemeClr val="accent1">
                    <a:lumMod val="75000"/>
                  </a:schemeClr>
                </a:solidFill>
                <a:latin typeface="Verdana" pitchFamily="34" charset="0"/>
                <a:ea typeface="Verdana" pitchFamily="34" charset="0"/>
                <a:cs typeface="Verdana" pitchFamily="34" charset="0"/>
              </a:rPr>
              <a:t>Необходимые материалы</a:t>
            </a:r>
            <a:endParaRPr lang="ru-RU" sz="3600" b="1" dirty="0">
              <a:solidFill>
                <a:schemeClr val="accent1">
                  <a:lumMod val="75000"/>
                </a:schemeClr>
              </a:solidFill>
              <a:latin typeface="Verdana" pitchFamily="34" charset="0"/>
              <a:ea typeface="Verdana" pitchFamily="34" charset="0"/>
              <a:cs typeface="Verdana" pitchFamily="34" charset="0"/>
            </a:endParaRPr>
          </a:p>
        </p:txBody>
      </p:sp>
      <p:sp>
        <p:nvSpPr>
          <p:cNvPr id="4" name="Объект 3"/>
          <p:cNvSpPr>
            <a:spLocks noGrp="1"/>
          </p:cNvSpPr>
          <p:nvPr>
            <p:ph sz="quarter" idx="2"/>
          </p:nvPr>
        </p:nvSpPr>
        <p:spPr>
          <a:xfrm>
            <a:off x="3442373" y="841688"/>
            <a:ext cx="5090067" cy="5039940"/>
          </a:xfrm>
        </p:spPr>
        <p:txBody>
          <a:bodyPr>
            <a:noAutofit/>
          </a:bodyPr>
          <a:lstStyle/>
          <a:p>
            <a:r>
              <a:rPr lang="ru-RU" sz="1800" dirty="0" smtClean="0">
                <a:solidFill>
                  <a:srgbClr val="AF4301"/>
                </a:solidFill>
                <a:latin typeface="Verdana" pitchFamily="34" charset="0"/>
                <a:ea typeface="Verdana" pitchFamily="34" charset="0"/>
                <a:cs typeface="Verdana" pitchFamily="34" charset="0"/>
              </a:rPr>
              <a:t>лоскут </a:t>
            </a:r>
            <a:r>
              <a:rPr lang="ru-RU" sz="1800" dirty="0">
                <a:solidFill>
                  <a:srgbClr val="AF4301"/>
                </a:solidFill>
                <a:latin typeface="Verdana" pitchFamily="34" charset="0"/>
                <a:ea typeface="Verdana" pitchFamily="34" charset="0"/>
                <a:cs typeface="Verdana" pitchFamily="34" charset="0"/>
              </a:rPr>
              <a:t>белого цвета 12х13 см - для основы куклы;</a:t>
            </a:r>
          </a:p>
          <a:p>
            <a:r>
              <a:rPr lang="ru-RU" sz="1800" dirty="0" smtClean="0">
                <a:solidFill>
                  <a:srgbClr val="AF4301"/>
                </a:solidFill>
                <a:latin typeface="Verdana" pitchFamily="34" charset="0"/>
                <a:ea typeface="Verdana" pitchFamily="34" charset="0"/>
                <a:cs typeface="Verdana" pitchFamily="34" charset="0"/>
              </a:rPr>
              <a:t>кружево </a:t>
            </a:r>
            <a:r>
              <a:rPr lang="ru-RU" sz="1800" dirty="0">
                <a:solidFill>
                  <a:srgbClr val="AF4301"/>
                </a:solidFill>
                <a:latin typeface="Verdana" pitchFamily="34" charset="0"/>
                <a:ea typeface="Verdana" pitchFamily="34" charset="0"/>
                <a:cs typeface="Verdana" pitchFamily="34" charset="0"/>
              </a:rPr>
              <a:t>или шитьё 5х14 см - на нижнюю юбку;</a:t>
            </a:r>
          </a:p>
          <a:p>
            <a:r>
              <a:rPr lang="ru-RU" sz="1800" dirty="0" smtClean="0">
                <a:solidFill>
                  <a:srgbClr val="AF4301"/>
                </a:solidFill>
                <a:latin typeface="Verdana" pitchFamily="34" charset="0"/>
                <a:ea typeface="Verdana" pitchFamily="34" charset="0"/>
                <a:cs typeface="Verdana" pitchFamily="34" charset="0"/>
              </a:rPr>
              <a:t>цветная </a:t>
            </a:r>
            <a:r>
              <a:rPr lang="ru-RU" sz="1800" dirty="0">
                <a:solidFill>
                  <a:srgbClr val="AF4301"/>
                </a:solidFill>
                <a:latin typeface="Verdana" pitchFamily="34" charset="0"/>
                <a:ea typeface="Verdana" pitchFamily="34" charset="0"/>
                <a:cs typeface="Verdana" pitchFamily="34" charset="0"/>
              </a:rPr>
              <a:t>ткань 5х15 см - на верхнюю юбку;</a:t>
            </a:r>
          </a:p>
          <a:p>
            <a:r>
              <a:rPr lang="ru-RU" sz="1800" dirty="0" smtClean="0">
                <a:solidFill>
                  <a:srgbClr val="AF4301"/>
                </a:solidFill>
                <a:latin typeface="Verdana" pitchFamily="34" charset="0"/>
                <a:ea typeface="Verdana" pitchFamily="34" charset="0"/>
                <a:cs typeface="Verdana" pitchFamily="34" charset="0"/>
              </a:rPr>
              <a:t>лоскут </a:t>
            </a:r>
            <a:r>
              <a:rPr lang="ru-RU" sz="1800" dirty="0">
                <a:solidFill>
                  <a:srgbClr val="AF4301"/>
                </a:solidFill>
                <a:latin typeface="Verdana" pitchFamily="34" charset="0"/>
                <a:ea typeface="Verdana" pitchFamily="34" charset="0"/>
                <a:cs typeface="Verdana" pitchFamily="34" charset="0"/>
              </a:rPr>
              <a:t>6х12 см - на руки;</a:t>
            </a:r>
          </a:p>
          <a:p>
            <a:r>
              <a:rPr lang="ru-RU" sz="1800" dirty="0" smtClean="0">
                <a:solidFill>
                  <a:srgbClr val="AF4301"/>
                </a:solidFill>
                <a:latin typeface="Verdana" pitchFamily="34" charset="0"/>
                <a:ea typeface="Verdana" pitchFamily="34" charset="0"/>
                <a:cs typeface="Verdana" pitchFamily="34" charset="0"/>
              </a:rPr>
              <a:t>лоскут </a:t>
            </a:r>
            <a:r>
              <a:rPr lang="ru-RU" sz="1800" dirty="0">
                <a:solidFill>
                  <a:srgbClr val="AF4301"/>
                </a:solidFill>
                <a:latin typeface="Verdana" pitchFamily="34" charset="0"/>
                <a:ea typeface="Verdana" pitchFamily="34" charset="0"/>
                <a:cs typeface="Verdana" pitchFamily="34" charset="0"/>
              </a:rPr>
              <a:t>белой ткани 10х10 см - для формирования головы;</a:t>
            </a:r>
          </a:p>
          <a:p>
            <a:r>
              <a:rPr lang="ru-RU" sz="1800" dirty="0" smtClean="0">
                <a:solidFill>
                  <a:srgbClr val="AF4301"/>
                </a:solidFill>
                <a:latin typeface="Verdana" pitchFamily="34" charset="0"/>
                <a:ea typeface="Verdana" pitchFamily="34" charset="0"/>
                <a:cs typeface="Verdana" pitchFamily="34" charset="0"/>
              </a:rPr>
              <a:t>лоскут </a:t>
            </a:r>
            <a:r>
              <a:rPr lang="ru-RU" sz="1800" dirty="0">
                <a:solidFill>
                  <a:srgbClr val="AF4301"/>
                </a:solidFill>
                <a:latin typeface="Verdana" pitchFamily="34" charset="0"/>
                <a:ea typeface="Verdana" pitchFamily="34" charset="0"/>
                <a:cs typeface="Verdana" pitchFamily="34" charset="0"/>
              </a:rPr>
              <a:t>белой ткани (или кружево) 3,5х 5 см - для передника.</a:t>
            </a:r>
          </a:p>
          <a:p>
            <a:r>
              <a:rPr lang="ru-RU" sz="1800" dirty="0">
                <a:solidFill>
                  <a:srgbClr val="AF4301"/>
                </a:solidFill>
                <a:latin typeface="Verdana" pitchFamily="34" charset="0"/>
                <a:ea typeface="Verdana" pitchFamily="34" charset="0"/>
                <a:cs typeface="Verdana" pitchFamily="34" charset="0"/>
              </a:rPr>
              <a:t>т</a:t>
            </a:r>
            <a:r>
              <a:rPr lang="ru-RU" sz="1800" dirty="0" smtClean="0">
                <a:solidFill>
                  <a:srgbClr val="AF4301"/>
                </a:solidFill>
                <a:latin typeface="Verdana" pitchFamily="34" charset="0"/>
                <a:ea typeface="Verdana" pitchFamily="34" charset="0"/>
                <a:cs typeface="Verdana" pitchFamily="34" charset="0"/>
              </a:rPr>
              <a:t>реугольник цветной ткани </a:t>
            </a:r>
            <a:r>
              <a:rPr lang="ru-RU" sz="1800" dirty="0">
                <a:solidFill>
                  <a:srgbClr val="AF4301"/>
                </a:solidFill>
                <a:latin typeface="Verdana" pitchFamily="34" charset="0"/>
                <a:ea typeface="Verdana" pitchFamily="34" charset="0"/>
                <a:cs typeface="Verdana" pitchFamily="34" charset="0"/>
              </a:rPr>
              <a:t>в основе 19 см, высота 8 см - на платок;</a:t>
            </a:r>
          </a:p>
          <a:p>
            <a:r>
              <a:rPr lang="ru-RU" sz="1800" dirty="0" smtClean="0">
                <a:solidFill>
                  <a:srgbClr val="AF4301"/>
                </a:solidFill>
                <a:latin typeface="Verdana" pitchFamily="34" charset="0"/>
                <a:ea typeface="Verdana" pitchFamily="34" charset="0"/>
                <a:cs typeface="Verdana" pitchFamily="34" charset="0"/>
              </a:rPr>
              <a:t>атласная </a:t>
            </a:r>
            <a:r>
              <a:rPr lang="ru-RU" sz="1800" dirty="0">
                <a:solidFill>
                  <a:srgbClr val="AF4301"/>
                </a:solidFill>
                <a:latin typeface="Verdana" pitchFamily="34" charset="0"/>
                <a:ea typeface="Verdana" pitchFamily="34" charset="0"/>
                <a:cs typeface="Verdana" pitchFamily="34" charset="0"/>
              </a:rPr>
              <a:t>лента или узкое кружево 11 </a:t>
            </a:r>
            <a:r>
              <a:rPr lang="ru-RU" sz="1800" dirty="0" smtClean="0">
                <a:solidFill>
                  <a:srgbClr val="AF4301"/>
                </a:solidFill>
                <a:latin typeface="Verdana" pitchFamily="34" charset="0"/>
                <a:ea typeface="Verdana" pitchFamily="34" charset="0"/>
                <a:cs typeface="Verdana" pitchFamily="34" charset="0"/>
              </a:rPr>
              <a:t>см;</a:t>
            </a:r>
            <a:endParaRPr lang="ru-RU" sz="1800" dirty="0">
              <a:solidFill>
                <a:srgbClr val="AF4301"/>
              </a:solidFill>
              <a:latin typeface="Verdana" pitchFamily="34" charset="0"/>
              <a:ea typeface="Verdana" pitchFamily="34" charset="0"/>
              <a:cs typeface="Verdana" pitchFamily="34" charset="0"/>
            </a:endParaRPr>
          </a:p>
          <a:p>
            <a:r>
              <a:rPr lang="ru-RU" sz="1800" dirty="0" smtClean="0">
                <a:solidFill>
                  <a:srgbClr val="AF4301"/>
                </a:solidFill>
                <a:latin typeface="Verdana" pitchFamily="34" charset="0"/>
                <a:ea typeface="Verdana" pitchFamily="34" charset="0"/>
                <a:cs typeface="Verdana" pitchFamily="34" charset="0"/>
              </a:rPr>
              <a:t>пуговица </a:t>
            </a:r>
            <a:r>
              <a:rPr lang="ru-RU" sz="1800" dirty="0">
                <a:solidFill>
                  <a:srgbClr val="AF4301"/>
                </a:solidFill>
                <a:latin typeface="Verdana" pitchFamily="34" charset="0"/>
                <a:ea typeface="Verdana" pitchFamily="34" charset="0"/>
                <a:cs typeface="Verdana" pitchFamily="34" charset="0"/>
              </a:rPr>
              <a:t>диаметром 4 см;</a:t>
            </a:r>
          </a:p>
          <a:p>
            <a:r>
              <a:rPr lang="ru-RU" sz="1800" dirty="0" smtClean="0">
                <a:solidFill>
                  <a:srgbClr val="AF4301"/>
                </a:solidFill>
                <a:latin typeface="Verdana" pitchFamily="34" charset="0"/>
                <a:ea typeface="Verdana" pitchFamily="34" charset="0"/>
                <a:cs typeface="Verdana" pitchFamily="34" charset="0"/>
              </a:rPr>
              <a:t>нитки </a:t>
            </a:r>
            <a:r>
              <a:rPr lang="ru-RU" sz="1800" dirty="0">
                <a:solidFill>
                  <a:srgbClr val="AF4301"/>
                </a:solidFill>
                <a:latin typeface="Verdana" pitchFamily="34" charset="0"/>
                <a:ea typeface="Verdana" pitchFamily="34" charset="0"/>
                <a:cs typeface="Verdana" pitchFamily="34" charset="0"/>
              </a:rPr>
              <a:t>красные «ирис»;</a:t>
            </a:r>
          </a:p>
          <a:p>
            <a:r>
              <a:rPr lang="ru-RU" sz="1800" dirty="0" smtClean="0">
                <a:solidFill>
                  <a:srgbClr val="AF4301"/>
                </a:solidFill>
                <a:latin typeface="Verdana" pitchFamily="34" charset="0"/>
                <a:ea typeface="Verdana" pitchFamily="34" charset="0"/>
                <a:cs typeface="Verdana" pitchFamily="34" charset="0"/>
              </a:rPr>
              <a:t>комочек </a:t>
            </a:r>
            <a:r>
              <a:rPr lang="ru-RU" sz="1800" dirty="0">
                <a:solidFill>
                  <a:srgbClr val="AF4301"/>
                </a:solidFill>
                <a:latin typeface="Verdana" pitchFamily="34" charset="0"/>
                <a:ea typeface="Verdana" pitchFamily="34" charset="0"/>
                <a:cs typeface="Verdana" pitchFamily="34" charset="0"/>
              </a:rPr>
              <a:t>ваты</a:t>
            </a:r>
          </a:p>
        </p:txBody>
      </p:sp>
      <p:sp>
        <p:nvSpPr>
          <p:cNvPr id="3" name="Овал 2">
            <a:hlinkClick r:id="rId2" action="ppaction://hlinksldjump"/>
          </p:cNvPr>
          <p:cNvSpPr/>
          <p:nvPr/>
        </p:nvSpPr>
        <p:spPr>
          <a:xfrm>
            <a:off x="8172400" y="5710144"/>
            <a:ext cx="515524" cy="5292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16632"/>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Объект 5"/>
          <p:cNvPicPr>
            <a:picLocks noGrp="1" noChangeAspect="1"/>
          </p:cNvPicPr>
          <p:nvPr>
            <p:ph sz="quarter" idx="1"/>
          </p:nvPr>
        </p:nvPicPr>
        <p:blipFill>
          <a:blip r:embed="rId4"/>
          <a:stretch>
            <a:fillRect/>
          </a:stretch>
        </p:blipFill>
        <p:spPr>
          <a:xfrm>
            <a:off x="395536" y="2060848"/>
            <a:ext cx="2483782" cy="3217248"/>
          </a:xfrm>
          <a:prstGeom prst="rect">
            <a:avLst/>
          </a:prstGeom>
          <a:ln w="76200">
            <a:solidFill>
              <a:schemeClr val="accent1"/>
            </a:solidFill>
          </a:ln>
        </p:spPr>
      </p:pic>
    </p:spTree>
    <p:extLst>
      <p:ext uri="{BB962C8B-B14F-4D97-AF65-F5344CB8AC3E}">
        <p14:creationId xmlns:p14="http://schemas.microsoft.com/office/powerpoint/2010/main" val="36438117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4283968" y="1556792"/>
            <a:ext cx="4320480" cy="4104456"/>
          </a:xfrm>
        </p:spPr>
        <p:txBody>
          <a:bodyPr>
            <a:normAutofit/>
          </a:bodyPr>
          <a:lstStyle/>
          <a:p>
            <a:pPr marL="0" indent="266700" algn="just">
              <a:buNone/>
            </a:pPr>
            <a:endParaRPr lang="ru-RU" dirty="0" smtClean="0">
              <a:solidFill>
                <a:srgbClr val="AF4301"/>
              </a:solidFill>
              <a:latin typeface="Verdana" pitchFamily="34" charset="0"/>
              <a:ea typeface="Verdana" pitchFamily="34" charset="0"/>
              <a:cs typeface="Verdana" pitchFamily="34" charset="0"/>
            </a:endParaRPr>
          </a:p>
          <a:p>
            <a:pPr marL="0" indent="266700" algn="just">
              <a:buNone/>
            </a:pPr>
            <a:endParaRPr lang="ru-RU" dirty="0">
              <a:solidFill>
                <a:srgbClr val="AF4301"/>
              </a:solidFill>
              <a:latin typeface="Verdana" pitchFamily="34" charset="0"/>
              <a:ea typeface="Verdana" pitchFamily="34" charset="0"/>
              <a:cs typeface="Verdana" pitchFamily="34" charset="0"/>
            </a:endParaRPr>
          </a:p>
          <a:p>
            <a:pPr marL="0" indent="266700" algn="just">
              <a:buNone/>
            </a:pPr>
            <a:r>
              <a:rPr lang="ru-RU" dirty="0">
                <a:solidFill>
                  <a:srgbClr val="AF4301"/>
                </a:solidFill>
                <a:latin typeface="Verdana" pitchFamily="34" charset="0"/>
                <a:ea typeface="Verdana" pitchFamily="34" charset="0"/>
                <a:cs typeface="Verdana" pitchFamily="34" charset="0"/>
              </a:rPr>
              <a:t>1.	 Берём ткань для основы, перегибаем по длинной стороне пополам. </a:t>
            </a:r>
          </a:p>
        </p:txBody>
      </p:sp>
      <p:sp>
        <p:nvSpPr>
          <p:cNvPr id="6" name="Заголовок 1"/>
          <p:cNvSpPr>
            <a:spLocks noGrp="1"/>
          </p:cNvSpPr>
          <p:nvPr>
            <p:ph type="title"/>
          </p:nvPr>
        </p:nvSpPr>
        <p:spPr>
          <a:xfrm>
            <a:off x="1187624" y="260648"/>
            <a:ext cx="7848872"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88640"/>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755576" y="1988840"/>
            <a:ext cx="3024336" cy="3223858"/>
          </a:xfrm>
          <a:prstGeom prst="rect">
            <a:avLst/>
          </a:prstGeom>
          <a:ln w="76200">
            <a:solidFill>
              <a:schemeClr val="accent1"/>
            </a:solidFill>
          </a:ln>
        </p:spPr>
      </p:pic>
    </p:spTree>
    <p:extLst>
      <p:ext uri="{BB962C8B-B14F-4D97-AF65-F5344CB8AC3E}">
        <p14:creationId xmlns:p14="http://schemas.microsoft.com/office/powerpoint/2010/main" val="17043486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sp>
        <p:nvSpPr>
          <p:cNvPr id="4" name="Объект 3"/>
          <p:cNvSpPr>
            <a:spLocks noGrp="1"/>
          </p:cNvSpPr>
          <p:nvPr>
            <p:ph sz="quarter" idx="2"/>
          </p:nvPr>
        </p:nvSpPr>
        <p:spPr>
          <a:xfrm>
            <a:off x="4045064" y="1548014"/>
            <a:ext cx="4405064" cy="4413842"/>
          </a:xfrm>
        </p:spPr>
        <p:txBody>
          <a:bodyPr>
            <a:noAutofit/>
          </a:bodyPr>
          <a:lstStyle/>
          <a:p>
            <a:pPr marL="6350" indent="260350" algn="just">
              <a:buNone/>
            </a:pPr>
            <a:r>
              <a:rPr lang="ru-RU" dirty="0">
                <a:solidFill>
                  <a:srgbClr val="AF4301"/>
                </a:solidFill>
                <a:latin typeface="Verdana" pitchFamily="34" charset="0"/>
                <a:ea typeface="Verdana" pitchFamily="34" charset="0"/>
                <a:cs typeface="Verdana" pitchFamily="34" charset="0"/>
              </a:rPr>
              <a:t>2.	Закручиваем валиком. Перевязываем с двух концов нитью, отступив от краёв 1,5 см. Получился плотный столбик. Такая куколка одна из разновидностей многочисленных народных кукол-</a:t>
            </a:r>
            <a:r>
              <a:rPr lang="ru-RU" dirty="0" err="1">
                <a:solidFill>
                  <a:srgbClr val="AF4301"/>
                </a:solidFill>
                <a:latin typeface="Verdana" pitchFamily="34" charset="0"/>
                <a:ea typeface="Verdana" pitchFamily="34" charset="0"/>
                <a:cs typeface="Verdana" pitchFamily="34" charset="0"/>
              </a:rPr>
              <a:t>столбушек</a:t>
            </a:r>
            <a:r>
              <a:rPr lang="ru-RU" dirty="0">
                <a:solidFill>
                  <a:srgbClr val="AF4301"/>
                </a:solidFill>
                <a:latin typeface="Verdana" pitchFamily="34" charset="0"/>
                <a:ea typeface="Verdana" pitchFamily="34" charset="0"/>
                <a:cs typeface="Verdana" pitchFamily="34" charset="0"/>
              </a:rPr>
              <a:t>.</a:t>
            </a:r>
          </a:p>
        </p:txBody>
      </p:sp>
      <p:sp>
        <p:nvSpPr>
          <p:cNvPr id="3" name="Овал 2">
            <a:hlinkClick r:id="rId2" action="ppaction://hlinksldjump"/>
          </p:cNvPr>
          <p:cNvSpPr/>
          <p:nvPr/>
        </p:nvSpPr>
        <p:spPr>
          <a:xfrm>
            <a:off x="8172400" y="5661248"/>
            <a:ext cx="601216" cy="6012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260648"/>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Объект 5"/>
          <p:cNvPicPr>
            <a:picLocks noGrp="1" noChangeAspect="1"/>
          </p:cNvPicPr>
          <p:nvPr>
            <p:ph sz="quarter" idx="1"/>
          </p:nvPr>
        </p:nvPicPr>
        <p:blipFill>
          <a:blip r:embed="rId4"/>
          <a:stretch>
            <a:fillRect/>
          </a:stretch>
        </p:blipFill>
        <p:spPr>
          <a:xfrm>
            <a:off x="670645" y="2346542"/>
            <a:ext cx="2918108" cy="2816785"/>
          </a:xfrm>
          <a:prstGeom prst="rect">
            <a:avLst/>
          </a:prstGeom>
          <a:ln w="76200">
            <a:solidFill>
              <a:schemeClr val="accent1"/>
            </a:solidFill>
          </a:ln>
        </p:spPr>
      </p:pic>
    </p:spTree>
    <p:extLst>
      <p:ext uri="{BB962C8B-B14F-4D97-AF65-F5344CB8AC3E}">
        <p14:creationId xmlns:p14="http://schemas.microsoft.com/office/powerpoint/2010/main" val="25631091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4283968" y="1243438"/>
            <a:ext cx="4262192" cy="4104456"/>
          </a:xfrm>
        </p:spPr>
        <p:txBody>
          <a:bodyPr>
            <a:normAutofit/>
          </a:bodyPr>
          <a:lstStyle/>
          <a:p>
            <a:pPr marL="0" indent="266700" algn="just">
              <a:buNone/>
            </a:pPr>
            <a:endParaRPr lang="ru-RU" dirty="0" smtClean="0">
              <a:solidFill>
                <a:srgbClr val="AF4301"/>
              </a:solidFill>
              <a:latin typeface="Verdana" pitchFamily="34" charset="0"/>
              <a:ea typeface="Verdana" pitchFamily="34" charset="0"/>
              <a:cs typeface="Verdana" pitchFamily="34" charset="0"/>
            </a:endParaRPr>
          </a:p>
          <a:p>
            <a:pPr marL="0" indent="266700" algn="just">
              <a:buNone/>
            </a:pPr>
            <a:endParaRPr lang="ru-RU" dirty="0">
              <a:solidFill>
                <a:srgbClr val="AF4301"/>
              </a:solidFill>
              <a:latin typeface="Verdana" pitchFamily="34" charset="0"/>
              <a:ea typeface="Verdana" pitchFamily="34" charset="0"/>
              <a:cs typeface="Verdana" pitchFamily="34" charset="0"/>
            </a:endParaRPr>
          </a:p>
          <a:p>
            <a:pPr marL="0" indent="266700" algn="just">
              <a:buNone/>
            </a:pPr>
            <a:r>
              <a:rPr lang="ru-RU" dirty="0">
                <a:solidFill>
                  <a:srgbClr val="AF4301"/>
                </a:solidFill>
                <a:latin typeface="Verdana" pitchFamily="34" charset="0"/>
                <a:ea typeface="Verdana" pitchFamily="34" charset="0"/>
                <a:cs typeface="Verdana" pitchFamily="34" charset="0"/>
              </a:rPr>
              <a:t>3. На конец, где срез, наматываем вату. Таким образом формируем голову. Сколько намотать ваты,  определяем сами, чтобы пропорции получились гармоничными.</a:t>
            </a:r>
          </a:p>
        </p:txBody>
      </p:sp>
      <p:sp>
        <p:nvSpPr>
          <p:cNvPr id="6"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643" y="188640"/>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899592" y="2060848"/>
            <a:ext cx="2886885" cy="3154740"/>
          </a:xfrm>
          <a:prstGeom prst="rect">
            <a:avLst/>
          </a:prstGeom>
          <a:ln w="76200">
            <a:solidFill>
              <a:schemeClr val="accent1"/>
            </a:solidFill>
          </a:ln>
        </p:spPr>
      </p:pic>
    </p:spTree>
    <p:extLst>
      <p:ext uri="{BB962C8B-B14F-4D97-AF65-F5344CB8AC3E}">
        <p14:creationId xmlns:p14="http://schemas.microsoft.com/office/powerpoint/2010/main" val="8411255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4139952" y="1052736"/>
            <a:ext cx="4392488" cy="4824536"/>
          </a:xfrm>
          <a:ln>
            <a:noFill/>
          </a:ln>
        </p:spPr>
        <p:txBody>
          <a:bodyPr>
            <a:normAutofit fontScale="92500" lnSpcReduction="10000"/>
          </a:bodyPr>
          <a:lstStyle/>
          <a:p>
            <a:pPr marL="0" indent="0">
              <a:buNone/>
            </a:pPr>
            <a:endParaRPr lang="ru-RU" dirty="0" smtClean="0"/>
          </a:p>
          <a:p>
            <a:pPr marL="6350" indent="260350" algn="just">
              <a:buNone/>
            </a:pPr>
            <a:r>
              <a:rPr lang="ru-RU" dirty="0">
                <a:solidFill>
                  <a:srgbClr val="AF4301"/>
                </a:solidFill>
                <a:latin typeface="Verdana" pitchFamily="34" charset="0"/>
                <a:ea typeface="Verdana" pitchFamily="34" charset="0"/>
                <a:cs typeface="Verdana" pitchFamily="34" charset="0"/>
              </a:rPr>
              <a:t>4. Берём квадрат белой ткани и по диагонали располагаем на ней получившуюся заготовку-столбик. Размещаем таким способом, что</a:t>
            </a:r>
          </a:p>
          <a:p>
            <a:pPr marL="6350" indent="260350" algn="just">
              <a:buNone/>
            </a:pPr>
            <a:r>
              <a:rPr lang="ru-RU" dirty="0">
                <a:solidFill>
                  <a:srgbClr val="AF4301"/>
                </a:solidFill>
                <a:latin typeface="Verdana" pitchFamily="34" charset="0"/>
                <a:ea typeface="Verdana" pitchFamily="34" charset="0"/>
                <a:cs typeface="Verdana" pitchFamily="34" charset="0"/>
              </a:rPr>
              <a:t>бы голова оказалась в центре, а другой конец на уголке ткани. Перегибаем ткань по диагонали, накрывая основу куколки. Свободные углы отгибаем вниз.</a:t>
            </a:r>
          </a:p>
        </p:txBody>
      </p:sp>
      <p:sp>
        <p:nvSpPr>
          <p:cNvPr id="6"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539552" y="2420888"/>
            <a:ext cx="3386251" cy="2249351"/>
          </a:xfrm>
          <a:prstGeom prst="rect">
            <a:avLst/>
          </a:prstGeom>
          <a:ln w="76200">
            <a:solidFill>
              <a:schemeClr val="accent1"/>
            </a:solidFill>
          </a:ln>
        </p:spPr>
      </p:pic>
    </p:spTree>
    <p:extLst>
      <p:ext uri="{BB962C8B-B14F-4D97-AF65-F5344CB8AC3E}">
        <p14:creationId xmlns:p14="http://schemas.microsoft.com/office/powerpoint/2010/main" val="21633398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4355976" y="1124744"/>
            <a:ext cx="4176464" cy="3845024"/>
          </a:xfrm>
        </p:spPr>
        <p:txBody>
          <a:bodyPr>
            <a:normAutofit/>
          </a:bodyPr>
          <a:lstStyle/>
          <a:p>
            <a:pPr marL="6350" indent="260350" algn="just">
              <a:buNone/>
            </a:pPr>
            <a:endParaRPr lang="ru-RU" sz="2800"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smtClean="0">
                <a:solidFill>
                  <a:srgbClr val="AF4301"/>
                </a:solidFill>
                <a:latin typeface="Verdana" pitchFamily="34" charset="0"/>
                <a:ea typeface="Verdana" pitchFamily="34" charset="0"/>
                <a:cs typeface="Verdana" pitchFamily="34" charset="0"/>
              </a:rPr>
              <a:t> </a:t>
            </a:r>
            <a:r>
              <a:rPr lang="ru-RU" dirty="0">
                <a:solidFill>
                  <a:srgbClr val="AF4301"/>
                </a:solidFill>
                <a:latin typeface="Verdana" pitchFamily="34" charset="0"/>
                <a:ea typeface="Verdana" pitchFamily="34" charset="0"/>
                <a:cs typeface="Verdana" pitchFamily="34" charset="0"/>
              </a:rPr>
              <a:t>5. Перевязываем нитью заготовку по линии шеи, попутно расправляя морщинки. По возможности постарайтесь, чтобы их не было на лице. </a:t>
            </a:r>
          </a:p>
        </p:txBody>
      </p:sp>
      <p:sp>
        <p:nvSpPr>
          <p:cNvPr id="6"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88640"/>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971600" y="1988840"/>
            <a:ext cx="2909577" cy="3214777"/>
          </a:xfrm>
          <a:prstGeom prst="rect">
            <a:avLst/>
          </a:prstGeom>
          <a:ln w="76200">
            <a:solidFill>
              <a:schemeClr val="accent1"/>
            </a:solidFill>
          </a:ln>
        </p:spPr>
      </p:pic>
    </p:spTree>
    <p:extLst>
      <p:ext uri="{BB962C8B-B14F-4D97-AF65-F5344CB8AC3E}">
        <p14:creationId xmlns:p14="http://schemas.microsoft.com/office/powerpoint/2010/main" val="60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3995936" y="2420888"/>
            <a:ext cx="4608512" cy="4320480"/>
          </a:xfrm>
        </p:spPr>
        <p:txBody>
          <a:bodyPr>
            <a:normAutofit/>
          </a:bodyPr>
          <a:lstStyle/>
          <a:p>
            <a:pPr marL="0" indent="266700" algn="just">
              <a:buNone/>
            </a:pPr>
            <a:endParaRPr lang="ru-RU" dirty="0">
              <a:solidFill>
                <a:srgbClr val="AF4301"/>
              </a:solidFill>
              <a:latin typeface="Verdana" pitchFamily="34" charset="0"/>
              <a:ea typeface="Verdana" pitchFamily="34" charset="0"/>
              <a:cs typeface="Verdana" pitchFamily="34" charset="0"/>
            </a:endParaRPr>
          </a:p>
          <a:p>
            <a:pPr marL="0" indent="266700" algn="just">
              <a:buNone/>
            </a:pPr>
            <a:r>
              <a:rPr lang="ru-RU" dirty="0">
                <a:solidFill>
                  <a:srgbClr val="AF4301"/>
                </a:solidFill>
                <a:latin typeface="Verdana" pitchFamily="34" charset="0"/>
                <a:ea typeface="Verdana" pitchFamily="34" charset="0"/>
                <a:cs typeface="Verdana" pitchFamily="34" charset="0"/>
              </a:rPr>
              <a:t>6. Берём лоскут ткани, предназначенный для рук. Скручиваем заготовку в валик. </a:t>
            </a:r>
          </a:p>
        </p:txBody>
      </p:sp>
      <p:sp>
        <p:nvSpPr>
          <p:cNvPr id="6"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88640"/>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Объект 1"/>
          <p:cNvSpPr>
            <a:spLocks noGrp="1"/>
          </p:cNvSpPr>
          <p:nvPr>
            <p:ph sz="quarter" idx="1"/>
          </p:nvPr>
        </p:nvSpPr>
        <p:spPr/>
        <p:txBody>
          <a:bodyPr>
            <a:normAutofit/>
          </a:bodyPr>
          <a:lstStyle/>
          <a:p>
            <a:pPr marL="0" indent="0">
              <a:buNone/>
            </a:pPr>
            <a:r>
              <a:rPr lang="ru-RU" dirty="0" smtClean="0"/>
              <a:t>   </a:t>
            </a:r>
            <a:endParaRPr lang="ru-RU" dirty="0"/>
          </a:p>
        </p:txBody>
      </p:sp>
      <p:pic>
        <p:nvPicPr>
          <p:cNvPr id="3" name="Рисунок 2"/>
          <p:cNvPicPr>
            <a:picLocks noChangeAspect="1"/>
          </p:cNvPicPr>
          <p:nvPr/>
        </p:nvPicPr>
        <p:blipFill>
          <a:blip r:embed="rId3"/>
          <a:stretch>
            <a:fillRect/>
          </a:stretch>
        </p:blipFill>
        <p:spPr>
          <a:xfrm>
            <a:off x="431448" y="2348880"/>
            <a:ext cx="3359406" cy="2614144"/>
          </a:xfrm>
          <a:prstGeom prst="rect">
            <a:avLst/>
          </a:prstGeom>
          <a:ln w="76200">
            <a:solidFill>
              <a:schemeClr val="accent1"/>
            </a:solidFill>
          </a:ln>
        </p:spPr>
      </p:pic>
    </p:spTree>
    <p:extLst>
      <p:ext uri="{BB962C8B-B14F-4D97-AF65-F5344CB8AC3E}">
        <p14:creationId xmlns:p14="http://schemas.microsoft.com/office/powerpoint/2010/main" val="35791472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4355976" y="2276872"/>
            <a:ext cx="4176464" cy="4824536"/>
          </a:xfrm>
        </p:spPr>
        <p:txBody>
          <a:bodyPr>
            <a:normAutofit/>
          </a:bodyPr>
          <a:lstStyle/>
          <a:p>
            <a:pPr marL="0" indent="266700" algn="just">
              <a:buNone/>
            </a:pPr>
            <a:endParaRPr lang="ru-RU" dirty="0" smtClean="0">
              <a:solidFill>
                <a:srgbClr val="AF4301"/>
              </a:solidFill>
              <a:latin typeface="Verdana" pitchFamily="34" charset="0"/>
              <a:ea typeface="Verdana" pitchFamily="34" charset="0"/>
              <a:cs typeface="Verdana" pitchFamily="34" charset="0"/>
            </a:endParaRPr>
          </a:p>
          <a:p>
            <a:pPr marL="0" indent="266700" algn="just">
              <a:buNone/>
            </a:pPr>
            <a:r>
              <a:rPr lang="ru-RU" dirty="0">
                <a:solidFill>
                  <a:srgbClr val="AF4301"/>
                </a:solidFill>
                <a:latin typeface="Verdana" pitchFamily="34" charset="0"/>
                <a:ea typeface="Verdana" pitchFamily="34" charset="0"/>
                <a:cs typeface="Verdana" pitchFamily="34" charset="0"/>
              </a:rPr>
              <a:t>7. Концы перевязываем нитью, отступив от края 1 см.  Получившаяся заготовка и есть руки куколки.</a:t>
            </a:r>
          </a:p>
        </p:txBody>
      </p:sp>
      <p:sp>
        <p:nvSpPr>
          <p:cNvPr id="6"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16632"/>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611560" y="2132856"/>
            <a:ext cx="3204616" cy="3078533"/>
          </a:xfrm>
          <a:prstGeom prst="rect">
            <a:avLst/>
          </a:prstGeom>
          <a:ln w="76200">
            <a:solidFill>
              <a:schemeClr val="accent1"/>
            </a:solidFill>
          </a:ln>
        </p:spPr>
      </p:pic>
    </p:spTree>
    <p:extLst>
      <p:ext uri="{BB962C8B-B14F-4D97-AF65-F5344CB8AC3E}">
        <p14:creationId xmlns:p14="http://schemas.microsoft.com/office/powerpoint/2010/main" val="39773220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4283968" y="2420888"/>
            <a:ext cx="4536504" cy="2592288"/>
          </a:xfrm>
        </p:spPr>
        <p:txBody>
          <a:bodyPr>
            <a:noAutofit/>
          </a:bodyPr>
          <a:lstStyle/>
          <a:p>
            <a:pPr marL="0" indent="0" algn="just">
              <a:buNone/>
            </a:pPr>
            <a:endParaRPr lang="ru-RU" dirty="0" smtClean="0">
              <a:solidFill>
                <a:srgbClr val="AF4301"/>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r>
              <a:rPr lang="ru-RU" dirty="0">
                <a:solidFill>
                  <a:srgbClr val="AF4301"/>
                </a:solidFill>
                <a:latin typeface="Verdana" panose="020B0604030504040204" pitchFamily="34" charset="0"/>
                <a:ea typeface="Verdana" panose="020B0604030504040204" pitchFamily="34" charset="0"/>
                <a:cs typeface="Verdana" panose="020B0604030504040204" pitchFamily="34" charset="0"/>
              </a:rPr>
              <a:t>8. Кладём куколку лицом вверх по центру рук и приматываем по груди и спине крестом, по линии талии и шеи.</a:t>
            </a:r>
            <a:endParaRPr lang="ru-RU" dirty="0" smtClean="0">
              <a:solidFill>
                <a:srgbClr val="AF430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Заголовок 1"/>
          <p:cNvSpPr>
            <a:spLocks noGrp="1"/>
          </p:cNvSpPr>
          <p:nvPr>
            <p:ph type="title"/>
          </p:nvPr>
        </p:nvSpPr>
        <p:spPr>
          <a:xfrm>
            <a:off x="1265362" y="260648"/>
            <a:ext cx="777113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88640"/>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714837" y="2045942"/>
            <a:ext cx="3166275" cy="3342179"/>
          </a:xfrm>
          <a:prstGeom prst="rect">
            <a:avLst/>
          </a:prstGeom>
          <a:ln w="76200">
            <a:solidFill>
              <a:schemeClr val="accent1"/>
            </a:solidFill>
          </a:ln>
        </p:spPr>
      </p:pic>
    </p:spTree>
    <p:extLst>
      <p:ext uri="{BB962C8B-B14F-4D97-AF65-F5344CB8AC3E}">
        <p14:creationId xmlns:p14="http://schemas.microsoft.com/office/powerpoint/2010/main" val="16477447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188640"/>
            <a:ext cx="5760640" cy="634082"/>
          </a:xfrm>
        </p:spPr>
        <p:txBody>
          <a:bodyPr>
            <a:noAutofit/>
          </a:bodyPr>
          <a:lstStyle/>
          <a:p>
            <a:pPr algn="ctr"/>
            <a:r>
              <a:rPr lang="ru-RU" sz="3600" b="1" dirty="0" smtClean="0">
                <a:solidFill>
                  <a:schemeClr val="accent1">
                    <a:lumMod val="75000"/>
                  </a:schemeClr>
                </a:solidFill>
                <a:latin typeface="Verdana" pitchFamily="34" charset="0"/>
                <a:ea typeface="Verdana" pitchFamily="34" charset="0"/>
                <a:cs typeface="Verdana" pitchFamily="34" charset="0"/>
              </a:rPr>
              <a:t>Оглавление</a:t>
            </a:r>
            <a:endParaRPr lang="ru-RU" sz="3600" b="1" dirty="0">
              <a:solidFill>
                <a:schemeClr val="accent1">
                  <a:lumMod val="75000"/>
                </a:schemeClr>
              </a:solidFill>
              <a:latin typeface="Verdana" pitchFamily="34" charset="0"/>
              <a:ea typeface="Verdana" pitchFamily="34" charset="0"/>
              <a:cs typeface="Verdana" pitchFamily="34" charset="0"/>
            </a:endParaRPr>
          </a:p>
        </p:txBody>
      </p:sp>
      <p:sp>
        <p:nvSpPr>
          <p:cNvPr id="3" name="Объект 2"/>
          <p:cNvSpPr>
            <a:spLocks noGrp="1"/>
          </p:cNvSpPr>
          <p:nvPr>
            <p:ph sz="quarter" idx="1"/>
          </p:nvPr>
        </p:nvSpPr>
        <p:spPr>
          <a:xfrm>
            <a:off x="457200" y="1600200"/>
            <a:ext cx="8291264" cy="4873752"/>
          </a:xfrm>
        </p:spPr>
        <p:txBody>
          <a:bodyPr>
            <a:normAutofit/>
          </a:bodyPr>
          <a:lstStyle/>
          <a:p>
            <a:r>
              <a:rPr lang="ru-RU" sz="2800" dirty="0" smtClean="0">
                <a:solidFill>
                  <a:srgbClr val="484E5A"/>
                </a:solidFill>
                <a:latin typeface="Verdana" pitchFamily="34" charset="0"/>
                <a:ea typeface="Verdana" pitchFamily="34" charset="0"/>
                <a:cs typeface="Verdana" pitchFamily="34" charset="0"/>
                <a:hlinkClick r:id="rId2" action="ppaction://hlinksldjump"/>
              </a:rPr>
              <a:t>Введение</a:t>
            </a:r>
            <a:endParaRPr lang="ru-RU" sz="2800" dirty="0" smtClean="0">
              <a:solidFill>
                <a:srgbClr val="484E5A"/>
              </a:solidFill>
              <a:latin typeface="Verdana" pitchFamily="34" charset="0"/>
              <a:ea typeface="Verdana" pitchFamily="34" charset="0"/>
              <a:cs typeface="Verdana" pitchFamily="34" charset="0"/>
            </a:endParaRPr>
          </a:p>
          <a:p>
            <a:r>
              <a:rPr lang="ru-RU" sz="2800" dirty="0" smtClean="0">
                <a:latin typeface="Verdana" pitchFamily="34" charset="0"/>
                <a:ea typeface="Verdana" pitchFamily="34" charset="0"/>
                <a:cs typeface="Verdana" pitchFamily="34" charset="0"/>
                <a:hlinkClick r:id="rId3" action="ppaction://hlinksldjump"/>
              </a:rPr>
              <a:t>Учебный материал:</a:t>
            </a:r>
            <a:endParaRPr lang="ru-RU" sz="2800" dirty="0" smtClean="0">
              <a:latin typeface="Verdana" pitchFamily="34" charset="0"/>
              <a:ea typeface="Verdana" pitchFamily="34" charset="0"/>
              <a:cs typeface="Verdana" pitchFamily="34" charset="0"/>
            </a:endParaRPr>
          </a:p>
          <a:p>
            <a:pPr marL="457200" indent="-457200">
              <a:buFont typeface="+mj-lt"/>
              <a:buAutoNum type="arabicPeriod"/>
            </a:pPr>
            <a:r>
              <a:rPr lang="ru-RU" sz="2800" dirty="0" smtClean="0">
                <a:latin typeface="Verdana" pitchFamily="34" charset="0"/>
                <a:ea typeface="Verdana" pitchFamily="34" charset="0"/>
                <a:cs typeface="Verdana" pitchFamily="34" charset="0"/>
                <a:hlinkClick r:id="rId3" action="ppaction://hlinksldjump"/>
              </a:rPr>
              <a:t>Традиции изготовления старинной тряпичной куклы</a:t>
            </a:r>
            <a:endParaRPr lang="ru-RU" sz="2800" dirty="0" smtClean="0">
              <a:latin typeface="Verdana" pitchFamily="34" charset="0"/>
              <a:ea typeface="Verdana" pitchFamily="34" charset="0"/>
              <a:cs typeface="Verdana" pitchFamily="34" charset="0"/>
            </a:endParaRPr>
          </a:p>
          <a:p>
            <a:pPr marL="457200" indent="-457200">
              <a:buFont typeface="+mj-lt"/>
              <a:buAutoNum type="arabicPeriod"/>
            </a:pPr>
            <a:r>
              <a:rPr lang="ru-RU" sz="2800" dirty="0" smtClean="0">
                <a:latin typeface="Verdana" pitchFamily="34" charset="0"/>
                <a:ea typeface="Verdana" pitchFamily="34" charset="0"/>
                <a:cs typeface="Verdana" pitchFamily="34" charset="0"/>
                <a:hlinkClick r:id="rId4" action="ppaction://hlinksldjump"/>
              </a:rPr>
              <a:t>Пошаговое изготовление куклы.</a:t>
            </a:r>
            <a:endParaRPr lang="ru-RU" sz="2800" dirty="0" smtClean="0">
              <a:latin typeface="Verdana" pitchFamily="34" charset="0"/>
              <a:ea typeface="Verdana" pitchFamily="34" charset="0"/>
              <a:cs typeface="Verdana" pitchFamily="34" charset="0"/>
            </a:endParaRPr>
          </a:p>
          <a:p>
            <a:pPr marL="457200" indent="-457200">
              <a:buFont typeface="+mj-lt"/>
              <a:buAutoNum type="arabicPeriod"/>
            </a:pPr>
            <a:r>
              <a:rPr lang="ru-RU" sz="2800" dirty="0" smtClean="0">
                <a:latin typeface="Verdana" pitchFamily="34" charset="0"/>
                <a:ea typeface="Verdana" pitchFamily="34" charset="0"/>
                <a:cs typeface="Verdana" pitchFamily="34" charset="0"/>
                <a:hlinkClick r:id="rId5" action="ppaction://hlinksldjump"/>
              </a:rPr>
              <a:t>Рефлексия</a:t>
            </a:r>
            <a:endParaRPr lang="ru-RU" sz="2800" dirty="0" smtClean="0">
              <a:latin typeface="Verdana" pitchFamily="34" charset="0"/>
              <a:ea typeface="Verdana" pitchFamily="34" charset="0"/>
              <a:cs typeface="Verdana" pitchFamily="34" charset="0"/>
            </a:endParaRPr>
          </a:p>
          <a:p>
            <a:r>
              <a:rPr lang="ru-RU" sz="2800" dirty="0" smtClean="0">
                <a:latin typeface="Verdana" pitchFamily="34" charset="0"/>
                <a:ea typeface="Verdana" pitchFamily="34" charset="0"/>
                <a:cs typeface="Verdana" pitchFamily="34" charset="0"/>
                <a:hlinkClick r:id="rId6" action="ppaction://hlinksldjump"/>
              </a:rPr>
              <a:t>Заключение</a:t>
            </a:r>
            <a:endParaRPr lang="ru-RU" sz="2800" dirty="0" smtClean="0">
              <a:latin typeface="Verdana" pitchFamily="34" charset="0"/>
              <a:ea typeface="Verdana" pitchFamily="34" charset="0"/>
              <a:cs typeface="Verdana" pitchFamily="34" charset="0"/>
            </a:endParaRPr>
          </a:p>
          <a:p>
            <a:r>
              <a:rPr lang="ru-RU" sz="2800" dirty="0" smtClean="0">
                <a:latin typeface="Verdana" pitchFamily="34" charset="0"/>
                <a:ea typeface="Verdana" pitchFamily="34" charset="0"/>
                <a:cs typeface="Verdana" pitchFamily="34" charset="0"/>
                <a:hlinkClick r:id="rId7" action="ppaction://hlinksldjump"/>
              </a:rPr>
              <a:t>Информационные ресурсы</a:t>
            </a:r>
            <a:endParaRPr lang="ru-RU" sz="2800" dirty="0" smtClean="0">
              <a:latin typeface="Verdana" pitchFamily="34" charset="0"/>
              <a:ea typeface="Verdana" pitchFamily="34" charset="0"/>
              <a:cs typeface="Verdana" pitchFamily="34" charset="0"/>
            </a:endParaRPr>
          </a:p>
        </p:txBody>
      </p:sp>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544" y="116632"/>
            <a:ext cx="1080120"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15242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3059832" y="-99392"/>
            <a:ext cx="5463164" cy="4296107"/>
          </a:xfrm>
        </p:spPr>
        <p:txBody>
          <a:bodyPr>
            <a:noAutofit/>
          </a:bodyPr>
          <a:lstStyle/>
          <a:p>
            <a:pPr marL="6350" indent="260350" algn="just">
              <a:buNone/>
            </a:pPr>
            <a:endParaRPr lang="ru-RU"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a:solidFill>
                  <a:srgbClr val="AF4301"/>
                </a:solidFill>
                <a:latin typeface="Verdana" pitchFamily="34" charset="0"/>
                <a:ea typeface="Verdana" pitchFamily="34" charset="0"/>
                <a:cs typeface="Verdana" pitchFamily="34" charset="0"/>
              </a:rPr>
              <a:t>9. Берём ткань на нижнюю юбку. Примеряем по куколке какова нужна длина и лишнее отгибаем. Сгиб хорошо загладим, чтобы образовалась стрелочка. Примотаем вначале нижнюю юбку. Кладём ткань лицевой стороной вверх, по центру лицом вниз располагаем куколку. Заглаженная стрелочка находится под руками на уровне груди. Оборачиваем ткань вокруг куколки и приматываем юбку выворотным способом.</a:t>
            </a: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304093" y="2048661"/>
            <a:ext cx="2755739" cy="3088179"/>
          </a:xfrm>
          <a:prstGeom prst="rect">
            <a:avLst/>
          </a:prstGeom>
          <a:ln w="76200">
            <a:solidFill>
              <a:schemeClr val="accent1"/>
            </a:solidFill>
          </a:ln>
        </p:spPr>
      </p:pic>
    </p:spTree>
    <p:extLst>
      <p:ext uri="{BB962C8B-B14F-4D97-AF65-F5344CB8AC3E}">
        <p14:creationId xmlns:p14="http://schemas.microsoft.com/office/powerpoint/2010/main" val="31020658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4067944" y="2132856"/>
            <a:ext cx="4417640" cy="4296107"/>
          </a:xfrm>
        </p:spPr>
        <p:txBody>
          <a:bodyPr>
            <a:noAutofit/>
          </a:bodyPr>
          <a:lstStyle/>
          <a:p>
            <a:pPr marL="6350" indent="260350" algn="just">
              <a:buNone/>
            </a:pPr>
            <a:endParaRPr lang="ru-RU"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a:solidFill>
                  <a:srgbClr val="AF4301"/>
                </a:solidFill>
                <a:latin typeface="Verdana" pitchFamily="34" charset="0"/>
                <a:ea typeface="Verdana" pitchFamily="34" charset="0"/>
                <a:cs typeface="Verdana" pitchFamily="34" charset="0"/>
              </a:rPr>
              <a:t>10. Выправляем юбочку вниз.</a:t>
            </a: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Объект 4"/>
          <p:cNvPicPr>
            <a:picLocks noGrp="1" noChangeAspect="1"/>
          </p:cNvPicPr>
          <p:nvPr>
            <p:ph sz="quarter" idx="1"/>
          </p:nvPr>
        </p:nvPicPr>
        <p:blipFill>
          <a:blip r:embed="rId3"/>
          <a:stretch>
            <a:fillRect/>
          </a:stretch>
        </p:blipFill>
        <p:spPr>
          <a:xfrm>
            <a:off x="899592" y="1916832"/>
            <a:ext cx="2736304" cy="3598427"/>
          </a:xfrm>
          <a:prstGeom prst="rect">
            <a:avLst/>
          </a:prstGeom>
          <a:ln w="76200">
            <a:solidFill>
              <a:schemeClr val="accent1"/>
            </a:solidFill>
          </a:ln>
        </p:spPr>
      </p:pic>
    </p:spTree>
    <p:extLst>
      <p:ext uri="{BB962C8B-B14F-4D97-AF65-F5344CB8AC3E}">
        <p14:creationId xmlns:p14="http://schemas.microsoft.com/office/powerpoint/2010/main" val="36386649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3995936" y="1751752"/>
            <a:ext cx="4417640" cy="4296107"/>
          </a:xfrm>
        </p:spPr>
        <p:txBody>
          <a:bodyPr>
            <a:noAutofit/>
          </a:bodyPr>
          <a:lstStyle/>
          <a:p>
            <a:pPr marL="6350" indent="260350" algn="just">
              <a:buNone/>
            </a:pPr>
            <a:endParaRPr lang="ru-RU"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a:solidFill>
                  <a:srgbClr val="AF4301"/>
                </a:solidFill>
                <a:latin typeface="Verdana" pitchFamily="34" charset="0"/>
                <a:ea typeface="Verdana" pitchFamily="34" charset="0"/>
                <a:cs typeface="Verdana" pitchFamily="34" charset="0"/>
              </a:rPr>
              <a:t>11. По такому же принципу приматываем верхнюю юбку. Не забываем, что она должна быть чуть короче.</a:t>
            </a: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683568" y="1772816"/>
            <a:ext cx="3127102" cy="4026145"/>
          </a:xfrm>
          <a:prstGeom prst="rect">
            <a:avLst/>
          </a:prstGeom>
          <a:ln w="76200">
            <a:solidFill>
              <a:schemeClr val="accent1"/>
            </a:solidFill>
          </a:ln>
        </p:spPr>
      </p:pic>
    </p:spTree>
    <p:extLst>
      <p:ext uri="{BB962C8B-B14F-4D97-AF65-F5344CB8AC3E}">
        <p14:creationId xmlns:p14="http://schemas.microsoft.com/office/powerpoint/2010/main" val="12991544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3995936" y="1751752"/>
            <a:ext cx="4417640" cy="4296107"/>
          </a:xfrm>
        </p:spPr>
        <p:txBody>
          <a:bodyPr>
            <a:noAutofit/>
          </a:bodyPr>
          <a:lstStyle/>
          <a:p>
            <a:pPr marL="6350" indent="260350" algn="just">
              <a:buNone/>
            </a:pPr>
            <a:endParaRPr lang="ru-RU"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a:solidFill>
                  <a:srgbClr val="AF4301"/>
                </a:solidFill>
                <a:latin typeface="Verdana" pitchFamily="34" charset="0"/>
                <a:ea typeface="Verdana" pitchFamily="34" charset="0"/>
                <a:cs typeface="Verdana" pitchFamily="34" charset="0"/>
              </a:rPr>
              <a:t>12. Выворачиваем юбочку на лицевую сторону. </a:t>
            </a: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Объект 4"/>
          <p:cNvPicPr>
            <a:picLocks noGrp="1" noChangeAspect="1"/>
          </p:cNvPicPr>
          <p:nvPr>
            <p:ph sz="quarter" idx="1"/>
          </p:nvPr>
        </p:nvPicPr>
        <p:blipFill>
          <a:blip r:embed="rId3"/>
          <a:stretch>
            <a:fillRect/>
          </a:stretch>
        </p:blipFill>
        <p:spPr>
          <a:xfrm>
            <a:off x="652810" y="2060848"/>
            <a:ext cx="2812381" cy="3199716"/>
          </a:xfrm>
          <a:prstGeom prst="rect">
            <a:avLst/>
          </a:prstGeom>
          <a:ln w="76200">
            <a:solidFill>
              <a:schemeClr val="accent1"/>
            </a:solidFill>
          </a:ln>
        </p:spPr>
      </p:pic>
    </p:spTree>
    <p:extLst>
      <p:ext uri="{BB962C8B-B14F-4D97-AF65-F5344CB8AC3E}">
        <p14:creationId xmlns:p14="http://schemas.microsoft.com/office/powerpoint/2010/main" val="9491559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3995936" y="1751752"/>
            <a:ext cx="4417640" cy="4296107"/>
          </a:xfrm>
        </p:spPr>
        <p:txBody>
          <a:bodyPr>
            <a:noAutofit/>
          </a:bodyPr>
          <a:lstStyle/>
          <a:p>
            <a:pPr marL="6350" indent="260350" algn="just">
              <a:buNone/>
            </a:pPr>
            <a:endParaRPr lang="ru-RU"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a:solidFill>
                  <a:srgbClr val="AF4301"/>
                </a:solidFill>
                <a:latin typeface="Verdana" pitchFamily="34" charset="0"/>
                <a:ea typeface="Verdana" pitchFamily="34" charset="0"/>
                <a:cs typeface="Verdana" pitchFamily="34" charset="0"/>
              </a:rPr>
              <a:t>13. Примеряем куколке </a:t>
            </a:r>
            <a:r>
              <a:rPr lang="ru-RU" dirty="0" err="1">
                <a:solidFill>
                  <a:srgbClr val="AF4301"/>
                </a:solidFill>
                <a:latin typeface="Verdana" pitchFamily="34" charset="0"/>
                <a:ea typeface="Verdana" pitchFamily="34" charset="0"/>
                <a:cs typeface="Verdana" pitchFamily="34" charset="0"/>
              </a:rPr>
              <a:t>очельник</a:t>
            </a:r>
            <a:r>
              <a:rPr lang="ru-RU" dirty="0">
                <a:solidFill>
                  <a:srgbClr val="AF4301"/>
                </a:solidFill>
                <a:latin typeface="Verdana" pitchFamily="34" charset="0"/>
                <a:ea typeface="Verdana" pitchFamily="34" charset="0"/>
                <a:cs typeface="Verdana" pitchFamily="34" charset="0"/>
              </a:rPr>
              <a:t>,  обернув вокруг головы ленточку. Завязываем ленточку вокруг головы.</a:t>
            </a: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1043608" y="2132856"/>
            <a:ext cx="2640212" cy="3070941"/>
          </a:xfrm>
          <a:prstGeom prst="rect">
            <a:avLst/>
          </a:prstGeom>
          <a:ln w="76200">
            <a:solidFill>
              <a:schemeClr val="accent1"/>
            </a:solidFill>
          </a:ln>
        </p:spPr>
      </p:pic>
    </p:spTree>
    <p:extLst>
      <p:ext uri="{BB962C8B-B14F-4D97-AF65-F5344CB8AC3E}">
        <p14:creationId xmlns:p14="http://schemas.microsoft.com/office/powerpoint/2010/main" val="20506599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3995936" y="1751752"/>
            <a:ext cx="4417640" cy="4296107"/>
          </a:xfrm>
        </p:spPr>
        <p:txBody>
          <a:bodyPr>
            <a:noAutofit/>
          </a:bodyPr>
          <a:lstStyle/>
          <a:p>
            <a:pPr marL="6350" indent="260350" algn="just">
              <a:buNone/>
            </a:pPr>
            <a:endParaRPr lang="ru-RU"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a:solidFill>
                  <a:srgbClr val="AF4301"/>
                </a:solidFill>
                <a:latin typeface="Verdana" pitchFamily="34" charset="0"/>
                <a:ea typeface="Verdana" pitchFamily="34" charset="0"/>
                <a:cs typeface="Verdana" pitchFamily="34" charset="0"/>
              </a:rPr>
              <a:t>14. Повязываем голову малышки платочком, концы завязываем сзади.</a:t>
            </a: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Объект 4"/>
          <p:cNvPicPr>
            <a:picLocks noGrp="1" noChangeAspect="1"/>
          </p:cNvPicPr>
          <p:nvPr>
            <p:ph sz="quarter" idx="1"/>
          </p:nvPr>
        </p:nvPicPr>
        <p:blipFill>
          <a:blip r:embed="rId3"/>
          <a:stretch>
            <a:fillRect/>
          </a:stretch>
        </p:blipFill>
        <p:spPr>
          <a:xfrm>
            <a:off x="683568" y="1916832"/>
            <a:ext cx="2849281" cy="3277547"/>
          </a:xfrm>
          <a:prstGeom prst="rect">
            <a:avLst/>
          </a:prstGeom>
          <a:ln w="76200">
            <a:solidFill>
              <a:schemeClr val="accent1"/>
            </a:solidFill>
          </a:ln>
        </p:spPr>
      </p:pic>
    </p:spTree>
    <p:extLst>
      <p:ext uri="{BB962C8B-B14F-4D97-AF65-F5344CB8AC3E}">
        <p14:creationId xmlns:p14="http://schemas.microsoft.com/office/powerpoint/2010/main" val="38921621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3995936" y="1340768"/>
            <a:ext cx="4417640" cy="4296107"/>
          </a:xfrm>
        </p:spPr>
        <p:txBody>
          <a:bodyPr>
            <a:noAutofit/>
          </a:bodyPr>
          <a:lstStyle/>
          <a:p>
            <a:pPr marL="6350" indent="260350" algn="just">
              <a:buNone/>
            </a:pPr>
            <a:endParaRPr lang="ru-RU"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a:solidFill>
                  <a:srgbClr val="AF4301"/>
                </a:solidFill>
                <a:latin typeface="Verdana" pitchFamily="34" charset="0"/>
                <a:ea typeface="Verdana" pitchFamily="34" charset="0"/>
                <a:cs typeface="Verdana" pitchFamily="34" charset="0"/>
              </a:rPr>
              <a:t>15. Берём пуговицу и с лицевой стороны вдеваем в две дырочки концы нити (здесь уже нужно взять нить ирис или пряжу). Нить берём длиной 15 см.</a:t>
            </a: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652810" y="2204864"/>
            <a:ext cx="2927673" cy="2927673"/>
          </a:xfrm>
          <a:prstGeom prst="rect">
            <a:avLst/>
          </a:prstGeom>
          <a:ln w="76200">
            <a:solidFill>
              <a:schemeClr val="accent1"/>
            </a:solidFill>
          </a:ln>
        </p:spPr>
      </p:pic>
    </p:spTree>
    <p:extLst>
      <p:ext uri="{BB962C8B-B14F-4D97-AF65-F5344CB8AC3E}">
        <p14:creationId xmlns:p14="http://schemas.microsoft.com/office/powerpoint/2010/main" val="20833499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3275856" y="-13672"/>
            <a:ext cx="5209728" cy="5376227"/>
          </a:xfrm>
        </p:spPr>
        <p:txBody>
          <a:bodyPr>
            <a:noAutofit/>
          </a:bodyPr>
          <a:lstStyle/>
          <a:p>
            <a:pPr marL="6350" indent="260350" algn="just">
              <a:buNone/>
            </a:pPr>
            <a:endParaRPr lang="ru-RU"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a:solidFill>
                  <a:srgbClr val="AF4301"/>
                </a:solidFill>
                <a:latin typeface="Verdana" pitchFamily="34" charset="0"/>
                <a:ea typeface="Verdana" pitchFamily="34" charset="0"/>
                <a:cs typeface="Verdana" pitchFamily="34" charset="0"/>
              </a:rPr>
              <a:t>16. Кладём куколку спиной на пуговицу, на лицо, лицевой стороной вниз помещаем лоскут ткани для передника. Нижний край ткани располагается чуть ниже линии груди. Нитью от пуговицы привязываем фартук. Лишнюю нить обрываем, передник опускаем вниз. Длину передника определите заранее, померив по куколке, если лоскут длинноват, обрежьте заранее. Обрезать уже примотанный на куколке нельзя.</a:t>
            </a: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Объект 4"/>
          <p:cNvPicPr>
            <a:picLocks noGrp="1" noChangeAspect="1"/>
          </p:cNvPicPr>
          <p:nvPr>
            <p:ph sz="quarter" idx="1"/>
          </p:nvPr>
        </p:nvPicPr>
        <p:blipFill>
          <a:blip r:embed="rId3"/>
          <a:stretch>
            <a:fillRect/>
          </a:stretch>
        </p:blipFill>
        <p:spPr>
          <a:xfrm>
            <a:off x="323528" y="2005464"/>
            <a:ext cx="2775842" cy="3373715"/>
          </a:xfrm>
          <a:prstGeom prst="rect">
            <a:avLst/>
          </a:prstGeom>
          <a:ln w="76200">
            <a:solidFill>
              <a:schemeClr val="accent1"/>
            </a:solidFill>
          </a:ln>
        </p:spPr>
      </p:pic>
    </p:spTree>
    <p:extLst>
      <p:ext uri="{BB962C8B-B14F-4D97-AF65-F5344CB8AC3E}">
        <p14:creationId xmlns:p14="http://schemas.microsoft.com/office/powerpoint/2010/main" val="36404629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539552" y="4365104"/>
            <a:ext cx="7946032" cy="2927955"/>
          </a:xfrm>
        </p:spPr>
        <p:txBody>
          <a:bodyPr>
            <a:noAutofit/>
          </a:bodyPr>
          <a:lstStyle/>
          <a:p>
            <a:pPr marL="6350" indent="260350" algn="just">
              <a:buNone/>
            </a:pPr>
            <a:endParaRPr lang="ru-RU" dirty="0" smtClean="0">
              <a:solidFill>
                <a:srgbClr val="AF4301"/>
              </a:solidFill>
              <a:latin typeface="Verdana" pitchFamily="34" charset="0"/>
              <a:ea typeface="Verdana" pitchFamily="34" charset="0"/>
              <a:cs typeface="Verdana" pitchFamily="34" charset="0"/>
            </a:endParaRPr>
          </a:p>
          <a:p>
            <a:pPr marL="6350" indent="260350" algn="just">
              <a:buNone/>
            </a:pPr>
            <a:endParaRPr lang="ru-RU" dirty="0">
              <a:solidFill>
                <a:srgbClr val="AF4301"/>
              </a:solidFill>
              <a:latin typeface="Verdana" pitchFamily="34" charset="0"/>
              <a:ea typeface="Verdana" pitchFamily="34" charset="0"/>
              <a:cs typeface="Verdana" pitchFamily="34" charset="0"/>
            </a:endParaRPr>
          </a:p>
          <a:p>
            <a:pPr marL="6350" indent="260350" algn="just">
              <a:buNone/>
            </a:pPr>
            <a:r>
              <a:rPr lang="ru-RU" dirty="0">
                <a:solidFill>
                  <a:srgbClr val="AF4301"/>
                </a:solidFill>
                <a:latin typeface="Verdana" pitchFamily="34" charset="0"/>
                <a:ea typeface="Verdana" pitchFamily="34" charset="0"/>
                <a:cs typeface="Verdana" pitchFamily="34" charset="0"/>
              </a:rPr>
              <a:t>16. </a:t>
            </a:r>
            <a:r>
              <a:rPr lang="ru-RU" dirty="0" smtClean="0">
                <a:solidFill>
                  <a:srgbClr val="AF4301"/>
                </a:solidFill>
                <a:latin typeface="Verdana" pitchFamily="34" charset="0"/>
                <a:ea typeface="Verdana" pitchFamily="34" charset="0"/>
                <a:cs typeface="Verdana" pitchFamily="34" charset="0"/>
              </a:rPr>
              <a:t>Обереговая куколка на пуговице готова!</a:t>
            </a:r>
            <a:endParaRPr lang="ru-RU" dirty="0">
              <a:solidFill>
                <a:srgbClr val="AF4301"/>
              </a:solidFill>
              <a:latin typeface="Verdana" pitchFamily="34" charset="0"/>
              <a:ea typeface="Verdana" pitchFamily="34" charset="0"/>
              <a:cs typeface="Verdana" pitchFamily="34" charset="0"/>
            </a:endParaRP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Пошаговое изготовление куклы</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1547664" y="1353542"/>
            <a:ext cx="2448272" cy="3389914"/>
          </a:xfrm>
          <a:prstGeom prst="rect">
            <a:avLst/>
          </a:prstGeom>
          <a:ln w="76200">
            <a:solidFill>
              <a:schemeClr val="accent1"/>
            </a:solidFill>
          </a:ln>
        </p:spPr>
      </p:pic>
      <p:pic>
        <p:nvPicPr>
          <p:cNvPr id="8" name="Рисунок 7"/>
          <p:cNvPicPr>
            <a:picLocks noChangeAspect="1"/>
          </p:cNvPicPr>
          <p:nvPr/>
        </p:nvPicPr>
        <p:blipFill>
          <a:blip r:embed="rId4"/>
          <a:stretch>
            <a:fillRect/>
          </a:stretch>
        </p:blipFill>
        <p:spPr>
          <a:xfrm>
            <a:off x="4944080" y="1316880"/>
            <a:ext cx="2550609" cy="3426576"/>
          </a:xfrm>
          <a:prstGeom prst="rect">
            <a:avLst/>
          </a:prstGeom>
          <a:ln w="76200">
            <a:solidFill>
              <a:schemeClr val="accent1"/>
            </a:solidFill>
          </a:ln>
        </p:spPr>
      </p:pic>
    </p:spTree>
    <p:extLst>
      <p:ext uri="{BB962C8B-B14F-4D97-AF65-F5344CB8AC3E}">
        <p14:creationId xmlns:p14="http://schemas.microsoft.com/office/powerpoint/2010/main" val="10259276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539552" y="980728"/>
            <a:ext cx="7488832" cy="1872208"/>
          </a:xfrm>
        </p:spPr>
        <p:txBody>
          <a:bodyPr>
            <a:noAutofit/>
          </a:bodyPr>
          <a:lstStyle/>
          <a:p>
            <a:pPr marL="6350" indent="260350" algn="ctr">
              <a:buNone/>
            </a:pPr>
            <a:r>
              <a:rPr lang="ru-RU" dirty="0">
                <a:solidFill>
                  <a:srgbClr val="AF4301"/>
                </a:solidFill>
                <a:latin typeface="Verdana" pitchFamily="34" charset="0"/>
                <a:ea typeface="Verdana" pitchFamily="34" charset="0"/>
                <a:cs typeface="Verdana" pitchFamily="34" charset="0"/>
              </a:rPr>
              <a:t>Вот все куколки подружки.</a:t>
            </a:r>
          </a:p>
          <a:p>
            <a:pPr marL="6350" indent="260350" algn="ctr">
              <a:buNone/>
            </a:pPr>
            <a:r>
              <a:rPr lang="ru-RU" dirty="0">
                <a:solidFill>
                  <a:srgbClr val="AF4301"/>
                </a:solidFill>
                <a:latin typeface="Verdana" pitchFamily="34" charset="0"/>
                <a:ea typeface="Verdana" pitchFamily="34" charset="0"/>
                <a:cs typeface="Verdana" pitchFamily="34" charset="0"/>
              </a:rPr>
              <a:t>Не похожи друг на дружку.</a:t>
            </a:r>
          </a:p>
          <a:p>
            <a:pPr marL="6350" indent="260350" algn="ctr">
              <a:buNone/>
            </a:pPr>
            <a:r>
              <a:rPr lang="ru-RU" dirty="0">
                <a:solidFill>
                  <a:srgbClr val="AF4301"/>
                </a:solidFill>
                <a:latin typeface="Verdana" pitchFamily="34" charset="0"/>
                <a:ea typeface="Verdana" pitchFamily="34" charset="0"/>
                <a:cs typeface="Verdana" pitchFamily="34" charset="0"/>
              </a:rPr>
              <a:t>В сарафанах распрекрасных</a:t>
            </a:r>
          </a:p>
          <a:p>
            <a:pPr marL="6350" indent="260350" algn="ctr">
              <a:buNone/>
            </a:pPr>
            <a:r>
              <a:rPr lang="ru-RU" dirty="0">
                <a:solidFill>
                  <a:srgbClr val="AF4301"/>
                </a:solidFill>
                <a:latin typeface="Verdana" pitchFamily="34" charset="0"/>
                <a:ea typeface="Verdana" pitchFamily="34" charset="0"/>
                <a:cs typeface="Verdana" pitchFamily="34" charset="0"/>
              </a:rPr>
              <a:t>Эти куколки все наши!</a:t>
            </a:r>
          </a:p>
        </p:txBody>
      </p:sp>
      <p:sp>
        <p:nvSpPr>
          <p:cNvPr id="7" name="Заголовок 1"/>
          <p:cNvSpPr>
            <a:spLocks noGrp="1"/>
          </p:cNvSpPr>
          <p:nvPr>
            <p:ph type="title"/>
          </p:nvPr>
        </p:nvSpPr>
        <p:spPr>
          <a:xfrm>
            <a:off x="1043608" y="260648"/>
            <a:ext cx="7776864" cy="490066"/>
          </a:xfrm>
        </p:spPr>
        <p:txBody>
          <a:bodyPr>
            <a:noAutofit/>
          </a:bodyPr>
          <a:lstStyle/>
          <a:p>
            <a:pPr algn="ctr"/>
            <a:r>
              <a:rPr lang="ru-RU" sz="3400" b="1" dirty="0" smtClean="0">
                <a:solidFill>
                  <a:schemeClr val="accent1">
                    <a:lumMod val="75000"/>
                  </a:schemeClr>
                </a:solidFill>
                <a:latin typeface="Verdana" pitchFamily="34" charset="0"/>
                <a:ea typeface="Verdana" pitchFamily="34" charset="0"/>
                <a:cs typeface="Verdana" pitchFamily="34" charset="0"/>
              </a:rPr>
              <a:t>Выставка готовых работ</a:t>
            </a:r>
            <a:endParaRPr lang="ru-RU" sz="3400" b="1" dirty="0">
              <a:solidFill>
                <a:schemeClr val="accent1">
                  <a:lumMod val="75000"/>
                </a:schemeClr>
              </a:solidFill>
              <a:latin typeface="Verdana" pitchFamily="34" charset="0"/>
              <a:ea typeface="Verdana" pitchFamily="34" charset="0"/>
              <a:cs typeface="Verdana" pitchFamily="34" charset="0"/>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0906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Объект 2"/>
          <p:cNvPicPr>
            <a:picLocks noGrp="1" noChangeAspect="1"/>
          </p:cNvPicPr>
          <p:nvPr>
            <p:ph sz="quarter" idx="1"/>
          </p:nvPr>
        </p:nvPicPr>
        <p:blipFill>
          <a:blip r:embed="rId3"/>
          <a:stretch>
            <a:fillRect/>
          </a:stretch>
        </p:blipFill>
        <p:spPr>
          <a:xfrm>
            <a:off x="323528" y="3169081"/>
            <a:ext cx="2609314" cy="3548180"/>
          </a:xfrm>
          <a:prstGeom prst="rect">
            <a:avLst/>
          </a:prstGeom>
        </p:spPr>
      </p:pic>
      <p:pic>
        <p:nvPicPr>
          <p:cNvPr id="6" name="Рисунок 5"/>
          <p:cNvPicPr>
            <a:picLocks noChangeAspect="1"/>
          </p:cNvPicPr>
          <p:nvPr/>
        </p:nvPicPr>
        <p:blipFill rotWithShape="1">
          <a:blip r:embed="rId4"/>
          <a:srcRect r="31756"/>
          <a:stretch/>
        </p:blipFill>
        <p:spPr>
          <a:xfrm>
            <a:off x="5995134" y="3291105"/>
            <a:ext cx="2072977" cy="3304132"/>
          </a:xfrm>
          <a:prstGeom prst="rect">
            <a:avLst/>
          </a:prstGeom>
          <a:ln w="76200">
            <a:solidFill>
              <a:schemeClr val="accent1"/>
            </a:solidFill>
          </a:ln>
        </p:spPr>
      </p:pic>
      <p:pic>
        <p:nvPicPr>
          <p:cNvPr id="9" name="Рисунок 8"/>
          <p:cNvPicPr>
            <a:picLocks noChangeAspect="1"/>
          </p:cNvPicPr>
          <p:nvPr/>
        </p:nvPicPr>
        <p:blipFill>
          <a:blip r:embed="rId5"/>
          <a:stretch>
            <a:fillRect/>
          </a:stretch>
        </p:blipFill>
        <p:spPr>
          <a:xfrm>
            <a:off x="3131840" y="3645024"/>
            <a:ext cx="2568995" cy="2489600"/>
          </a:xfrm>
          <a:prstGeom prst="rect">
            <a:avLst/>
          </a:prstGeom>
        </p:spPr>
      </p:pic>
    </p:spTree>
    <p:extLst>
      <p:ext uri="{BB962C8B-B14F-4D97-AF65-F5344CB8AC3E}">
        <p14:creationId xmlns:p14="http://schemas.microsoft.com/office/powerpoint/2010/main" val="4676086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5696" y="0"/>
            <a:ext cx="6089104" cy="720080"/>
          </a:xfrm>
        </p:spPr>
        <p:txBody>
          <a:bodyPr>
            <a:normAutofit/>
          </a:bodyPr>
          <a:lstStyle/>
          <a:p>
            <a:pPr algn="ctr"/>
            <a:r>
              <a:rPr lang="ru-RU" sz="3600" b="1" dirty="0" smtClean="0">
                <a:solidFill>
                  <a:schemeClr val="accent1">
                    <a:lumMod val="75000"/>
                  </a:schemeClr>
                </a:solidFill>
                <a:latin typeface="Verdana" pitchFamily="34" charset="0"/>
                <a:ea typeface="Verdana" pitchFamily="34" charset="0"/>
                <a:cs typeface="Verdana" pitchFamily="34" charset="0"/>
              </a:rPr>
              <a:t>Введение</a:t>
            </a:r>
            <a:endParaRPr lang="ru-RU" sz="3600" b="1" dirty="0">
              <a:solidFill>
                <a:schemeClr val="accent1">
                  <a:lumMod val="75000"/>
                </a:schemeClr>
              </a:solidFill>
              <a:latin typeface="Verdana" pitchFamily="34" charset="0"/>
              <a:ea typeface="Verdana" pitchFamily="34" charset="0"/>
              <a:cs typeface="Verdana" pitchFamily="34" charset="0"/>
            </a:endParaRPr>
          </a:p>
        </p:txBody>
      </p:sp>
      <p:sp>
        <p:nvSpPr>
          <p:cNvPr id="3" name="Объект 2"/>
          <p:cNvSpPr>
            <a:spLocks noGrp="1"/>
          </p:cNvSpPr>
          <p:nvPr>
            <p:ph sz="quarter" idx="1"/>
          </p:nvPr>
        </p:nvSpPr>
        <p:spPr>
          <a:xfrm>
            <a:off x="323528" y="1124744"/>
            <a:ext cx="8496944" cy="5544616"/>
          </a:xfrm>
        </p:spPr>
        <p:txBody>
          <a:bodyPr>
            <a:noAutofit/>
          </a:bodyPr>
          <a:lstStyle/>
          <a:p>
            <a:pPr marL="0" indent="450850" algn="just">
              <a:buNone/>
            </a:pPr>
            <a:r>
              <a:rPr lang="ru-RU" b="1" dirty="0">
                <a:solidFill>
                  <a:srgbClr val="AF4301"/>
                </a:solidFill>
                <a:latin typeface="Verdana" pitchFamily="34" charset="0"/>
                <a:ea typeface="Verdana" pitchFamily="34" charset="0"/>
                <a:cs typeface="Verdana" pitchFamily="34" charset="0"/>
              </a:rPr>
              <a:t>Цель: </a:t>
            </a:r>
            <a:r>
              <a:rPr lang="ru-RU" dirty="0">
                <a:solidFill>
                  <a:srgbClr val="AF4301"/>
                </a:solidFill>
                <a:latin typeface="Verdana" pitchFamily="34" charset="0"/>
                <a:ea typeface="Verdana" pitchFamily="34" charset="0"/>
                <a:cs typeface="Verdana" pitchFamily="34" charset="0"/>
              </a:rPr>
              <a:t>приобщение обучающихся к традициям русского народа через изготовление старинной тряпичной  куклы </a:t>
            </a:r>
            <a:r>
              <a:rPr lang="ru-RU" dirty="0" smtClean="0">
                <a:solidFill>
                  <a:srgbClr val="AF4301"/>
                </a:solidFill>
                <a:latin typeface="Verdana" pitchFamily="34" charset="0"/>
                <a:ea typeface="Verdana" pitchFamily="34" charset="0"/>
                <a:cs typeface="Verdana" pitchFamily="34" charset="0"/>
              </a:rPr>
              <a:t>на пуговице.</a:t>
            </a:r>
            <a:endParaRPr lang="ru-RU" dirty="0">
              <a:solidFill>
                <a:srgbClr val="AF4301"/>
              </a:solidFill>
              <a:latin typeface="Verdana" pitchFamily="34" charset="0"/>
              <a:ea typeface="Verdana" pitchFamily="34" charset="0"/>
              <a:cs typeface="Verdana" pitchFamily="34" charset="0"/>
            </a:endParaRPr>
          </a:p>
          <a:p>
            <a:pPr marL="0" indent="450850" algn="just">
              <a:buNone/>
            </a:pPr>
            <a:r>
              <a:rPr lang="ru-RU" b="1" dirty="0">
                <a:solidFill>
                  <a:srgbClr val="AF4301"/>
                </a:solidFill>
                <a:latin typeface="Verdana" pitchFamily="34" charset="0"/>
                <a:ea typeface="Verdana" pitchFamily="34" charset="0"/>
                <a:cs typeface="Verdana" pitchFamily="34" charset="0"/>
              </a:rPr>
              <a:t>Задачи:</a:t>
            </a:r>
          </a:p>
          <a:p>
            <a:pPr marL="0" indent="450850" algn="just">
              <a:buNone/>
            </a:pPr>
            <a:r>
              <a:rPr lang="ru-RU" dirty="0">
                <a:solidFill>
                  <a:srgbClr val="AF4301"/>
                </a:solidFill>
                <a:latin typeface="Verdana" pitchFamily="34" charset="0"/>
                <a:ea typeface="Verdana" pitchFamily="34" charset="0"/>
                <a:cs typeface="Verdana" pitchFamily="34" charset="0"/>
              </a:rPr>
              <a:t>- научить изготавливать народную куклу </a:t>
            </a:r>
            <a:r>
              <a:rPr lang="ru-RU" dirty="0" smtClean="0">
                <a:solidFill>
                  <a:srgbClr val="AF4301"/>
                </a:solidFill>
                <a:latin typeface="Verdana" pitchFamily="34" charset="0"/>
                <a:ea typeface="Verdana" pitchFamily="34" charset="0"/>
                <a:cs typeface="Verdana" pitchFamily="34" charset="0"/>
              </a:rPr>
              <a:t>на пуговице;</a:t>
            </a:r>
            <a:endParaRPr lang="ru-RU" dirty="0">
              <a:solidFill>
                <a:srgbClr val="AF4301"/>
              </a:solidFill>
              <a:latin typeface="Verdana" pitchFamily="34" charset="0"/>
              <a:ea typeface="Verdana" pitchFamily="34" charset="0"/>
              <a:cs typeface="Verdana" pitchFamily="34" charset="0"/>
            </a:endParaRPr>
          </a:p>
          <a:p>
            <a:pPr marL="0" indent="450850" algn="just">
              <a:buNone/>
            </a:pPr>
            <a:r>
              <a:rPr lang="ru-RU" dirty="0">
                <a:solidFill>
                  <a:srgbClr val="AF4301"/>
                </a:solidFill>
                <a:latin typeface="Verdana" pitchFamily="34" charset="0"/>
                <a:ea typeface="Verdana" pitchFamily="34" charset="0"/>
                <a:cs typeface="Verdana" pitchFamily="34" charset="0"/>
              </a:rPr>
              <a:t>- развивать познавательный интерес детей к народному искусству, его истории; активизировать творческий потенциал обучающихся;</a:t>
            </a:r>
          </a:p>
          <a:p>
            <a:pPr marL="0" indent="450850" algn="just">
              <a:buNone/>
            </a:pPr>
            <a:r>
              <a:rPr lang="ru-RU" dirty="0">
                <a:solidFill>
                  <a:srgbClr val="AF4301"/>
                </a:solidFill>
                <a:latin typeface="Verdana" pitchFamily="34" charset="0"/>
                <a:ea typeface="Verdana" pitchFamily="34" charset="0"/>
                <a:cs typeface="Verdana" pitchFamily="34" charset="0"/>
              </a:rPr>
              <a:t>- прививать уважение к русским традициям и обычаям, любовь к художественному творчеству, воспитывать  чувство красоты, усидчивость, терпение, аккуратность, трудовую культуру.</a:t>
            </a:r>
          </a:p>
          <a:p>
            <a:pPr marL="0" indent="450850" algn="just">
              <a:buNone/>
            </a:pPr>
            <a:r>
              <a:rPr lang="ru-RU" dirty="0" smtClean="0">
                <a:solidFill>
                  <a:srgbClr val="AF4301"/>
                </a:solidFill>
                <a:latin typeface="Verdana" pitchFamily="34" charset="0"/>
                <a:ea typeface="Verdana" pitchFamily="34" charset="0"/>
                <a:cs typeface="Verdana" pitchFamily="34" charset="0"/>
              </a:rPr>
              <a:t>.</a:t>
            </a:r>
            <a:endParaRPr lang="ru-RU" dirty="0">
              <a:solidFill>
                <a:srgbClr val="AF4301"/>
              </a:solidFill>
              <a:latin typeface="Verdana" pitchFamily="34" charset="0"/>
              <a:ea typeface="Verdana" pitchFamily="34" charset="0"/>
              <a:cs typeface="Verdana" pitchFamily="34"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44016"/>
            <a:ext cx="1080120"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719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634082"/>
          </a:xfrm>
        </p:spPr>
        <p:txBody>
          <a:bodyPr/>
          <a:lstStyle/>
          <a:p>
            <a:pPr algn="ctr"/>
            <a:r>
              <a:rPr lang="ru-RU" b="1" dirty="0" smtClean="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Рефлексия</a:t>
            </a:r>
            <a:endParaRPr lang="ru-RU" b="1"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8201" name="Picture 9"/>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931" t="11393" r="5931" b="11393"/>
          <a:stretch/>
        </p:blipFill>
        <p:spPr bwMode="auto">
          <a:xfrm>
            <a:off x="6715124" y="-1"/>
            <a:ext cx="2140777" cy="1603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476" y="267912"/>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sz="quarter" idx="1"/>
          </p:nvPr>
        </p:nvSpPr>
        <p:spPr>
          <a:xfrm>
            <a:off x="395536" y="2276872"/>
            <a:ext cx="8219401" cy="4796708"/>
          </a:xfrm>
        </p:spPr>
        <p:txBody>
          <a:bodyPr/>
          <a:lstStyle/>
          <a:p>
            <a:pPr marL="0" indent="0" algn="just">
              <a:buNone/>
            </a:pPr>
            <a:r>
              <a:rPr lang="ru-RU" dirty="0">
                <a:solidFill>
                  <a:srgbClr val="AF4301"/>
                </a:solidFill>
                <a:latin typeface="Verdana" pitchFamily="34" charset="0"/>
                <a:ea typeface="Verdana" pitchFamily="34" charset="0"/>
                <a:cs typeface="Verdana" pitchFamily="34" charset="0"/>
              </a:rPr>
              <a:t>- Что вы узнали сегодня нового на занятии? </a:t>
            </a:r>
          </a:p>
          <a:p>
            <a:pPr marL="0" indent="0" algn="just">
              <a:buNone/>
            </a:pPr>
            <a:r>
              <a:rPr lang="ru-RU" dirty="0">
                <a:solidFill>
                  <a:srgbClr val="AF4301"/>
                </a:solidFill>
                <a:latin typeface="Verdana" pitchFamily="34" charset="0"/>
                <a:ea typeface="Verdana" pitchFamily="34" charset="0"/>
                <a:cs typeface="Verdana" pitchFamily="34" charset="0"/>
              </a:rPr>
              <a:t>- Какую куклу мы сегодня изготовили?</a:t>
            </a:r>
          </a:p>
          <a:p>
            <a:pPr marL="0" indent="0" algn="just">
              <a:buNone/>
            </a:pPr>
            <a:r>
              <a:rPr lang="ru-RU" dirty="0">
                <a:solidFill>
                  <a:srgbClr val="AF4301"/>
                </a:solidFill>
                <a:latin typeface="Verdana" pitchFamily="34" charset="0"/>
                <a:ea typeface="Verdana" pitchFamily="34" charset="0"/>
                <a:cs typeface="Verdana" pitchFamily="34" charset="0"/>
              </a:rPr>
              <a:t>- Испытывали ли вы трудности при изготовлении куколки?</a:t>
            </a:r>
          </a:p>
          <a:p>
            <a:pPr marL="0" indent="0" algn="just">
              <a:buNone/>
            </a:pPr>
            <a:r>
              <a:rPr lang="ru-RU" dirty="0">
                <a:solidFill>
                  <a:srgbClr val="AF4301"/>
                </a:solidFill>
                <a:latin typeface="Verdana" pitchFamily="34" charset="0"/>
                <a:ea typeface="Verdana" pitchFamily="34" charset="0"/>
                <a:cs typeface="Verdana" pitchFamily="34" charset="0"/>
              </a:rPr>
              <a:t>-Скажите, пожалуйста, вам понравилось изготавливать тряпичную куклу? </a:t>
            </a:r>
          </a:p>
          <a:p>
            <a:pPr marL="0" indent="0" algn="just">
              <a:buNone/>
            </a:pPr>
            <a:r>
              <a:rPr lang="ru-RU" dirty="0" smtClean="0">
                <a:solidFill>
                  <a:srgbClr val="AF4301"/>
                </a:solidFill>
                <a:latin typeface="Verdana" pitchFamily="34" charset="0"/>
                <a:ea typeface="Verdana" pitchFamily="34" charset="0"/>
                <a:cs typeface="Verdana" pitchFamily="34" charset="0"/>
              </a:rPr>
              <a:t>-Вы </a:t>
            </a:r>
            <a:r>
              <a:rPr lang="ru-RU" dirty="0">
                <a:solidFill>
                  <a:srgbClr val="AF4301"/>
                </a:solidFill>
                <a:latin typeface="Verdana" pitchFamily="34" charset="0"/>
                <a:ea typeface="Verdana" pitchFamily="34" charset="0"/>
                <a:cs typeface="Verdana" pitchFamily="34" charset="0"/>
              </a:rPr>
              <a:t>сможете сделать такую куклу самостоятельно? </a:t>
            </a:r>
          </a:p>
        </p:txBody>
      </p:sp>
    </p:spTree>
    <p:extLst>
      <p:ext uri="{BB962C8B-B14F-4D97-AF65-F5344CB8AC3E}">
        <p14:creationId xmlns:p14="http://schemas.microsoft.com/office/powerpoint/2010/main" val="26726543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188640"/>
            <a:ext cx="6449144" cy="634082"/>
          </a:xfrm>
        </p:spPr>
        <p:txBody>
          <a:bodyPr>
            <a:noAutofit/>
          </a:bodyPr>
          <a:lstStyle/>
          <a:p>
            <a:pPr algn="ctr"/>
            <a:r>
              <a:rPr lang="ru-RU" sz="3600" b="1" dirty="0" smtClean="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Заключение</a:t>
            </a:r>
            <a:endParaRPr lang="ru-RU" sz="3600" b="1"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5" name="Объект 4"/>
          <p:cNvSpPr>
            <a:spLocks noGrp="1"/>
          </p:cNvSpPr>
          <p:nvPr>
            <p:ph sz="quarter" idx="1"/>
          </p:nvPr>
        </p:nvSpPr>
        <p:spPr>
          <a:xfrm>
            <a:off x="467544" y="1412776"/>
            <a:ext cx="7920880" cy="3629000"/>
          </a:xfrm>
        </p:spPr>
        <p:txBody>
          <a:bodyPr>
            <a:noAutofit/>
          </a:bodyPr>
          <a:lstStyle/>
          <a:p>
            <a:pPr marL="6350" indent="260350" algn="just">
              <a:spcBef>
                <a:spcPts val="1200"/>
              </a:spcBef>
              <a:buNone/>
            </a:pPr>
            <a:endParaRPr lang="ru-RU" sz="2000" dirty="0" smtClean="0">
              <a:solidFill>
                <a:srgbClr val="AF4301"/>
              </a:solidFill>
              <a:latin typeface="Verdana" pitchFamily="34" charset="0"/>
              <a:ea typeface="Verdana" pitchFamily="34" charset="0"/>
              <a:cs typeface="Verdana" pitchFamily="34" charset="0"/>
            </a:endParaRPr>
          </a:p>
          <a:p>
            <a:pPr marL="6350" indent="260350" algn="just">
              <a:spcBef>
                <a:spcPts val="1200"/>
              </a:spcBef>
              <a:buNone/>
            </a:pPr>
            <a:endParaRPr lang="ru-RU" sz="2000" dirty="0">
              <a:solidFill>
                <a:srgbClr val="AF4301"/>
              </a:solidFill>
              <a:latin typeface="Verdana" pitchFamily="34" charset="0"/>
              <a:ea typeface="Verdana" pitchFamily="34" charset="0"/>
              <a:cs typeface="Verdana" pitchFamily="34" charset="0"/>
            </a:endParaRPr>
          </a:p>
          <a:p>
            <a:pPr marL="6350" indent="260350" algn="just">
              <a:spcBef>
                <a:spcPts val="1200"/>
              </a:spcBef>
              <a:buNone/>
            </a:pPr>
            <a:r>
              <a:rPr lang="ru-RU" sz="2000" dirty="0" smtClean="0">
                <a:solidFill>
                  <a:srgbClr val="AF4301"/>
                </a:solidFill>
                <a:latin typeface="Verdana" pitchFamily="34" charset="0"/>
                <a:ea typeface="Verdana" pitchFamily="34" charset="0"/>
                <a:cs typeface="Verdana" pitchFamily="34" charset="0"/>
              </a:rPr>
              <a:t>     Данная презентация предназначена </a:t>
            </a:r>
            <a:r>
              <a:rPr lang="ru-RU" sz="2000" dirty="0">
                <a:solidFill>
                  <a:srgbClr val="AF4301"/>
                </a:solidFill>
                <a:latin typeface="Verdana" pitchFamily="34" charset="0"/>
                <a:ea typeface="Verdana" pitchFamily="34" charset="0"/>
                <a:cs typeface="Verdana" pitchFamily="34" charset="0"/>
              </a:rPr>
              <a:t>для обучающихся  младшего школьного возраста, занимающихся по дополнительной общеразвивающей программе «</a:t>
            </a:r>
            <a:r>
              <a:rPr lang="ru-RU" sz="2000" dirty="0" err="1">
                <a:solidFill>
                  <a:srgbClr val="AF4301"/>
                </a:solidFill>
                <a:latin typeface="Verdana" pitchFamily="34" charset="0"/>
                <a:ea typeface="Verdana" pitchFamily="34" charset="0"/>
                <a:cs typeface="Verdana" pitchFamily="34" charset="0"/>
              </a:rPr>
              <a:t>Берегиня</a:t>
            </a:r>
            <a:r>
              <a:rPr lang="ru-RU" sz="2000" dirty="0">
                <a:solidFill>
                  <a:srgbClr val="AF4301"/>
                </a:solidFill>
                <a:latin typeface="Verdana" pitchFamily="34" charset="0"/>
                <a:ea typeface="Verdana" pitchFamily="34" charset="0"/>
                <a:cs typeface="Verdana" pitchFamily="34" charset="0"/>
              </a:rPr>
              <a:t>».  </a:t>
            </a:r>
            <a:r>
              <a:rPr lang="ru-RU" sz="2000" dirty="0" smtClean="0">
                <a:solidFill>
                  <a:srgbClr val="AF4301"/>
                </a:solidFill>
                <a:latin typeface="Verdana" pitchFamily="34" charset="0"/>
                <a:ea typeface="Verdana" pitchFamily="34" charset="0"/>
                <a:cs typeface="Verdana" pitchFamily="34" charset="0"/>
              </a:rPr>
              <a:t>Презентация </a:t>
            </a:r>
            <a:r>
              <a:rPr lang="ru-RU" sz="2000" dirty="0">
                <a:solidFill>
                  <a:srgbClr val="AF4301"/>
                </a:solidFill>
                <a:latin typeface="Verdana" pitchFamily="34" charset="0"/>
                <a:ea typeface="Verdana" pitchFamily="34" charset="0"/>
                <a:cs typeface="Verdana" pitchFamily="34" charset="0"/>
              </a:rPr>
              <a:t>может использоваться в дополнительном образовании, во внеурочной деятельности, на уроках технологии.</a:t>
            </a:r>
          </a:p>
        </p:txBody>
      </p:sp>
      <p:sp>
        <p:nvSpPr>
          <p:cNvPr id="3" name="Овал 2">
            <a:hlinkClick r:id="rId2" action="ppaction://hlinksldjump"/>
          </p:cNvPr>
          <p:cNvSpPr/>
          <p:nvPr/>
        </p:nvSpPr>
        <p:spPr>
          <a:xfrm>
            <a:off x="8172400" y="5661248"/>
            <a:ext cx="601216" cy="6480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35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332656"/>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79462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88640"/>
            <a:ext cx="7272808" cy="634082"/>
          </a:xfrm>
        </p:spPr>
        <p:txBody>
          <a:bodyPr>
            <a:noAutofit/>
          </a:bodyPr>
          <a:lstStyle/>
          <a:p>
            <a:pPr algn="ctr"/>
            <a:r>
              <a:rPr lang="ru-RU" sz="3600" b="1" dirty="0" smtClean="0">
                <a:solidFill>
                  <a:schemeClr val="accent1">
                    <a:lumMod val="75000"/>
                  </a:schemeClr>
                </a:solidFill>
                <a:latin typeface="Verdana" pitchFamily="34" charset="0"/>
                <a:ea typeface="Verdana" pitchFamily="34" charset="0"/>
                <a:cs typeface="Verdana" pitchFamily="34" charset="0"/>
              </a:rPr>
              <a:t>Информационные ресурсы</a:t>
            </a:r>
            <a:endParaRPr lang="ru-RU" sz="3600" b="1" dirty="0">
              <a:solidFill>
                <a:schemeClr val="accent1">
                  <a:lumMod val="75000"/>
                </a:schemeClr>
              </a:solidFill>
              <a:latin typeface="Verdana" pitchFamily="34" charset="0"/>
              <a:ea typeface="Verdana" pitchFamily="34" charset="0"/>
              <a:cs typeface="Verdana" pitchFamily="34" charset="0"/>
            </a:endParaRPr>
          </a:p>
        </p:txBody>
      </p:sp>
      <p:sp>
        <p:nvSpPr>
          <p:cNvPr id="3" name="Объект 2"/>
          <p:cNvSpPr>
            <a:spLocks noGrp="1"/>
          </p:cNvSpPr>
          <p:nvPr>
            <p:ph sz="quarter" idx="1"/>
          </p:nvPr>
        </p:nvSpPr>
        <p:spPr>
          <a:xfrm>
            <a:off x="539552" y="1499811"/>
            <a:ext cx="8424936" cy="4248472"/>
          </a:xfrm>
        </p:spPr>
        <p:txBody>
          <a:bodyPr>
            <a:normAutofit/>
          </a:bodyPr>
          <a:lstStyle/>
          <a:p>
            <a:pPr algn="ctr">
              <a:buNone/>
            </a:pPr>
            <a:endParaRPr lang="ru-RU" dirty="0" smtClean="0">
              <a:solidFill>
                <a:srgbClr val="AF4301"/>
              </a:solidFill>
              <a:latin typeface="Verdana" pitchFamily="34" charset="0"/>
              <a:ea typeface="Verdana" pitchFamily="34" charset="0"/>
              <a:cs typeface="Verdana" pitchFamily="34" charset="0"/>
            </a:endParaRPr>
          </a:p>
          <a:p>
            <a:pPr algn="ctr">
              <a:buNone/>
            </a:pPr>
            <a:endParaRPr lang="ru-RU" dirty="0" smtClean="0">
              <a:solidFill>
                <a:srgbClr val="AF4301"/>
              </a:solidFill>
              <a:latin typeface="Verdana" pitchFamily="34" charset="0"/>
              <a:ea typeface="Verdana" pitchFamily="34" charset="0"/>
              <a:cs typeface="Verdana" pitchFamily="34" charset="0"/>
            </a:endParaRPr>
          </a:p>
          <a:p>
            <a:pPr algn="ctr">
              <a:buNone/>
            </a:pPr>
            <a:r>
              <a:rPr lang="ru-RU" b="1" dirty="0" smtClean="0">
                <a:solidFill>
                  <a:srgbClr val="AF4301"/>
                </a:solidFill>
                <a:latin typeface="Verdana" pitchFamily="34" charset="0"/>
                <a:ea typeface="Verdana" pitchFamily="34" charset="0"/>
                <a:cs typeface="Verdana" pitchFamily="34" charset="0"/>
              </a:rPr>
              <a:t>При изготовлении презентации использовались материалы сайта:</a:t>
            </a:r>
          </a:p>
          <a:p>
            <a:pPr algn="ctr">
              <a:buNone/>
            </a:pPr>
            <a:r>
              <a:rPr lang="en-US" dirty="0">
                <a:solidFill>
                  <a:srgbClr val="AF4301"/>
                </a:solidFill>
                <a:latin typeface="Verdana" pitchFamily="34" charset="0"/>
                <a:ea typeface="Verdana" pitchFamily="34" charset="0"/>
                <a:cs typeface="Verdana" pitchFamily="34" charset="0"/>
              </a:rPr>
              <a:t> https://www.livemaster.ru/topic/3349410-masterclass-masterim-narodnuyu-kuklu-obereg-na-pugovitse?msec=99</a:t>
            </a:r>
            <a:endParaRPr lang="ru-RU" dirty="0" smtClean="0">
              <a:solidFill>
                <a:srgbClr val="AF4301"/>
              </a:solidFill>
              <a:latin typeface="Verdana" pitchFamily="34" charset="0"/>
              <a:ea typeface="Verdana" pitchFamily="34" charset="0"/>
              <a:cs typeface="Verdana" pitchFamily="34" charset="0"/>
            </a:endParaRPr>
          </a:p>
        </p:txBody>
      </p:sp>
      <p:sp>
        <p:nvSpPr>
          <p:cNvPr id="4" name="Овал 3">
            <a:hlinkClick r:id="rId2" action="ppaction://hlinksldjump"/>
          </p:cNvPr>
          <p:cNvSpPr/>
          <p:nvPr/>
        </p:nvSpPr>
        <p:spPr>
          <a:xfrm>
            <a:off x="8244408" y="5757178"/>
            <a:ext cx="465798" cy="5040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45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116632"/>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34398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2"/>
          <p:cNvSpPr txBox="1">
            <a:spLocks/>
          </p:cNvSpPr>
          <p:nvPr/>
        </p:nvSpPr>
        <p:spPr>
          <a:xfrm>
            <a:off x="863080" y="2060848"/>
            <a:ext cx="8280920" cy="1224136"/>
          </a:xfrm>
          <a:prstGeom prst="rect">
            <a:avLst/>
          </a:prstGeom>
        </p:spPr>
        <p:txBody>
          <a:bodyPr vert="horz"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3600" b="1" i="0" u="none" strike="noStrike" kern="1200" cap="small" spc="0" normalizeH="0" baseline="0" noProof="0" dirty="0" smtClean="0">
                <a:ln>
                  <a:noFill/>
                </a:ln>
                <a:solidFill>
                  <a:schemeClr val="accent1">
                    <a:lumMod val="75000"/>
                  </a:schemeClr>
                </a:solidFill>
                <a:effectLst/>
                <a:uLnTx/>
                <a:uFillTx/>
                <a:latin typeface="Verdana" pitchFamily="34" charset="0"/>
                <a:ea typeface="Verdana" pitchFamily="34" charset="0"/>
                <a:cs typeface="Verdana" pitchFamily="34" charset="0"/>
              </a:rPr>
              <a:t>БЛАГОДАРЮ ЗА ВНИМАНИЕ!</a:t>
            </a:r>
          </a:p>
        </p:txBody>
      </p:sp>
      <p:pic>
        <p:nvPicPr>
          <p:cNvPr id="6" name="Рисунок 3"/>
          <p:cNvPicPr>
            <a:picLocks noChangeAspect="1"/>
          </p:cNvPicPr>
          <p:nvPr/>
        </p:nvPicPr>
        <p:blipFill>
          <a:blip r:embed="rId2" cstate="print"/>
          <a:srcRect/>
          <a:stretch>
            <a:fillRect/>
          </a:stretch>
        </p:blipFill>
        <p:spPr bwMode="auto">
          <a:xfrm>
            <a:off x="323528" y="6237312"/>
            <a:ext cx="498475" cy="493712"/>
          </a:xfrm>
          <a:prstGeom prst="rect">
            <a:avLst/>
          </a:prstGeom>
          <a:noFill/>
          <a:ln w="9525">
            <a:noFill/>
            <a:miter lim="800000"/>
            <a:headEnd/>
            <a:tailEnd/>
          </a:ln>
        </p:spPr>
      </p:pic>
      <p:sp>
        <p:nvSpPr>
          <p:cNvPr id="7" name="CustomShape 1"/>
          <p:cNvSpPr/>
          <p:nvPr/>
        </p:nvSpPr>
        <p:spPr>
          <a:xfrm>
            <a:off x="1043608" y="6237312"/>
            <a:ext cx="1801813" cy="485775"/>
          </a:xfrm>
          <a:prstGeom prst="rect">
            <a:avLst/>
          </a:prstGeom>
          <a:noFill/>
          <a:ln>
            <a:noFill/>
          </a:ln>
        </p:spPr>
        <p:style>
          <a:lnRef idx="0">
            <a:scrgbClr r="0" g="0" b="0"/>
          </a:lnRef>
          <a:fillRef idx="0">
            <a:scrgbClr r="0" g="0" b="0"/>
          </a:fillRef>
          <a:effectRef idx="0">
            <a:scrgbClr r="0" g="0" b="0"/>
          </a:effectRef>
          <a:fontRef idx="minor"/>
        </p:style>
        <p:txBody>
          <a:bodyPr lIns="50625" tIns="25313" rIns="50625" bIns="25313" anchor="ct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ru-RU" sz="1500" b="1" dirty="0">
                <a:solidFill>
                  <a:schemeClr val="tx2">
                    <a:lumMod val="75000"/>
                  </a:schemeClr>
                </a:solidFill>
                <a:cs typeface="Arial" panose="020B0604020202020204" pitchFamily="34" charset="0"/>
              </a:rPr>
              <a:t>8 (39151) 3 01 03</a:t>
            </a:r>
          </a:p>
        </p:txBody>
      </p:sp>
      <p:pic>
        <p:nvPicPr>
          <p:cNvPr id="10" name="Рисунок 10"/>
          <p:cNvPicPr>
            <a:picLocks noChangeAspect="1"/>
          </p:cNvPicPr>
          <p:nvPr/>
        </p:nvPicPr>
        <p:blipFill>
          <a:blip r:embed="rId3" cstate="print"/>
          <a:srcRect/>
          <a:stretch>
            <a:fillRect/>
          </a:stretch>
        </p:blipFill>
        <p:spPr bwMode="auto">
          <a:xfrm>
            <a:off x="6084168" y="6237312"/>
            <a:ext cx="520700" cy="431800"/>
          </a:xfrm>
          <a:prstGeom prst="rect">
            <a:avLst/>
          </a:prstGeom>
          <a:noFill/>
          <a:ln w="9525">
            <a:noFill/>
            <a:miter lim="800000"/>
            <a:headEnd/>
            <a:tailEnd/>
          </a:ln>
        </p:spPr>
      </p:pic>
      <p:sp>
        <p:nvSpPr>
          <p:cNvPr id="11" name="CustomShape 1"/>
          <p:cNvSpPr/>
          <p:nvPr/>
        </p:nvSpPr>
        <p:spPr>
          <a:xfrm>
            <a:off x="6732240" y="6165304"/>
            <a:ext cx="2225675" cy="528638"/>
          </a:xfrm>
          <a:prstGeom prst="rect">
            <a:avLst/>
          </a:prstGeom>
          <a:noFill/>
          <a:ln>
            <a:noFill/>
          </a:ln>
        </p:spPr>
        <p:style>
          <a:lnRef idx="0">
            <a:scrgbClr r="0" g="0" b="0"/>
          </a:lnRef>
          <a:fillRef idx="0">
            <a:scrgbClr r="0" g="0" b="0"/>
          </a:fillRef>
          <a:effectRef idx="0">
            <a:scrgbClr r="0" g="0" b="0"/>
          </a:effectRef>
          <a:fontRef idx="minor"/>
        </p:style>
        <p:txBody>
          <a:bodyPr lIns="50625" tIns="25313" rIns="50625" bIns="25313" anchor="ct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500" b="1" dirty="0">
                <a:solidFill>
                  <a:schemeClr val="tx2">
                    <a:lumMod val="75000"/>
                  </a:schemeClr>
                </a:solidFill>
                <a:cs typeface="Arial" panose="020B0604020202020204" pitchFamily="34" charset="0"/>
              </a:rPr>
              <a:t>https://vk.com/achdo</a:t>
            </a:r>
            <a:endParaRPr lang="ru-RU" sz="1500" b="1" dirty="0">
              <a:solidFill>
                <a:schemeClr val="tx2">
                  <a:lumMod val="75000"/>
                </a:schemeClr>
              </a:solidFill>
              <a:cs typeface="Arial" panose="020B0604020202020204" pitchFamily="34" charset="0"/>
            </a:endParaRPr>
          </a:p>
        </p:txBody>
      </p:sp>
      <p:cxnSp>
        <p:nvCxnSpPr>
          <p:cNvPr id="12" name="Прямая соединительная линия 11"/>
          <p:cNvCxnSpPr/>
          <p:nvPr/>
        </p:nvCxnSpPr>
        <p:spPr>
          <a:xfrm flipV="1">
            <a:off x="23813" y="6021288"/>
            <a:ext cx="9120187" cy="1915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683" y="260648"/>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993502"/>
          </a:xfrm>
        </p:spPr>
        <p:txBody>
          <a:bodyPr>
            <a:normAutofit/>
          </a:bodyPr>
          <a:lstStyle/>
          <a:p>
            <a:pPr algn="ctr"/>
            <a:r>
              <a:rPr lang="ru-RU" sz="3600" b="1" dirty="0" smtClean="0">
                <a:solidFill>
                  <a:schemeClr val="accent1">
                    <a:lumMod val="75000"/>
                  </a:schemeClr>
                </a:solidFill>
                <a:latin typeface="Verdana" pitchFamily="34" charset="0"/>
                <a:ea typeface="Verdana" pitchFamily="34" charset="0"/>
              </a:rPr>
              <a:t>Кукла на пуговице</a:t>
            </a:r>
            <a:endParaRPr lang="ru-RU" dirty="0">
              <a:solidFill>
                <a:schemeClr val="accent1">
                  <a:lumMod val="75000"/>
                </a:schemeClr>
              </a:solidFill>
            </a:endParaRPr>
          </a:p>
        </p:txBody>
      </p:sp>
      <p:sp>
        <p:nvSpPr>
          <p:cNvPr id="3" name="Объект 2"/>
          <p:cNvSpPr>
            <a:spLocks noGrp="1"/>
          </p:cNvSpPr>
          <p:nvPr>
            <p:ph sz="quarter" idx="1"/>
          </p:nvPr>
        </p:nvSpPr>
        <p:spPr/>
        <p:txBody>
          <a:bodyPr/>
          <a:lstStyle/>
          <a:p>
            <a:pPr marL="0" indent="0">
              <a:buNone/>
            </a:pPr>
            <a:r>
              <a:rPr lang="ru-RU" dirty="0" smtClean="0">
                <a:solidFill>
                  <a:srgbClr val="AF4301"/>
                </a:solidFill>
                <a:latin typeface="Verdana" pitchFamily="34" charset="0"/>
                <a:ea typeface="Verdana" pitchFamily="34" charset="0"/>
              </a:rPr>
              <a:t> </a:t>
            </a:r>
            <a:endParaRPr lang="ru-RU" dirty="0">
              <a:solidFill>
                <a:srgbClr val="AF4301"/>
              </a:solidFill>
            </a:endParaRPr>
          </a:p>
        </p:txBody>
      </p:sp>
      <p:sp>
        <p:nvSpPr>
          <p:cNvPr id="4" name="Объект 3"/>
          <p:cNvSpPr>
            <a:spLocks noGrp="1"/>
          </p:cNvSpPr>
          <p:nvPr>
            <p:ph sz="quarter" idx="4294967295"/>
          </p:nvPr>
        </p:nvSpPr>
        <p:spPr>
          <a:xfrm>
            <a:off x="5111750" y="757238"/>
            <a:ext cx="4032250" cy="4967287"/>
          </a:xfrm>
        </p:spPr>
        <p:txBody>
          <a:bodyPr>
            <a:noAutofit/>
          </a:bodyPr>
          <a:lstStyle/>
          <a:p>
            <a:pPr marL="0" indent="363538" algn="just">
              <a:buNone/>
            </a:pPr>
            <a:endParaRPr lang="ru-RU" sz="2000" dirty="0">
              <a:solidFill>
                <a:srgbClr val="AF4301"/>
              </a:solidFill>
              <a:latin typeface="Verdana" pitchFamily="34" charset="0"/>
              <a:ea typeface="Verdana" pitchFamily="34" charset="0"/>
              <a:cs typeface="Verdana" pitchFamily="34" charset="0"/>
            </a:endParaRPr>
          </a:p>
          <a:p>
            <a:pPr marL="0" indent="363538" algn="just">
              <a:buNone/>
            </a:pPr>
            <a:r>
              <a:rPr lang="ru-RU" sz="2000" dirty="0">
                <a:solidFill>
                  <a:srgbClr val="AF4301"/>
                </a:solidFill>
                <a:latin typeface="Verdana" pitchFamily="34" charset="0"/>
                <a:ea typeface="Verdana" pitchFamily="34" charset="0"/>
                <a:cs typeface="Verdana" pitchFamily="34" charset="0"/>
              </a:rPr>
              <a:t> </a:t>
            </a:r>
            <a:endParaRPr lang="ru-RU" sz="2000"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88640"/>
            <a:ext cx="10795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Рисунок 6"/>
          <p:cNvPicPr>
            <a:picLocks noChangeAspect="1"/>
          </p:cNvPicPr>
          <p:nvPr/>
        </p:nvPicPr>
        <p:blipFill>
          <a:blip r:embed="rId3"/>
          <a:stretch>
            <a:fillRect/>
          </a:stretch>
        </p:blipFill>
        <p:spPr>
          <a:xfrm>
            <a:off x="539552" y="1873260"/>
            <a:ext cx="7572453" cy="3824089"/>
          </a:xfrm>
          <a:prstGeom prst="rect">
            <a:avLst/>
          </a:prstGeom>
          <a:ln w="76200">
            <a:solidFill>
              <a:schemeClr val="accent1"/>
            </a:solidFill>
          </a:ln>
        </p:spPr>
      </p:pic>
    </p:spTree>
    <p:extLst>
      <p:ext uri="{BB962C8B-B14F-4D97-AF65-F5344CB8AC3E}">
        <p14:creationId xmlns:p14="http://schemas.microsoft.com/office/powerpoint/2010/main" val="31469607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251520" y="4161384"/>
            <a:ext cx="8352928" cy="1879075"/>
          </a:xfrm>
        </p:spPr>
        <p:txBody>
          <a:bodyPr>
            <a:noAutofit/>
          </a:bodyPr>
          <a:lstStyle/>
          <a:p>
            <a:pPr marL="6350" indent="260350" algn="just">
              <a:buNone/>
            </a:pPr>
            <a:r>
              <a:rPr lang="ru-RU" dirty="0" smtClean="0">
                <a:solidFill>
                  <a:srgbClr val="AF4301"/>
                </a:solidFill>
                <a:latin typeface="Verdana" pitchFamily="34" charset="0"/>
                <a:ea typeface="Verdana" pitchFamily="34" charset="0"/>
                <a:cs typeface="Verdana" pitchFamily="34" charset="0"/>
              </a:rPr>
              <a:t> </a:t>
            </a:r>
          </a:p>
          <a:p>
            <a:pPr marL="6350" indent="260350" algn="just">
              <a:buNone/>
            </a:pPr>
            <a:r>
              <a:rPr lang="ru-RU" dirty="0">
                <a:solidFill>
                  <a:srgbClr val="AF4301"/>
                </a:solidFill>
                <a:latin typeface="Verdana" pitchFamily="34" charset="0"/>
                <a:ea typeface="Verdana" pitchFamily="34" charset="0"/>
                <a:cs typeface="Verdana" pitchFamily="34" charset="0"/>
              </a:rPr>
              <a:t> </a:t>
            </a:r>
            <a:r>
              <a:rPr lang="ru-RU" dirty="0" smtClean="0">
                <a:solidFill>
                  <a:srgbClr val="AF4301"/>
                </a:solidFill>
                <a:latin typeface="Verdana" pitchFamily="34" charset="0"/>
                <a:ea typeface="Verdana" pitchFamily="34" charset="0"/>
                <a:cs typeface="Verdana" pitchFamily="34" charset="0"/>
              </a:rPr>
              <a:t>  В </a:t>
            </a:r>
            <a:r>
              <a:rPr lang="ru-RU" dirty="0">
                <a:solidFill>
                  <a:srgbClr val="AF4301"/>
                </a:solidFill>
                <a:latin typeface="Verdana" pitchFamily="34" charset="0"/>
                <a:ea typeface="Verdana" pitchFamily="34" charset="0"/>
                <a:cs typeface="Verdana" pitchFamily="34" charset="0"/>
              </a:rPr>
              <a:t>современной жизни на нашей одежде становится всё меньше и меньше пуговиц. Различные застёжки постепенно вытесняют этот элемент наряда. Если заглянуть в историю возникновения пуговицы, оказывается всё не так просто.</a:t>
            </a:r>
          </a:p>
        </p:txBody>
      </p:sp>
      <p:sp>
        <p:nvSpPr>
          <p:cNvPr id="7" name="Заголовок 3"/>
          <p:cNvSpPr txBox="1">
            <a:spLocks/>
          </p:cNvSpPr>
          <p:nvPr/>
        </p:nvSpPr>
        <p:spPr>
          <a:xfrm>
            <a:off x="2339752" y="188640"/>
            <a:ext cx="5153000" cy="576064"/>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600" b="1" i="0" u="none" strike="noStrike" kern="1200" cap="small" spc="0" normalizeH="0" baseline="0" noProof="0" dirty="0" smtClean="0">
                <a:ln>
                  <a:noFill/>
                </a:ln>
                <a:solidFill>
                  <a:schemeClr val="accent1">
                    <a:lumMod val="75000"/>
                  </a:schemeClr>
                </a:solidFill>
                <a:effectLst/>
                <a:uLnTx/>
                <a:uFillTx/>
                <a:latin typeface="Verdana" pitchFamily="34" charset="0"/>
                <a:ea typeface="Verdana" pitchFamily="34" charset="0"/>
                <a:cs typeface="Verdana" pitchFamily="34" charset="0"/>
              </a:rPr>
              <a:t>Из истории…</a:t>
            </a:r>
            <a:endParaRPr kumimoji="0" lang="ru-RU" sz="3600" b="1" i="0" u="none" strike="noStrike" kern="1200" cap="small" spc="0" normalizeH="0" baseline="0" noProof="0" dirty="0">
              <a:ln>
                <a:noFill/>
              </a:ln>
              <a:solidFill>
                <a:schemeClr val="accent1">
                  <a:lumMod val="75000"/>
                </a:schemeClr>
              </a:solidFill>
              <a:effectLst/>
              <a:uLnTx/>
              <a:uFillTx/>
              <a:latin typeface="Verdana" pitchFamily="34" charset="0"/>
              <a:ea typeface="Verdana" pitchFamily="34" charset="0"/>
              <a:cs typeface="Verdana" pitchFamily="34" charset="0"/>
            </a:endParaRPr>
          </a:p>
        </p:txBody>
      </p:sp>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667" y="150975"/>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3"/>
          <a:stretch>
            <a:fillRect/>
          </a:stretch>
        </p:blipFill>
        <p:spPr>
          <a:xfrm>
            <a:off x="1907704" y="1105602"/>
            <a:ext cx="4500929" cy="3180656"/>
          </a:xfrm>
          <a:prstGeom prst="rect">
            <a:avLst/>
          </a:prstGeom>
          <a:ln w="76200">
            <a:solidFill>
              <a:schemeClr val="accent1"/>
            </a:solidFill>
          </a:ln>
        </p:spPr>
      </p:pic>
    </p:spTree>
    <p:extLst>
      <p:ext uri="{BB962C8B-B14F-4D97-AF65-F5344CB8AC3E}">
        <p14:creationId xmlns:p14="http://schemas.microsoft.com/office/powerpoint/2010/main" val="15285110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539552" y="4869160"/>
            <a:ext cx="8136904" cy="2552328"/>
          </a:xfrm>
        </p:spPr>
        <p:txBody>
          <a:bodyPr>
            <a:noAutofit/>
          </a:bodyPr>
          <a:lstStyle/>
          <a:p>
            <a:pPr marL="6350" indent="260350" algn="just">
              <a:buNone/>
            </a:pPr>
            <a:r>
              <a:rPr lang="ru-RU" dirty="0">
                <a:solidFill>
                  <a:srgbClr val="AF4301"/>
                </a:solidFill>
                <a:latin typeface="Verdana" pitchFamily="34" charset="0"/>
                <a:ea typeface="Verdana" pitchFamily="34" charset="0"/>
                <a:cs typeface="Verdana" pitchFamily="34" charset="0"/>
              </a:rPr>
              <a:t> </a:t>
            </a:r>
            <a:r>
              <a:rPr lang="ru-RU" dirty="0" smtClean="0">
                <a:solidFill>
                  <a:srgbClr val="AF4301"/>
                </a:solidFill>
                <a:latin typeface="Verdana" pitchFamily="34" charset="0"/>
                <a:ea typeface="Verdana" pitchFamily="34" charset="0"/>
                <a:cs typeface="Verdana" pitchFamily="34" charset="0"/>
              </a:rPr>
              <a:t>  </a:t>
            </a:r>
            <a:r>
              <a:rPr lang="ru-RU" dirty="0">
                <a:solidFill>
                  <a:srgbClr val="AF4301"/>
                </a:solidFill>
                <a:latin typeface="Verdana" pitchFamily="34" charset="0"/>
                <a:ea typeface="Verdana" pitchFamily="34" charset="0"/>
                <a:cs typeface="Verdana" pitchFamily="34" charset="0"/>
              </a:rPr>
              <a:t>У восточных славян это был не только предмет одежды. Пуговица считалась сильным магическим предметом. Это был оберег от нечистой силы и недоброго взгляда.</a:t>
            </a:r>
          </a:p>
        </p:txBody>
      </p:sp>
      <p:sp>
        <p:nvSpPr>
          <p:cNvPr id="7" name="Заголовок 3"/>
          <p:cNvSpPr txBox="1">
            <a:spLocks/>
          </p:cNvSpPr>
          <p:nvPr/>
        </p:nvSpPr>
        <p:spPr>
          <a:xfrm>
            <a:off x="2339752" y="188640"/>
            <a:ext cx="5153000" cy="576064"/>
          </a:xfrm>
          <a:prstGeom prst="rect">
            <a:avLst/>
          </a:prstGeom>
        </p:spPr>
        <p:txBody>
          <a:bodyPr vert="horz" anchor="b">
            <a:noAutofit/>
          </a:bodyPr>
          <a:lstStyle/>
          <a:p>
            <a:pPr algn="ctr">
              <a:spcBef>
                <a:spcPct val="0"/>
              </a:spcBef>
              <a:defRPr/>
            </a:pPr>
            <a:r>
              <a:rPr lang="ru-RU" sz="3600" b="1" cap="small" dirty="0" smtClean="0">
                <a:solidFill>
                  <a:srgbClr val="FE8637">
                    <a:lumMod val="75000"/>
                  </a:srgbClr>
                </a:solidFill>
                <a:latin typeface="Verdana" pitchFamily="34" charset="0"/>
                <a:ea typeface="Verdana" pitchFamily="34" charset="0"/>
                <a:cs typeface="Verdana" pitchFamily="34" charset="0"/>
              </a:rPr>
              <a:t>Из истории…</a:t>
            </a:r>
            <a:endParaRPr lang="ru-RU" sz="3600" b="1" cap="small" dirty="0">
              <a:solidFill>
                <a:srgbClr val="FE8637">
                  <a:lumMod val="75000"/>
                </a:srgbClr>
              </a:solidFill>
              <a:latin typeface="Verdana" pitchFamily="34" charset="0"/>
              <a:ea typeface="Verdana" pitchFamily="34" charset="0"/>
              <a:cs typeface="Verdana" pitchFamily="34" charset="0"/>
            </a:endParaRPr>
          </a:p>
        </p:txBody>
      </p:sp>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667" y="150975"/>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3"/>
          <a:stretch>
            <a:fillRect/>
          </a:stretch>
        </p:blipFill>
        <p:spPr>
          <a:xfrm>
            <a:off x="2372896" y="974482"/>
            <a:ext cx="4291759" cy="3684899"/>
          </a:xfrm>
          <a:prstGeom prst="rect">
            <a:avLst/>
          </a:prstGeom>
          <a:ln w="76200">
            <a:solidFill>
              <a:schemeClr val="accent1"/>
            </a:solidFill>
          </a:ln>
        </p:spPr>
      </p:pic>
    </p:spTree>
    <p:extLst>
      <p:ext uri="{BB962C8B-B14F-4D97-AF65-F5344CB8AC3E}">
        <p14:creationId xmlns:p14="http://schemas.microsoft.com/office/powerpoint/2010/main" val="10554719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467544" y="3717032"/>
            <a:ext cx="8208912" cy="2790546"/>
          </a:xfrm>
        </p:spPr>
        <p:txBody>
          <a:bodyPr>
            <a:noAutofit/>
          </a:bodyPr>
          <a:lstStyle/>
          <a:p>
            <a:pPr marL="6350" indent="260350" algn="just">
              <a:buNone/>
            </a:pPr>
            <a:r>
              <a:rPr lang="ru-RU" dirty="0" smtClean="0">
                <a:solidFill>
                  <a:srgbClr val="AF4301"/>
                </a:solidFill>
                <a:latin typeface="Verdana" pitchFamily="34" charset="0"/>
                <a:ea typeface="Verdana" pitchFamily="34" charset="0"/>
                <a:cs typeface="Verdana" pitchFamily="34" charset="0"/>
              </a:rPr>
              <a:t>   </a:t>
            </a:r>
            <a:r>
              <a:rPr lang="ru-RU" dirty="0">
                <a:solidFill>
                  <a:srgbClr val="AF4301"/>
                </a:solidFill>
                <a:latin typeface="Verdana" pitchFamily="34" charset="0"/>
                <a:ea typeface="Verdana" pitchFamily="34" charset="0"/>
                <a:cs typeface="Verdana" pitchFamily="34" charset="0"/>
              </a:rPr>
              <a:t>Есть мнение, что и происхождение самого названия произошло от слова пугать. Пуговицы были довольно дорогим удовольствием и не всяк мог себе позволить иметь одежду с такой застёжкой.</a:t>
            </a:r>
          </a:p>
        </p:txBody>
      </p:sp>
      <p:sp>
        <p:nvSpPr>
          <p:cNvPr id="7" name="Заголовок 3"/>
          <p:cNvSpPr txBox="1">
            <a:spLocks/>
          </p:cNvSpPr>
          <p:nvPr/>
        </p:nvSpPr>
        <p:spPr>
          <a:xfrm>
            <a:off x="2339752" y="188640"/>
            <a:ext cx="5153000" cy="576064"/>
          </a:xfrm>
          <a:prstGeom prst="rect">
            <a:avLst/>
          </a:prstGeom>
        </p:spPr>
        <p:txBody>
          <a:bodyPr vert="horz" anchor="b">
            <a:noAutofit/>
          </a:bodyPr>
          <a:lstStyle/>
          <a:p>
            <a:pPr algn="ctr">
              <a:spcBef>
                <a:spcPct val="0"/>
              </a:spcBef>
              <a:defRPr/>
            </a:pPr>
            <a:r>
              <a:rPr lang="ru-RU" sz="3600" b="1" cap="small" dirty="0" smtClean="0">
                <a:solidFill>
                  <a:srgbClr val="FE8637">
                    <a:lumMod val="75000"/>
                  </a:srgbClr>
                </a:solidFill>
                <a:latin typeface="Verdana" pitchFamily="34" charset="0"/>
                <a:ea typeface="Verdana" pitchFamily="34" charset="0"/>
                <a:cs typeface="Verdana" pitchFamily="34" charset="0"/>
              </a:rPr>
              <a:t>Из истории…</a:t>
            </a:r>
            <a:endParaRPr lang="ru-RU" sz="3600" b="1" cap="small" dirty="0">
              <a:solidFill>
                <a:srgbClr val="FE8637">
                  <a:lumMod val="75000"/>
                </a:srgbClr>
              </a:solidFill>
              <a:latin typeface="Verdana" pitchFamily="34" charset="0"/>
              <a:ea typeface="Verdana" pitchFamily="34" charset="0"/>
              <a:cs typeface="Verdana" pitchFamily="34" charset="0"/>
            </a:endParaRPr>
          </a:p>
        </p:txBody>
      </p:sp>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667" y="150975"/>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p:cNvPicPr>
            <a:picLocks noChangeAspect="1"/>
          </p:cNvPicPr>
          <p:nvPr/>
        </p:nvPicPr>
        <p:blipFill>
          <a:blip r:embed="rId3"/>
          <a:stretch>
            <a:fillRect/>
          </a:stretch>
        </p:blipFill>
        <p:spPr>
          <a:xfrm>
            <a:off x="2555776" y="1040917"/>
            <a:ext cx="3842681" cy="2449709"/>
          </a:xfrm>
          <a:prstGeom prst="rect">
            <a:avLst/>
          </a:prstGeom>
          <a:ln w="76200">
            <a:solidFill>
              <a:schemeClr val="accent1"/>
            </a:solidFill>
          </a:ln>
        </p:spPr>
      </p:pic>
    </p:spTree>
    <p:extLst>
      <p:ext uri="{BB962C8B-B14F-4D97-AF65-F5344CB8AC3E}">
        <p14:creationId xmlns:p14="http://schemas.microsoft.com/office/powerpoint/2010/main" val="10225314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251520" y="3645024"/>
            <a:ext cx="8424936" cy="2990613"/>
          </a:xfrm>
        </p:spPr>
        <p:txBody>
          <a:bodyPr>
            <a:noAutofit/>
          </a:bodyPr>
          <a:lstStyle/>
          <a:p>
            <a:pPr marL="6350" indent="260350" algn="just">
              <a:buNone/>
            </a:pPr>
            <a:r>
              <a:rPr lang="ru-RU" dirty="0" smtClean="0">
                <a:solidFill>
                  <a:srgbClr val="AF4301"/>
                </a:solidFill>
                <a:latin typeface="Verdana" pitchFamily="34" charset="0"/>
                <a:ea typeface="Verdana" pitchFamily="34" charset="0"/>
                <a:cs typeface="Verdana" pitchFamily="34" charset="0"/>
              </a:rPr>
              <a:t>   </a:t>
            </a:r>
            <a:r>
              <a:rPr lang="ru-RU" dirty="0">
                <a:solidFill>
                  <a:srgbClr val="AF4301"/>
                </a:solidFill>
                <a:latin typeface="Verdana" pitchFamily="34" charset="0"/>
                <a:ea typeface="Verdana" pitchFamily="34" charset="0"/>
                <a:cs typeface="Verdana" pitchFamily="34" charset="0"/>
              </a:rPr>
              <a:t>Вероятно, потому и появился такой оберег, как куколка на пуговице. Было достаточно одной пуговки и маленькой тряпичной куколки, чтобы обрести сильный оберег, который имел двойную силу. Куколку делали очень маленькую 5-8 см и привязывали к ней пуговку. Такая малышка могла поместиться в кармане, сопровождать и оберегать своего хозяина. </a:t>
            </a:r>
          </a:p>
        </p:txBody>
      </p:sp>
      <p:sp>
        <p:nvSpPr>
          <p:cNvPr id="7" name="Заголовок 3"/>
          <p:cNvSpPr txBox="1">
            <a:spLocks/>
          </p:cNvSpPr>
          <p:nvPr/>
        </p:nvSpPr>
        <p:spPr>
          <a:xfrm>
            <a:off x="2339752" y="188640"/>
            <a:ext cx="5153000" cy="576064"/>
          </a:xfrm>
          <a:prstGeom prst="rect">
            <a:avLst/>
          </a:prstGeom>
        </p:spPr>
        <p:txBody>
          <a:bodyPr vert="horz" anchor="b">
            <a:noAutofit/>
          </a:bodyPr>
          <a:lstStyle/>
          <a:p>
            <a:pPr algn="ctr">
              <a:spcBef>
                <a:spcPct val="0"/>
              </a:spcBef>
              <a:defRPr/>
            </a:pPr>
            <a:r>
              <a:rPr lang="ru-RU" sz="3600" b="1" cap="small" dirty="0" smtClean="0">
                <a:solidFill>
                  <a:srgbClr val="FE8637">
                    <a:lumMod val="75000"/>
                  </a:srgbClr>
                </a:solidFill>
                <a:latin typeface="Verdana" pitchFamily="34" charset="0"/>
                <a:ea typeface="Verdana" pitchFamily="34" charset="0"/>
                <a:cs typeface="Verdana" pitchFamily="34" charset="0"/>
              </a:rPr>
              <a:t>Из истории…</a:t>
            </a:r>
            <a:endParaRPr lang="ru-RU" sz="3600" b="1" cap="small" dirty="0">
              <a:solidFill>
                <a:srgbClr val="FE8637">
                  <a:lumMod val="75000"/>
                </a:srgbClr>
              </a:solidFill>
              <a:latin typeface="Verdana" pitchFamily="34" charset="0"/>
              <a:ea typeface="Verdana" pitchFamily="34" charset="0"/>
              <a:cs typeface="Verdana" pitchFamily="34" charset="0"/>
            </a:endParaRPr>
          </a:p>
        </p:txBody>
      </p:sp>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667" y="150975"/>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p:cNvPicPr>
            <a:picLocks noChangeAspect="1"/>
          </p:cNvPicPr>
          <p:nvPr/>
        </p:nvPicPr>
        <p:blipFill rotWithShape="1">
          <a:blip r:embed="rId3"/>
          <a:srcRect l="2372" t="5090" r="50756" b="5090"/>
          <a:stretch/>
        </p:blipFill>
        <p:spPr>
          <a:xfrm>
            <a:off x="1619672" y="1088723"/>
            <a:ext cx="2604289" cy="2520280"/>
          </a:xfrm>
          <a:prstGeom prst="rect">
            <a:avLst/>
          </a:prstGeom>
          <a:ln w="76200">
            <a:solidFill>
              <a:schemeClr val="accent1"/>
            </a:solidFill>
          </a:ln>
        </p:spPr>
      </p:pic>
      <p:pic>
        <p:nvPicPr>
          <p:cNvPr id="5" name="Рисунок 4"/>
          <p:cNvPicPr>
            <a:picLocks noChangeAspect="1"/>
          </p:cNvPicPr>
          <p:nvPr/>
        </p:nvPicPr>
        <p:blipFill>
          <a:blip r:embed="rId4"/>
          <a:stretch>
            <a:fillRect/>
          </a:stretch>
        </p:blipFill>
        <p:spPr>
          <a:xfrm>
            <a:off x="5076056" y="1124744"/>
            <a:ext cx="1849185" cy="2484259"/>
          </a:xfrm>
          <a:prstGeom prst="rect">
            <a:avLst/>
          </a:prstGeom>
          <a:ln w="76200">
            <a:solidFill>
              <a:schemeClr val="accent1"/>
            </a:solidFill>
          </a:ln>
        </p:spPr>
      </p:pic>
    </p:spTree>
    <p:extLst>
      <p:ext uri="{BB962C8B-B14F-4D97-AF65-F5344CB8AC3E}">
        <p14:creationId xmlns:p14="http://schemas.microsoft.com/office/powerpoint/2010/main" val="34060871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quarter" idx="2"/>
          </p:nvPr>
        </p:nvSpPr>
        <p:spPr>
          <a:xfrm>
            <a:off x="251520" y="4293096"/>
            <a:ext cx="8496944" cy="3854709"/>
          </a:xfrm>
        </p:spPr>
        <p:txBody>
          <a:bodyPr>
            <a:noAutofit/>
          </a:bodyPr>
          <a:lstStyle/>
          <a:p>
            <a:pPr marL="6350" indent="260350" algn="just">
              <a:buNone/>
            </a:pPr>
            <a:r>
              <a:rPr lang="ru-RU" dirty="0">
                <a:solidFill>
                  <a:srgbClr val="AF4301"/>
                </a:solidFill>
                <a:latin typeface="Verdana" pitchFamily="34" charset="0"/>
                <a:ea typeface="Verdana" pitchFamily="34" charset="0"/>
                <a:cs typeface="Verdana" pitchFamily="34" charset="0"/>
              </a:rPr>
              <a:t> </a:t>
            </a:r>
            <a:r>
              <a:rPr lang="ru-RU" dirty="0" smtClean="0">
                <a:solidFill>
                  <a:srgbClr val="AF4301"/>
                </a:solidFill>
                <a:latin typeface="Verdana" pitchFamily="34" charset="0"/>
                <a:ea typeface="Verdana" pitchFamily="34" charset="0"/>
                <a:cs typeface="Verdana" pitchFamily="34" charset="0"/>
              </a:rPr>
              <a:t>  Считалось </a:t>
            </a:r>
            <a:r>
              <a:rPr lang="ru-RU" dirty="0">
                <a:solidFill>
                  <a:srgbClr val="AF4301"/>
                </a:solidFill>
                <a:latin typeface="Verdana" pitchFamily="34" charset="0"/>
                <a:ea typeface="Verdana" pitchFamily="34" charset="0"/>
                <a:cs typeface="Verdana" pitchFamily="34" charset="0"/>
              </a:rPr>
              <a:t>что это очень сильный оберег. Если вы чувствуете недобрый взгляд, достаточно подержаться за пуговку, чтобы отвести от себя негативную </a:t>
            </a:r>
            <a:r>
              <a:rPr lang="ru-RU" dirty="0" smtClean="0">
                <a:solidFill>
                  <a:srgbClr val="AF4301"/>
                </a:solidFill>
                <a:latin typeface="Verdana" pitchFamily="34" charset="0"/>
                <a:ea typeface="Verdana" pitchFamily="34" charset="0"/>
                <a:cs typeface="Verdana" pitchFamily="34" charset="0"/>
              </a:rPr>
              <a:t>энергетику. </a:t>
            </a:r>
            <a:endParaRPr lang="ru-RU" dirty="0">
              <a:solidFill>
                <a:srgbClr val="AF4301"/>
              </a:solidFill>
              <a:latin typeface="Verdana" pitchFamily="34" charset="0"/>
              <a:ea typeface="Verdana" pitchFamily="34" charset="0"/>
              <a:cs typeface="Verdana" pitchFamily="34" charset="0"/>
            </a:endParaRPr>
          </a:p>
        </p:txBody>
      </p:sp>
      <p:sp>
        <p:nvSpPr>
          <p:cNvPr id="7" name="Заголовок 3"/>
          <p:cNvSpPr txBox="1">
            <a:spLocks/>
          </p:cNvSpPr>
          <p:nvPr/>
        </p:nvSpPr>
        <p:spPr>
          <a:xfrm>
            <a:off x="2339752" y="188640"/>
            <a:ext cx="5153000" cy="576064"/>
          </a:xfrm>
          <a:prstGeom prst="rect">
            <a:avLst/>
          </a:prstGeom>
        </p:spPr>
        <p:txBody>
          <a:bodyPr vert="horz" anchor="b">
            <a:noAutofit/>
          </a:bodyPr>
          <a:lstStyle/>
          <a:p>
            <a:pPr algn="ctr">
              <a:spcBef>
                <a:spcPct val="0"/>
              </a:spcBef>
              <a:defRPr/>
            </a:pPr>
            <a:r>
              <a:rPr lang="ru-RU" sz="3600" b="1" cap="small" dirty="0" smtClean="0">
                <a:solidFill>
                  <a:srgbClr val="FE8637">
                    <a:lumMod val="75000"/>
                  </a:srgbClr>
                </a:solidFill>
                <a:latin typeface="Verdana" pitchFamily="34" charset="0"/>
                <a:ea typeface="Verdana" pitchFamily="34" charset="0"/>
                <a:cs typeface="Verdana" pitchFamily="34" charset="0"/>
              </a:rPr>
              <a:t>Из истории…</a:t>
            </a:r>
            <a:endParaRPr lang="ru-RU" sz="3600" b="1" cap="small" dirty="0">
              <a:solidFill>
                <a:srgbClr val="FE8637">
                  <a:lumMod val="75000"/>
                </a:srgbClr>
              </a:solidFill>
              <a:latin typeface="Verdana" pitchFamily="34" charset="0"/>
              <a:ea typeface="Verdana" pitchFamily="34" charset="0"/>
              <a:cs typeface="Verdana" pitchFamily="34" charset="0"/>
            </a:endParaRPr>
          </a:p>
        </p:txBody>
      </p:sp>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667" y="150975"/>
            <a:ext cx="1085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3"/>
          <a:stretch>
            <a:fillRect/>
          </a:stretch>
        </p:blipFill>
        <p:spPr>
          <a:xfrm>
            <a:off x="1835696" y="1230475"/>
            <a:ext cx="2040726" cy="2812608"/>
          </a:xfrm>
          <a:prstGeom prst="rect">
            <a:avLst/>
          </a:prstGeom>
          <a:ln w="76200">
            <a:solidFill>
              <a:schemeClr val="accent1"/>
            </a:solidFill>
          </a:ln>
        </p:spPr>
      </p:pic>
      <p:pic>
        <p:nvPicPr>
          <p:cNvPr id="3" name="Рисунок 2"/>
          <p:cNvPicPr>
            <a:picLocks noChangeAspect="1"/>
          </p:cNvPicPr>
          <p:nvPr/>
        </p:nvPicPr>
        <p:blipFill>
          <a:blip r:embed="rId4"/>
          <a:stretch>
            <a:fillRect/>
          </a:stretch>
        </p:blipFill>
        <p:spPr>
          <a:xfrm>
            <a:off x="4788024" y="1230475"/>
            <a:ext cx="2088232" cy="2805402"/>
          </a:xfrm>
          <a:prstGeom prst="rect">
            <a:avLst/>
          </a:prstGeom>
          <a:ln w="76200">
            <a:solidFill>
              <a:schemeClr val="accent1"/>
            </a:solidFill>
          </a:ln>
        </p:spPr>
      </p:pic>
    </p:spTree>
    <p:extLst>
      <p:ext uri="{BB962C8B-B14F-4D97-AF65-F5344CB8AC3E}">
        <p14:creationId xmlns:p14="http://schemas.microsoft.com/office/powerpoint/2010/main" val="41328568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1515</TotalTime>
  <Words>988</Words>
  <Application>Microsoft Office PowerPoint</Application>
  <PresentationFormat>Экран (4:3)</PresentationFormat>
  <Paragraphs>137</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Эркер</vt:lpstr>
      <vt:lpstr>Презентация к занятию  Старинная тряпичная кукла. Обереговая кукла на пуговице.</vt:lpstr>
      <vt:lpstr>Оглавление</vt:lpstr>
      <vt:lpstr>Введение</vt:lpstr>
      <vt:lpstr>Кукла на пуговице</vt:lpstr>
      <vt:lpstr>Презентация PowerPoint</vt:lpstr>
      <vt:lpstr>Презентация PowerPoint</vt:lpstr>
      <vt:lpstr>Презентация PowerPoint</vt:lpstr>
      <vt:lpstr>Презентация PowerPoint</vt:lpstr>
      <vt:lpstr>Презентация PowerPoint</vt:lpstr>
      <vt:lpstr>Правила безопасности</vt:lpstr>
      <vt:lpstr>Необходимые материалы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Пошаговое изготовление куклы</vt:lpstr>
      <vt:lpstr>Выставка готовых работ</vt:lpstr>
      <vt:lpstr>Рефлексия</vt:lpstr>
      <vt:lpstr>Заключение</vt:lpstr>
      <vt:lpstr>Информационные ресурсы</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Куклы-обереги. Благополучница</dc:title>
  <dc:creator>teacher</dc:creator>
  <cp:lastModifiedBy>Чайники</cp:lastModifiedBy>
  <cp:revision>177</cp:revision>
  <dcterms:created xsi:type="dcterms:W3CDTF">2019-02-08T06:50:14Z</dcterms:created>
  <dcterms:modified xsi:type="dcterms:W3CDTF">2024-01-29T02:22:27Z</dcterms:modified>
</cp:coreProperties>
</file>