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5" r:id="rId3"/>
    <p:sldId id="266" r:id="rId4"/>
    <p:sldId id="257" r:id="rId5"/>
    <p:sldId id="258" r:id="rId6"/>
    <p:sldId id="269" r:id="rId7"/>
    <p:sldId id="273" r:id="rId8"/>
    <p:sldId id="268" r:id="rId9"/>
    <p:sldId id="272" r:id="rId10"/>
    <p:sldId id="267" r:id="rId11"/>
    <p:sldId id="274" r:id="rId12"/>
    <p:sldId id="270" r:id="rId13"/>
    <p:sldId id="263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FF66"/>
    <a:srgbClr val="006600"/>
    <a:srgbClr val="8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94671" autoAdjust="0"/>
  </p:normalViewPr>
  <p:slideViewPr>
    <p:cSldViewPr>
      <p:cViewPr>
        <p:scale>
          <a:sx n="50" d="100"/>
          <a:sy n="50" d="100"/>
        </p:scale>
        <p:origin x="1956" y="3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600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microsoft.com/office/2007/relationships/hdphoto" Target="../media/hdphoto2.wdp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microsoft.com/office/2007/relationships/hdphoto" Target="../media/hdphoto2.wdp"/><Relationship Id="rId4" Type="http://schemas.openxmlformats.org/officeDocument/2006/relationships/image" Target="../media/image5.png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microsoft.com/office/2007/relationships/hdphoto" Target="../media/hdphoto2.wdp"/><Relationship Id="rId5" Type="http://schemas.openxmlformats.org/officeDocument/2006/relationships/image" Target="../media/image7.png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62" name="Picture 14" descr="https://r.mtdata.ru/r480x-/u19/photo0F6F/20890808034-0/original.jpg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667" b="96667" l="10000" r="90000"/>
                    </a14:imgEffect>
                    <a14:imgEffect>
                      <a14:brightnessContrast contrast="-6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976" r="12600"/>
          <a:stretch/>
        </p:blipFill>
        <p:spPr bwMode="auto">
          <a:xfrm>
            <a:off x="4572000" y="2012051"/>
            <a:ext cx="1339414" cy="1368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4" name="Picture 16" descr="http://photoshopia.ru/clipart/data/1319/medium/1442769904315_photoshopia_ru.png"/>
          <p:cNvPicPr>
            <a:picLocks noChangeAspect="1" noChangeArrowheads="1"/>
          </p:cNvPicPr>
          <p:nvPr userDrawn="1"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-45000"/>
                    </a14:imgEffect>
                    <a14:imgEffect>
                      <a14:brightnessContrast bright="28000" contrast="-3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193543">
            <a:off x="3642434" y="1713882"/>
            <a:ext cx="2721658" cy="33326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http://i.kam-solnyshko.ru/u/fd/fbdb4e904b11e5a2f1bbf5530a7ed6/-/img%20%281%29.png"/>
          <p:cNvPicPr>
            <a:picLocks noChangeAspect="1" noChangeArrowheads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28" r="5049"/>
          <a:stretch/>
        </p:blipFill>
        <p:spPr bwMode="auto">
          <a:xfrm>
            <a:off x="0" y="4365104"/>
            <a:ext cx="9144000" cy="2743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Скругленный прямоугольник 15"/>
          <p:cNvSpPr/>
          <p:nvPr userDrawn="1"/>
        </p:nvSpPr>
        <p:spPr>
          <a:xfrm>
            <a:off x="4918697" y="5478664"/>
            <a:ext cx="4216591" cy="1296144"/>
          </a:xfrm>
          <a:prstGeom prst="roundRect">
            <a:avLst/>
          </a:prstGeom>
          <a:solidFill>
            <a:srgbClr val="99FF66">
              <a:alpha val="75000"/>
            </a:srgbClr>
          </a:solidFill>
          <a:ln w="50800">
            <a:solidFill>
              <a:srgbClr val="92D050">
                <a:alpha val="71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55090" y="404665"/>
            <a:ext cx="8221366" cy="1080120"/>
          </a:xfrm>
        </p:spPr>
        <p:txBody>
          <a:bodyPr/>
          <a:lstStyle>
            <a:lvl1pPr>
              <a:defRPr>
                <a:solidFill>
                  <a:srgbClr val="002060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918697" y="5478664"/>
            <a:ext cx="4216591" cy="1368152"/>
          </a:xfrm>
        </p:spPr>
        <p:txBody>
          <a:bodyPr/>
          <a:lstStyle>
            <a:lvl1pPr marL="0" indent="0" algn="ctr">
              <a:buNone/>
              <a:defRPr>
                <a:solidFill>
                  <a:srgbClr val="002060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Образец подзаголовка</a:t>
            </a:r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Pr>
        <a:gradFill flip="none" rotWithShape="1">
          <a:gsLst>
            <a:gs pos="0">
              <a:srgbClr val="99FF66"/>
            </a:gs>
            <a:gs pos="57000">
              <a:schemeClr val="accent1">
                <a:tint val="44500"/>
                <a:satMod val="160000"/>
              </a:schemeClr>
            </a:gs>
            <a:gs pos="100000">
              <a:srgbClr val="92D050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Скругленный прямоугольник 10"/>
          <p:cNvSpPr/>
          <p:nvPr userDrawn="1"/>
        </p:nvSpPr>
        <p:spPr>
          <a:xfrm>
            <a:off x="455090" y="404665"/>
            <a:ext cx="8221366" cy="1080119"/>
          </a:xfrm>
          <a:prstGeom prst="roundRect">
            <a:avLst/>
          </a:prstGeom>
          <a:solidFill>
            <a:srgbClr val="99FF66">
              <a:alpha val="75000"/>
            </a:srgbClr>
          </a:solidFill>
          <a:ln w="50800">
            <a:solidFill>
              <a:srgbClr val="92D050">
                <a:alpha val="71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Picture 14" descr="https://r.mtdata.ru/r480x-/u19/photo0F6F/20890808034-0/original.jp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667" b="96667" l="10000" r="90000"/>
                    </a14:imgEffect>
                    <a14:imgEffect>
                      <a14:brightnessContrast contrast="-6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976" r="12600"/>
          <a:stretch/>
        </p:blipFill>
        <p:spPr bwMode="auto">
          <a:xfrm rot="2062218">
            <a:off x="7232974" y="4026964"/>
            <a:ext cx="1339414" cy="1368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1143000"/>
          </a:xfr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772816"/>
            <a:ext cx="8229600" cy="4525963"/>
          </a:xfrm>
        </p:spPr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8" name="Picture 16" descr="http://photoshopia.ru/clipart/data/1319/medium/1442769904315_photoshopia_ru.png"/>
          <p:cNvPicPr>
            <a:picLocks noChangeAspect="1" noChangeArrowheads="1"/>
          </p:cNvPicPr>
          <p:nvPr userDrawn="1"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-24000"/>
                    </a14:imgEffect>
                    <a14:imgEffect>
                      <a14:brightnessContrast bright="-7000" contrast="-2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55761">
            <a:off x="6303408" y="3728795"/>
            <a:ext cx="2721658" cy="33326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Pr>
        <a:gradFill flip="none" rotWithShape="1">
          <a:gsLst>
            <a:gs pos="0">
              <a:srgbClr val="99FF66"/>
            </a:gs>
            <a:gs pos="28000">
              <a:schemeClr val="accent1">
                <a:tint val="44500"/>
                <a:satMod val="160000"/>
              </a:schemeClr>
            </a:gs>
            <a:gs pos="100000">
              <a:srgbClr val="92D050"/>
            </a:gs>
          </a:gsLst>
          <a:path path="rect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кругленный прямоугольник 7"/>
          <p:cNvSpPr/>
          <p:nvPr userDrawn="1"/>
        </p:nvSpPr>
        <p:spPr>
          <a:xfrm>
            <a:off x="455090" y="404665"/>
            <a:ext cx="8221366" cy="1080119"/>
          </a:xfrm>
          <a:prstGeom prst="roundRect">
            <a:avLst/>
          </a:prstGeom>
          <a:solidFill>
            <a:srgbClr val="99FF66">
              <a:alpha val="75000"/>
            </a:srgbClr>
          </a:solidFill>
          <a:ln w="50800">
            <a:solidFill>
              <a:srgbClr val="92D050">
                <a:alpha val="71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4008" y="1600200"/>
            <a:ext cx="4042792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9" name="Picture 2" descr="http://i.kam-solnyshko.ru/u/fd/fbdb4e904b11e5a2f1bbf5530a7ed6/-/img%20%281%29.png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19000"/>
                    </a14:imgEffect>
                    <a14:imgEffect>
                      <a14:brightnessContrast contrast="-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128" r="5049"/>
          <a:stretch/>
        </p:blipFill>
        <p:spPr bwMode="auto">
          <a:xfrm>
            <a:off x="0" y="5229200"/>
            <a:ext cx="9144000" cy="18791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Скругленный прямоугольник 9"/>
          <p:cNvSpPr/>
          <p:nvPr userDrawn="1"/>
        </p:nvSpPr>
        <p:spPr>
          <a:xfrm>
            <a:off x="455091" y="1700808"/>
            <a:ext cx="3972894" cy="4320480"/>
          </a:xfrm>
          <a:prstGeom prst="roundRect">
            <a:avLst/>
          </a:prstGeom>
          <a:noFill/>
          <a:ln w="50800">
            <a:solidFill>
              <a:srgbClr val="99FF66"/>
            </a:solidFill>
            <a:prstDash val="solid"/>
            <a:round/>
          </a:ln>
          <a:effectLst>
            <a:outerShdw blurRad="63500" sx="102000" sy="102000" algn="ctr" rotWithShape="0">
              <a:schemeClr val="accent3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кругленный прямоугольник 10"/>
          <p:cNvSpPr/>
          <p:nvPr userDrawn="1"/>
        </p:nvSpPr>
        <p:spPr>
          <a:xfrm>
            <a:off x="4716016" y="1675112"/>
            <a:ext cx="3960440" cy="4320480"/>
          </a:xfrm>
          <a:prstGeom prst="roundRect">
            <a:avLst/>
          </a:prstGeom>
          <a:noFill/>
          <a:ln w="50800">
            <a:solidFill>
              <a:srgbClr val="99FF66"/>
            </a:solidFill>
            <a:prstDash val="solid"/>
            <a:round/>
          </a:ln>
          <a:effectLst>
            <a:outerShdw blurRad="63500" sx="102000" sy="102000" algn="ctr" rotWithShape="0">
              <a:schemeClr val="accent3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Pr>
        <a:gradFill flip="none" rotWithShape="1">
          <a:gsLst>
            <a:gs pos="0">
              <a:srgbClr val="99FF66"/>
            </a:gs>
            <a:gs pos="63000">
              <a:schemeClr val="accent1">
                <a:tint val="44500"/>
                <a:satMod val="160000"/>
              </a:schemeClr>
            </a:gs>
            <a:gs pos="100000">
              <a:srgbClr val="92D050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1012974"/>
          </a:xfr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23.03.2022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6" name="Picture 16" descr="http://photoshopia.ru/clipart/data/1319/medium/1442769904315_photoshopia_ru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24000"/>
                    </a14:imgEffect>
                    <a14:imgEffect>
                      <a14:brightnessContrast bright="-7000" contrast="-2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675604">
            <a:off x="6477953" y="3728794"/>
            <a:ext cx="2721658" cy="33326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6" descr="http://photoshopia.ru/clipart/data/1319/medium/1442769904315_photoshopia_ru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24000"/>
                    </a14:imgEffect>
                    <a14:imgEffect>
                      <a14:brightnessContrast bright="-7000" contrast="-2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380742" flipH="1">
            <a:off x="-38655" y="3739698"/>
            <a:ext cx="2442392" cy="33326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4" descr="https://r.mtdata.ru/r480x-/u19/photo0F6F/20890808034-0/original.jpg"/>
          <p:cNvPicPr>
            <a:picLocks noChangeAspect="1" noChangeArrowheads="1"/>
          </p:cNvPicPr>
          <p:nvPr userDrawn="1"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667" b="96667" l="10000" r="90000"/>
                    </a14:imgEffect>
                    <a14:imgEffect>
                      <a14:brightnessContrast contrast="-6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976" r="12600"/>
          <a:stretch/>
        </p:blipFill>
        <p:spPr bwMode="auto">
          <a:xfrm>
            <a:off x="3779912" y="5544607"/>
            <a:ext cx="1339414" cy="1368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раздела">
    <p:bg>
      <p:bgPr shadeToTitle="1"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 userDrawn="1"/>
        </p:nvSpPr>
        <p:spPr>
          <a:xfrm>
            <a:off x="395536" y="1772816"/>
            <a:ext cx="8280920" cy="1440160"/>
          </a:xfrm>
          <a:prstGeom prst="roundRect">
            <a:avLst/>
          </a:prstGeom>
          <a:solidFill>
            <a:srgbClr val="99FF66">
              <a:alpha val="75000"/>
            </a:srgbClr>
          </a:solidFill>
          <a:ln w="50800">
            <a:solidFill>
              <a:srgbClr val="92D050">
                <a:alpha val="71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08912" cy="1080120"/>
          </a:xfrm>
        </p:spPr>
        <p:txBody>
          <a:bodyPr anchor="t"/>
          <a:lstStyle>
            <a:lvl1pPr algn="ctr">
              <a:defRPr sz="4000" b="1" cap="all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5536" y="1772816"/>
            <a:ext cx="8265246" cy="1386383"/>
          </a:xfrm>
        </p:spPr>
        <p:txBody>
          <a:bodyPr anchor="b"/>
          <a:lstStyle>
            <a:lvl1pPr marL="0" indent="0" algn="just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8" name="Picture 14" descr="https://r.mtdata.ru/r480x-/u19/photo0F6F/20890808034-0/original.jpg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667" b="96667" l="10000" r="90000"/>
                    </a14:imgEffect>
                    <a14:imgEffect>
                      <a14:brightnessContrast contrast="-6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976" r="12600"/>
          <a:stretch/>
        </p:blipFill>
        <p:spPr bwMode="auto">
          <a:xfrm rot="2062218">
            <a:off x="2927320" y="4441526"/>
            <a:ext cx="1339414" cy="1368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Номер слайда 5"/>
          <p:cNvSpPr txBox="1">
            <a:spLocks/>
          </p:cNvSpPr>
          <p:nvPr userDrawn="1"/>
        </p:nvSpPr>
        <p:spPr>
          <a:xfrm>
            <a:off x="6553199" y="606831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11" name="Picture 16" descr="http://photoshopia.ru/clipart/data/1319/medium/1442769904315_photoshopia_ru.png"/>
          <p:cNvPicPr>
            <a:picLocks noChangeAspect="1" noChangeArrowheads="1"/>
          </p:cNvPicPr>
          <p:nvPr userDrawn="1"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6000" contrast="-2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55761">
            <a:off x="1503468" y="3682510"/>
            <a:ext cx="2721658" cy="33326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7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455090" y="404665"/>
            <a:ext cx="8221366" cy="1080119"/>
          </a:xfrm>
          <a:prstGeom prst="roundRect">
            <a:avLst/>
          </a:prstGeom>
          <a:solidFill>
            <a:srgbClr val="99FF66">
              <a:alpha val="66000"/>
            </a:srgbClr>
          </a:solidFill>
          <a:ln w="50800">
            <a:solidFill>
              <a:srgbClr val="92D050">
                <a:alpha val="71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23.03.2022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4" r:id="rId4"/>
    <p:sldLayoutId id="2147483651" r:id="rId5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002060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rgbClr val="002060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rgbClr val="002060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rgbClr val="002060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rgbClr val="002060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rgbClr val="002060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4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b="1" dirty="0" smtClean="0"/>
              <a:t>У нас в семье читают все </a:t>
            </a:r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724400" y="5489848"/>
            <a:ext cx="4216591" cy="1368152"/>
          </a:xfrm>
        </p:spPr>
        <p:txBody>
          <a:bodyPr>
            <a:normAutofit/>
          </a:bodyPr>
          <a:lstStyle/>
          <a:p>
            <a:pPr algn="r"/>
            <a:r>
              <a:rPr lang="ru-RU" sz="1900" dirty="0" smtClean="0"/>
              <a:t>Выполнил: ученик </a:t>
            </a:r>
            <a:r>
              <a:rPr lang="ru-RU" sz="1900" dirty="0"/>
              <a:t>3</a:t>
            </a:r>
            <a:r>
              <a:rPr lang="ru-RU" sz="1900" dirty="0" smtClean="0"/>
              <a:t>а класса </a:t>
            </a:r>
          </a:p>
          <a:p>
            <a:pPr algn="r"/>
            <a:r>
              <a:rPr lang="ru-RU" sz="1900" dirty="0" smtClean="0"/>
              <a:t>МКОУ СОШ № 11 </a:t>
            </a:r>
            <a:r>
              <a:rPr lang="ru-RU" sz="1900" dirty="0" err="1" smtClean="0"/>
              <a:t>г.Нижнеудинск</a:t>
            </a:r>
            <a:endParaRPr lang="ru-RU" sz="1900" dirty="0" smtClean="0"/>
          </a:p>
          <a:p>
            <a:pPr algn="r"/>
            <a:r>
              <a:rPr lang="ru-RU" sz="1900" dirty="0" smtClean="0"/>
              <a:t>ХАРТОВ НИКИТА</a:t>
            </a:r>
            <a:endParaRPr lang="ru-RU" sz="1900" dirty="0"/>
          </a:p>
        </p:txBody>
      </p:sp>
    </p:spTree>
    <p:extLst>
      <p:ext uri="{BB962C8B-B14F-4D97-AF65-F5344CB8AC3E}">
        <p14:creationId xmlns:p14="http://schemas.microsoft.com/office/powerpoint/2010/main" val="3126076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b="1" dirty="0" smtClean="0"/>
              <a:t>Каждый ученик нашего класса ведет читательский дневник. В конце каждой четверти мы выявляем </a:t>
            </a:r>
            <a:br>
              <a:rPr lang="ru-RU" sz="2400" b="1" dirty="0" smtClean="0"/>
            </a:br>
            <a:r>
              <a:rPr lang="ru-RU" sz="2400" b="1" dirty="0" smtClean="0"/>
              <a:t>«Самого читающего ученика»</a:t>
            </a:r>
            <a:endParaRPr lang="ru-RU" sz="24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4800" y="3783107"/>
            <a:ext cx="8610600" cy="865093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sz="2400" dirty="0" smtClean="0"/>
              <a:t>В рабочих тетрадях мы делаем рисунки к произведениям, составляем вопросы, описываем героев и делимся впечатлениями.</a:t>
            </a:r>
            <a:endParaRPr lang="ru-RU" sz="2400" b="1" dirty="0"/>
          </a:p>
          <a:p>
            <a:pPr marL="0" indent="0">
              <a:buNone/>
            </a:pPr>
            <a:endParaRPr lang="ru-RU" b="1" dirty="0"/>
          </a:p>
        </p:txBody>
      </p:sp>
      <p:pic>
        <p:nvPicPr>
          <p:cNvPr id="5123" name="Picture 3" descr="C:\Users\user\Desktop\фото\20190321_21340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1696589"/>
            <a:ext cx="2700870" cy="151923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C:\Users\user\Desktop\фото\20190321_21341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1691653"/>
            <a:ext cx="2650065" cy="149066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29" t="11290" r="4438" b="11290"/>
          <a:stretch/>
        </p:blipFill>
        <p:spPr>
          <a:xfrm>
            <a:off x="311727" y="4536689"/>
            <a:ext cx="3124200" cy="197317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6200" y="4508980"/>
            <a:ext cx="2689423" cy="2017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0073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1143000"/>
            <a:ext cx="7848600" cy="6553200"/>
          </a:xfrm>
        </p:spPr>
        <p:txBody>
          <a:bodyPr>
            <a:normAutofit/>
          </a:bodyPr>
          <a:lstStyle/>
          <a:p>
            <a:r>
              <a:rPr lang="ru-RU" sz="2800" b="1" dirty="0" smtClean="0"/>
              <a:t>В нашем классе прошел патриотический урок «Письмо деду»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i="1" dirty="0" smtClean="0">
                <a:solidFill>
                  <a:schemeClr val="tx2"/>
                </a:solidFill>
              </a:rPr>
              <a:t>«Здравствуй, Солдат, наш Защитник,</a:t>
            </a:r>
            <a:br>
              <a:rPr lang="ru-RU" sz="2800" i="1" dirty="0" smtClean="0">
                <a:solidFill>
                  <a:schemeClr val="tx2"/>
                </a:solidFill>
              </a:rPr>
            </a:br>
            <a:r>
              <a:rPr lang="ru-RU" sz="2800" i="1" dirty="0" smtClean="0">
                <a:solidFill>
                  <a:schemeClr val="tx2"/>
                </a:solidFill>
              </a:rPr>
              <a:t>Наш Заступник, Спаситель герой!</a:t>
            </a:r>
            <a:br>
              <a:rPr lang="ru-RU" sz="2800" i="1" dirty="0" smtClean="0">
                <a:solidFill>
                  <a:schemeClr val="tx2"/>
                </a:solidFill>
              </a:rPr>
            </a:br>
            <a:r>
              <a:rPr lang="ru-RU" sz="2800" i="1" dirty="0" smtClean="0">
                <a:solidFill>
                  <a:schemeClr val="tx2"/>
                </a:solidFill>
              </a:rPr>
              <a:t>Письмо тебе пишут потомки, </a:t>
            </a:r>
            <a:br>
              <a:rPr lang="ru-RU" sz="2800" i="1" dirty="0" smtClean="0">
                <a:solidFill>
                  <a:schemeClr val="tx2"/>
                </a:solidFill>
              </a:rPr>
            </a:br>
            <a:r>
              <a:rPr lang="ru-RU" sz="2800" i="1" dirty="0" smtClean="0">
                <a:solidFill>
                  <a:schemeClr val="tx2"/>
                </a:solidFill>
              </a:rPr>
              <a:t>Что пройдет чрез покров вековой</a:t>
            </a:r>
            <a:r>
              <a:rPr lang="ru-RU" sz="2800" dirty="0" smtClean="0">
                <a:solidFill>
                  <a:schemeClr val="tx2"/>
                </a:solidFill>
              </a:rPr>
              <a:t>».</a:t>
            </a:r>
            <a:endParaRPr lang="ru-RU" sz="2800" dirty="0">
              <a:solidFill>
                <a:schemeClr val="tx2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" t="17911" r="3582" b="16417"/>
          <a:stretch/>
        </p:blipFill>
        <p:spPr>
          <a:xfrm>
            <a:off x="1514995" y="3657600"/>
            <a:ext cx="5800205" cy="3097198"/>
          </a:xfrm>
        </p:spPr>
      </p:pic>
    </p:spTree>
    <p:extLst>
      <p:ext uri="{BB962C8B-B14F-4D97-AF65-F5344CB8AC3E}">
        <p14:creationId xmlns:p14="http://schemas.microsoft.com/office/powerpoint/2010/main" val="2912848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b="1" dirty="0"/>
              <a:t>Моя сестра </a:t>
            </a:r>
            <a:r>
              <a:rPr lang="ru-RU" sz="2400" b="1" dirty="0" smtClean="0"/>
              <a:t>на следующий год пойдет в школу, она уже знает буквы и умеет читать</a:t>
            </a:r>
            <a:endParaRPr lang="ru-RU" sz="2400" b="1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724400" y="1905000"/>
            <a:ext cx="3886200" cy="4144963"/>
          </a:xfrm>
        </p:spPr>
        <p:txBody>
          <a:bodyPr>
            <a:normAutofit fontScale="92500" lnSpcReduction="20000"/>
          </a:bodyPr>
          <a:lstStyle/>
          <a:p>
            <a:pPr marL="0" indent="0" algn="just">
              <a:buNone/>
            </a:pPr>
            <a:r>
              <a:rPr lang="ru-RU" dirty="0" smtClean="0"/>
              <a:t>     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029200" y="1885949"/>
            <a:ext cx="3505200" cy="3181351"/>
          </a:xfrm>
        </p:spPr>
        <p:txBody>
          <a:bodyPr>
            <a:normAutofit fontScale="92500" lnSpcReduction="20000"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ru-RU" sz="2400" dirty="0" smtClean="0"/>
              <a:t>Наша </a:t>
            </a:r>
            <a:r>
              <a:rPr lang="ru-RU" sz="2400" dirty="0"/>
              <a:t>Соня – лапочка,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400" dirty="0"/>
              <a:t>Наша Соня – мышка,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400" dirty="0"/>
              <a:t>Почему же девочка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400" dirty="0"/>
              <a:t>Очень любит книжки</a:t>
            </a:r>
            <a:r>
              <a:rPr lang="ru-RU" sz="2400" dirty="0" smtClean="0"/>
              <a:t>?</a:t>
            </a:r>
          </a:p>
          <a:p>
            <a:pPr marL="0" indent="0" algn="ctr">
              <a:spcBef>
                <a:spcPts val="0"/>
              </a:spcBef>
              <a:buNone/>
            </a:pPr>
            <a:endParaRPr lang="ru-RU" sz="2400" dirty="0"/>
          </a:p>
          <a:p>
            <a:pPr marL="0" indent="0" algn="just">
              <a:spcBef>
                <a:spcPts val="0"/>
              </a:spcBef>
              <a:buNone/>
            </a:pPr>
            <a:r>
              <a:rPr lang="ru-RU" sz="2400" dirty="0" smtClean="0"/>
              <a:t>   У Сони много книг. Какие-то ей достались от меня, а какие-то мы для нее купили с мамой.</a:t>
            </a:r>
            <a:endParaRPr lang="ru-RU" sz="2400" dirty="0"/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dirty="0" smtClean="0"/>
              <a:t>    </a:t>
            </a:r>
            <a:endParaRPr lang="ru-RU" dirty="0"/>
          </a:p>
        </p:txBody>
      </p:sp>
      <p:pic>
        <p:nvPicPr>
          <p:cNvPr id="4102" name="Picture 6" descr="C:\Users\user\Desktop\фото\20190321_21515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8646" y="4419600"/>
            <a:ext cx="3657600" cy="2057400"/>
          </a:xfrm>
          <a:prstGeom prst="round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32" b="26889"/>
          <a:stretch/>
        </p:blipFill>
        <p:spPr>
          <a:xfrm>
            <a:off x="761999" y="1758405"/>
            <a:ext cx="1828801" cy="189919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00" y="3810000"/>
            <a:ext cx="2971800" cy="19873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9492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dirty="0" smtClean="0"/>
              <a:t>Вместе мы самая дружная </a:t>
            </a:r>
            <a:br>
              <a:rPr lang="ru-RU" sz="3600" b="1" dirty="0" smtClean="0"/>
            </a:br>
            <a:r>
              <a:rPr lang="ru-RU" sz="3600" b="1" dirty="0" smtClean="0"/>
              <a:t>читающая семья </a:t>
            </a:r>
            <a:r>
              <a:rPr lang="ru-RU" sz="3600" b="1" dirty="0" err="1" smtClean="0"/>
              <a:t>Хартовых</a:t>
            </a:r>
            <a:endParaRPr lang="ru-RU" sz="36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61474" y="5994221"/>
            <a:ext cx="8229600" cy="4525963"/>
          </a:xfrm>
        </p:spPr>
        <p:txBody>
          <a:bodyPr/>
          <a:lstStyle/>
          <a:p>
            <a:pPr marL="0" indent="0">
              <a:buNone/>
            </a:pPr>
            <a:endParaRPr lang="ru-RU" b="1" dirty="0" smtClean="0"/>
          </a:p>
          <a:p>
            <a:pPr marL="0" indent="0">
              <a:buNone/>
            </a:pPr>
            <a:endParaRPr lang="ru-RU" b="1" dirty="0"/>
          </a:p>
          <a:p>
            <a:pPr marL="0" indent="0">
              <a:buNone/>
            </a:pPr>
            <a:endParaRPr lang="ru-RU" b="1" dirty="0" smtClean="0"/>
          </a:p>
          <a:p>
            <a:pPr marL="0" indent="0">
              <a:buNone/>
            </a:pPr>
            <a:endParaRPr lang="ru-RU" b="1" dirty="0"/>
          </a:p>
          <a:p>
            <a:pPr marL="0" indent="0">
              <a:buNone/>
            </a:pPr>
            <a:endParaRPr lang="ru-RU" b="1" dirty="0" smtClean="0"/>
          </a:p>
          <a:p>
            <a:pPr marL="0" indent="0" algn="ctr">
              <a:buNone/>
            </a:pPr>
            <a:r>
              <a:rPr lang="ru-RU" b="1" dirty="0" smtClean="0"/>
              <a:t>Книги </a:t>
            </a:r>
            <a:r>
              <a:rPr lang="ru-RU" b="1" dirty="0"/>
              <a:t>открывают нам мир!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1676400"/>
            <a:ext cx="2362200" cy="31496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0574" y="1597476"/>
            <a:ext cx="4000500" cy="300037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3600" y="3616330"/>
            <a:ext cx="3534319" cy="2820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8172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Россия – читающая страна!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algn="just"/>
            <a:r>
              <a:rPr lang="ru-RU" dirty="0" smtClean="0"/>
              <a:t>В 2017 году Россия на ряду с Китаем и Испанией вошла в тройку самых читающих стран мира, заняв 2 место в мировом рейтинге. Здорово!</a:t>
            </a:r>
          </a:p>
          <a:p>
            <a:pPr algn="just"/>
            <a:r>
              <a:rPr lang="ru-RU" dirty="0" smtClean="0"/>
              <a:t>59 % россиян заявили, что читают ежедневно или хотя бы раз в неделю. В нашей семье тоже читают ежедневно!     </a:t>
            </a:r>
          </a:p>
          <a:p>
            <a:pPr marL="0" indent="0" algn="just">
              <a:buNone/>
            </a:pPr>
            <a:r>
              <a:rPr lang="ru-RU" dirty="0"/>
              <a:t> </a:t>
            </a:r>
            <a:r>
              <a:rPr lang="ru-RU" dirty="0" smtClean="0"/>
              <a:t>         Исследования по частоте чтения книг проводятся ежегодно. Отмечается, что доля читающего населения растет. И это очень приятно.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40943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2209800"/>
            <a:ext cx="2114550" cy="2819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1000" y="533400"/>
            <a:ext cx="8264236" cy="6019800"/>
          </a:xfrm>
        </p:spPr>
        <p:txBody>
          <a:bodyPr>
            <a:normAutofit lnSpcReduction="10000"/>
          </a:bodyPr>
          <a:lstStyle/>
          <a:p>
            <a:pPr marL="0" indent="0" algn="r">
              <a:buNone/>
            </a:pPr>
            <a:r>
              <a:rPr lang="ru-RU" b="1" dirty="0" smtClean="0"/>
              <a:t>      «Читая в первый раз хорошую книгу, мы испытываем то же чувство, как при приобретении нового друга. Вновь прочитать уже читанную книгу – значит </a:t>
            </a:r>
            <a:r>
              <a:rPr lang="ru-RU" b="1" dirty="0" smtClean="0"/>
              <a:t>вновь увидеть старого друга». </a:t>
            </a:r>
          </a:p>
          <a:p>
            <a:pPr algn="just"/>
            <a:r>
              <a:rPr lang="ru-RU" dirty="0" smtClean="0"/>
              <a:t>	</a:t>
            </a:r>
          </a:p>
          <a:p>
            <a:pPr marL="0" indent="0" algn="just">
              <a:buNone/>
            </a:pPr>
            <a:r>
              <a:rPr lang="ru-RU" i="1" dirty="0" smtClean="0"/>
              <a:t>        </a:t>
            </a:r>
            <a:r>
              <a:rPr lang="ru-RU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Так сказал Вольтер, а я хочу сказать, что у меня много друзей, с которыми я всегд</a:t>
            </a:r>
            <a:r>
              <a:rPr lang="ru-RU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а</a:t>
            </a:r>
            <a:r>
              <a:rPr lang="ru-RU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рад встречи. Это и </a:t>
            </a:r>
            <a:r>
              <a:rPr lang="ru-RU" b="1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Вилли </a:t>
            </a:r>
            <a:r>
              <a:rPr lang="ru-RU" b="1" i="1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Вонка</a:t>
            </a:r>
            <a:r>
              <a:rPr lang="ru-RU" b="1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.</a:t>
            </a:r>
            <a:r>
              <a:rPr lang="ru-RU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 «Чарли и шоколадная фабрика» </a:t>
            </a:r>
            <a:r>
              <a:rPr lang="ru-RU" i="1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Роальд</a:t>
            </a:r>
            <a:r>
              <a:rPr lang="ru-RU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Даль</a:t>
            </a:r>
            <a:r>
              <a:rPr lang="ru-RU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, и </a:t>
            </a:r>
            <a:r>
              <a:rPr lang="ru-RU" b="1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Дениска Кораблев</a:t>
            </a:r>
            <a:r>
              <a:rPr lang="ru-RU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. «Денискины рассказы» Виктор Драгунский</a:t>
            </a:r>
            <a:r>
              <a:rPr lang="ru-RU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 </a:t>
            </a:r>
            <a:r>
              <a:rPr lang="ru-RU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и т.д.</a:t>
            </a:r>
            <a:endParaRPr lang="ru-RU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1887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>
              <a:spcBef>
                <a:spcPts val="0"/>
              </a:spcBef>
            </a:pP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>Знакомьтесь</a:t>
            </a:r>
            <a:r>
              <a:rPr lang="ru-RU" sz="2800" dirty="0"/>
              <a:t>! </a:t>
            </a:r>
            <a:br>
              <a:rPr lang="ru-RU" sz="2800" dirty="0"/>
            </a:br>
            <a:r>
              <a:rPr lang="ru-RU" sz="2800" b="1" dirty="0"/>
              <a:t>Мама, папа, я, сестра – читающая семья!</a:t>
            </a:r>
            <a:br>
              <a:rPr lang="ru-RU" sz="2800" b="1" dirty="0"/>
            </a:br>
            <a:endParaRPr lang="ru-RU" sz="36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600200"/>
            <a:ext cx="8229600" cy="4698579"/>
          </a:xfrm>
        </p:spPr>
        <p:txBody>
          <a:bodyPr>
            <a:normAutofit lnSpcReduction="10000"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ru-RU" sz="2400" dirty="0" smtClean="0"/>
              <a:t>Семья </a:t>
            </a:r>
            <a:r>
              <a:rPr lang="ru-RU" sz="2400" dirty="0" err="1" smtClean="0"/>
              <a:t>Хартовых</a:t>
            </a:r>
            <a:r>
              <a:rPr lang="ru-RU" sz="2400" dirty="0" smtClean="0"/>
              <a:t>: </a:t>
            </a:r>
            <a:r>
              <a:rPr lang="ru-RU" sz="2400" i="1" dirty="0" smtClean="0"/>
              <a:t>«Мы </a:t>
            </a:r>
            <a:r>
              <a:rPr lang="ru-RU" sz="2400" i="1" dirty="0"/>
              <a:t>дружим с книгой всей </a:t>
            </a:r>
            <a:r>
              <a:rPr lang="ru-RU" sz="2400" i="1" dirty="0" smtClean="0"/>
              <a:t>семьей»</a:t>
            </a:r>
            <a:endParaRPr lang="ru-RU" sz="2400" i="1" dirty="0"/>
          </a:p>
          <a:p>
            <a:pPr marL="0" indent="0">
              <a:spcBef>
                <a:spcPts val="0"/>
              </a:spcBef>
              <a:buNone/>
            </a:pPr>
            <a:endParaRPr lang="ru-RU" sz="2000" dirty="0"/>
          </a:p>
          <a:p>
            <a:pPr marL="0" indent="0">
              <a:spcBef>
                <a:spcPts val="0"/>
              </a:spcBef>
              <a:buNone/>
            </a:pPr>
            <a:endParaRPr lang="ru-RU" sz="2000" dirty="0" smtClean="0"/>
          </a:p>
          <a:p>
            <a:pPr marL="0" indent="0">
              <a:spcBef>
                <a:spcPts val="0"/>
              </a:spcBef>
              <a:buNone/>
            </a:pPr>
            <a:endParaRPr lang="ru-RU" sz="2000" dirty="0"/>
          </a:p>
          <a:p>
            <a:pPr marL="0" indent="0">
              <a:spcBef>
                <a:spcPts val="0"/>
              </a:spcBef>
              <a:buNone/>
            </a:pPr>
            <a:endParaRPr lang="ru-RU" sz="2000" dirty="0" smtClean="0"/>
          </a:p>
          <a:p>
            <a:pPr marL="0" indent="0">
              <a:spcBef>
                <a:spcPts val="0"/>
              </a:spcBef>
              <a:buNone/>
            </a:pPr>
            <a:endParaRPr lang="ru-RU" sz="2000" dirty="0" smtClean="0"/>
          </a:p>
          <a:p>
            <a:pPr marL="0" indent="0">
              <a:spcBef>
                <a:spcPts val="0"/>
              </a:spcBef>
              <a:buNone/>
            </a:pPr>
            <a:endParaRPr lang="ru-RU" sz="2000" dirty="0" smtClean="0"/>
          </a:p>
          <a:p>
            <a:pPr marL="0" indent="0">
              <a:spcBef>
                <a:spcPts val="0"/>
              </a:spcBef>
              <a:buNone/>
            </a:pPr>
            <a:endParaRPr lang="ru-RU" sz="2000" b="1" dirty="0" smtClean="0"/>
          </a:p>
          <a:p>
            <a:pPr marL="0" indent="0">
              <a:spcBef>
                <a:spcPts val="0"/>
              </a:spcBef>
              <a:buNone/>
            </a:pPr>
            <a:endParaRPr lang="ru-RU" sz="2000" b="1" dirty="0"/>
          </a:p>
          <a:p>
            <a:pPr marL="0" indent="0">
              <a:spcBef>
                <a:spcPts val="0"/>
              </a:spcBef>
              <a:buNone/>
            </a:pPr>
            <a:endParaRPr lang="ru-RU" sz="2000" b="1" dirty="0" smtClean="0"/>
          </a:p>
          <a:p>
            <a:pPr marL="0" indent="0">
              <a:spcBef>
                <a:spcPts val="0"/>
              </a:spcBef>
              <a:buNone/>
            </a:pPr>
            <a:endParaRPr lang="ru-RU" sz="2000" b="1" dirty="0"/>
          </a:p>
          <a:p>
            <a:pPr marL="0" indent="0">
              <a:spcBef>
                <a:spcPts val="0"/>
              </a:spcBef>
              <a:buNone/>
            </a:pPr>
            <a:endParaRPr lang="ru-RU" sz="2000" b="1" dirty="0" smtClean="0"/>
          </a:p>
          <a:p>
            <a:pPr marL="0" indent="0">
              <a:spcBef>
                <a:spcPts val="0"/>
              </a:spcBef>
              <a:buNone/>
            </a:pPr>
            <a:r>
              <a:rPr lang="ru-RU" sz="2000" b="1" dirty="0" smtClean="0"/>
              <a:t>Книга – это первый друг.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000" b="1" dirty="0" smtClean="0"/>
              <a:t>Мы без книги, как без рук.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000" b="1" dirty="0" smtClean="0"/>
              <a:t>Ведь без книги, как без света,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000" b="1" dirty="0" smtClean="0"/>
              <a:t>Как без доброго совета.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22" t="10371" r="4347"/>
          <a:stretch/>
        </p:blipFill>
        <p:spPr>
          <a:xfrm>
            <a:off x="2895600" y="1981200"/>
            <a:ext cx="3609156" cy="28966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339737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499" t="152" r="18536" b="39655"/>
          <a:stretch/>
        </p:blipFill>
        <p:spPr>
          <a:xfrm>
            <a:off x="6844145" y="1730567"/>
            <a:ext cx="1752600" cy="179961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381000"/>
            <a:ext cx="8229600" cy="1143000"/>
          </a:xfrm>
        </p:spPr>
        <p:txBody>
          <a:bodyPr>
            <a:noAutofit/>
          </a:bodyPr>
          <a:lstStyle/>
          <a:p>
            <a:r>
              <a:rPr lang="ru-RU" sz="2000" b="1" dirty="0" smtClean="0"/>
              <a:t>Моя мама </a:t>
            </a:r>
            <a:r>
              <a:rPr lang="ru-RU" sz="2000" b="1" dirty="0" smtClean="0"/>
              <a:t>с детства любила читать, </a:t>
            </a:r>
            <a:r>
              <a:rPr lang="ru-RU" sz="2000" b="1" dirty="0" smtClean="0"/>
              <a:t>наверное, именно поэтому, она </a:t>
            </a:r>
            <a:r>
              <a:rPr lang="ru-RU" sz="2000" b="1" dirty="0" smtClean="0"/>
              <a:t>нам с сестрой читает сказки на ночь. Иногда по вечерам мы даже ставим небольшие спектакли из прочитанных сказок.</a:t>
            </a:r>
            <a:endParaRPr lang="ru-RU" sz="2000" b="1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9551" y="1730568"/>
            <a:ext cx="4017193" cy="4594032"/>
          </a:xfrm>
        </p:spPr>
        <p:txBody>
          <a:bodyPr>
            <a:normAutofit fontScale="85000" lnSpcReduction="10000"/>
          </a:bodyPr>
          <a:lstStyle/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dirty="0" smtClean="0"/>
              <a:t>      </a:t>
            </a:r>
            <a:r>
              <a:rPr lang="ru-RU" sz="1900" dirty="0" smtClean="0"/>
              <a:t>Мама очень много читает. 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1900" dirty="0" smtClean="0"/>
              <a:t>Вот что она говорит о чтении</a:t>
            </a:r>
            <a:r>
              <a:rPr lang="ru-RU" sz="1900" dirty="0"/>
              <a:t>: </a:t>
            </a:r>
            <a:endParaRPr lang="ru-RU" sz="1900" dirty="0" smtClean="0"/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endParaRPr lang="ru-RU" b="1" i="1" dirty="0" smtClean="0"/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endParaRPr lang="ru-RU" b="1" i="1" dirty="0"/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endParaRPr lang="ru-RU" b="1" i="1" dirty="0"/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i="1" dirty="0">
                <a:solidFill>
                  <a:schemeClr val="bg1"/>
                </a:solidFill>
              </a:rPr>
              <a:t>Любимая книга – это та книга, которая произвела на нас особое впечатление и оставила неизгладимый след в душе.</a:t>
            </a:r>
            <a:endParaRPr lang="ru-RU" b="1" i="1" dirty="0" smtClean="0">
              <a:solidFill>
                <a:schemeClr val="bg1"/>
              </a:solidFill>
            </a:endParaRP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dirty="0" smtClean="0">
                <a:solidFill>
                  <a:schemeClr val="bg1"/>
                </a:solidFill>
              </a:rPr>
              <a:t>      </a:t>
            </a:r>
            <a:endParaRPr lang="ru-RU" dirty="0" smtClean="0">
              <a:solidFill>
                <a:schemeClr val="bg1"/>
              </a:solidFill>
            </a:endParaRP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461748" y="3722362"/>
            <a:ext cx="4037067" cy="2031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ru-RU" dirty="0" smtClean="0">
                <a:solidFill>
                  <a:srgbClr val="002060"/>
                </a:solidFill>
              </a:rPr>
              <a:t>    На наших домашних книжных </a:t>
            </a:r>
          </a:p>
          <a:p>
            <a:pPr algn="just"/>
            <a:r>
              <a:rPr lang="ru-RU" dirty="0" smtClean="0">
                <a:solidFill>
                  <a:srgbClr val="002060"/>
                </a:solidFill>
              </a:rPr>
              <a:t>полках стоит огромное количество </a:t>
            </a:r>
          </a:p>
          <a:p>
            <a:pPr algn="just"/>
            <a:r>
              <a:rPr lang="ru-RU" dirty="0" smtClean="0">
                <a:solidFill>
                  <a:srgbClr val="002060"/>
                </a:solidFill>
              </a:rPr>
              <a:t>маминых </a:t>
            </a:r>
            <a:r>
              <a:rPr lang="ru-RU" dirty="0" smtClean="0">
                <a:solidFill>
                  <a:srgbClr val="002060"/>
                </a:solidFill>
              </a:rPr>
              <a:t> книг – это книги по вязанию </a:t>
            </a:r>
          </a:p>
          <a:p>
            <a:pPr algn="just"/>
            <a:r>
              <a:rPr lang="ru-RU" dirty="0" smtClean="0">
                <a:solidFill>
                  <a:srgbClr val="002060"/>
                </a:solidFill>
              </a:rPr>
              <a:t>и цветоводству, а </a:t>
            </a:r>
            <a:r>
              <a:rPr lang="ru-RU" dirty="0" smtClean="0">
                <a:solidFill>
                  <a:srgbClr val="002060"/>
                </a:solidFill>
              </a:rPr>
              <a:t>вот </a:t>
            </a:r>
          </a:p>
          <a:p>
            <a:pPr algn="just"/>
            <a:r>
              <a:rPr lang="ru-RU" dirty="0" smtClean="0">
                <a:solidFill>
                  <a:srgbClr val="002060"/>
                </a:solidFill>
              </a:rPr>
              <a:t>художественной литературы мало, </a:t>
            </a:r>
          </a:p>
          <a:p>
            <a:pPr algn="just"/>
            <a:r>
              <a:rPr lang="ru-RU" dirty="0" smtClean="0">
                <a:solidFill>
                  <a:srgbClr val="002060"/>
                </a:solidFill>
              </a:rPr>
              <a:t>так как  «книги для души»  она </a:t>
            </a:r>
          </a:p>
          <a:p>
            <a:pPr algn="just"/>
            <a:r>
              <a:rPr lang="ru-RU" dirty="0">
                <a:solidFill>
                  <a:srgbClr val="002060"/>
                </a:solidFill>
              </a:rPr>
              <a:t>б</a:t>
            </a:r>
            <a:r>
              <a:rPr lang="ru-RU" dirty="0" smtClean="0">
                <a:solidFill>
                  <a:srgbClr val="002060"/>
                </a:solidFill>
              </a:rPr>
              <a:t>ерет в </a:t>
            </a:r>
            <a:r>
              <a:rPr lang="ru-RU" dirty="0" smtClean="0">
                <a:solidFill>
                  <a:srgbClr val="002060"/>
                </a:solidFill>
              </a:rPr>
              <a:t>библиотеке.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1032" name="Picture 8" descr="C:\Users\user\Desktop\фото\20190322_121134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81" r="7925"/>
          <a:stretch/>
        </p:blipFill>
        <p:spPr bwMode="auto">
          <a:xfrm>
            <a:off x="852635" y="1524000"/>
            <a:ext cx="3255282" cy="2198362"/>
          </a:xfrm>
          <a:prstGeom prst="round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26366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/>
              <a:t>Папины книги – это книги </a:t>
            </a:r>
            <a:r>
              <a:rPr lang="ru-RU" sz="3600" b="1" dirty="0" err="1"/>
              <a:t>С</a:t>
            </a:r>
            <a:r>
              <a:rPr lang="ru-RU" sz="3600" b="1" dirty="0" err="1" smtClean="0"/>
              <a:t>амоделкина</a:t>
            </a:r>
            <a:r>
              <a:rPr lang="ru-RU" sz="3600" b="1" dirty="0" smtClean="0"/>
              <a:t> </a:t>
            </a:r>
            <a:endParaRPr lang="ru-RU" sz="3600" b="1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724400" y="1828800"/>
            <a:ext cx="3890392" cy="4297363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400" dirty="0" smtClean="0"/>
              <a:t>    </a:t>
            </a:r>
            <a:r>
              <a:rPr lang="ru-RU" sz="2000" dirty="0" smtClean="0"/>
              <a:t>Настольными </a:t>
            </a:r>
            <a:r>
              <a:rPr lang="ru-RU" sz="2000" dirty="0" smtClean="0"/>
              <a:t>книгами </a:t>
            </a:r>
            <a:r>
              <a:rPr lang="ru-RU" sz="2000" dirty="0"/>
              <a:t>папы, </a:t>
            </a:r>
            <a:r>
              <a:rPr lang="ru-RU" sz="2000" dirty="0" smtClean="0"/>
              <a:t>всегда </a:t>
            </a:r>
            <a:r>
              <a:rPr lang="ru-RU" sz="2000" dirty="0"/>
              <a:t>были книги по </a:t>
            </a:r>
            <a:r>
              <a:rPr lang="ru-RU" sz="2000" dirty="0" smtClean="0"/>
              <a:t>строительству</a:t>
            </a:r>
            <a:r>
              <a:rPr lang="ru-RU" sz="2000" dirty="0" smtClean="0"/>
              <a:t>, </a:t>
            </a:r>
            <a:r>
              <a:rPr lang="ru-RU" sz="2000" dirty="0"/>
              <a:t>а сейчас в папиной библиотеке появились и книги, связанные с его профессиональной деятельностью</a:t>
            </a:r>
            <a:r>
              <a:rPr lang="ru-RU" sz="2000" dirty="0" smtClean="0"/>
              <a:t>. Он помощник машиниста электровоза.  </a:t>
            </a:r>
            <a:r>
              <a:rPr lang="ru-RU" sz="2000" dirty="0"/>
              <a:t>Читает папа </a:t>
            </a:r>
            <a:r>
              <a:rPr lang="ru-RU" sz="2000" dirty="0" err="1" smtClean="0"/>
              <a:t>ооооооочень</a:t>
            </a:r>
            <a:r>
              <a:rPr lang="ru-RU" sz="2000" dirty="0" smtClean="0"/>
              <a:t> </a:t>
            </a:r>
            <a:r>
              <a:rPr lang="ru-RU" sz="2000" dirty="0" err="1" smtClean="0"/>
              <a:t>мнооооооого</a:t>
            </a:r>
            <a:r>
              <a:rPr lang="ru-RU" sz="2000" dirty="0" smtClean="0"/>
              <a:t>!</a:t>
            </a:r>
            <a:endParaRPr lang="ru-RU" sz="2000" dirty="0"/>
          </a:p>
        </p:txBody>
      </p:sp>
      <p:pic>
        <p:nvPicPr>
          <p:cNvPr id="1026" name="Picture 2" descr="https://cdn1.ozone.ru/s3/multimedia-4/6018680260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1568" y="1754910"/>
            <a:ext cx="1420091" cy="19247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rrreader.ru/data/book/stroim-dom-sami-p-e-krut-199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5547" y="1881768"/>
            <a:ext cx="1262283" cy="17978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019" t="11480" r="-3429" b="33416"/>
          <a:stretch/>
        </p:blipFill>
        <p:spPr>
          <a:xfrm>
            <a:off x="1622277" y="3834330"/>
            <a:ext cx="1928983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6760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>
              <a:spcBef>
                <a:spcPts val="0"/>
              </a:spcBef>
            </a:pPr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3600" b="1" dirty="0"/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619944" y="38100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002060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0"/>
              </a:spcBef>
            </a:pPr>
            <a:r>
              <a:rPr lang="ru-RU" sz="2400" dirty="0" smtClean="0"/>
              <a:t>Внимательно читая специальные книги, папа в них находит </a:t>
            </a:r>
            <a:r>
              <a:rPr lang="ru-RU" sz="2400" dirty="0" smtClean="0"/>
              <a:t>ответы, </a:t>
            </a:r>
            <a:r>
              <a:rPr lang="ru-RU" sz="2400" dirty="0" smtClean="0"/>
              <a:t>а еще </a:t>
            </a:r>
            <a:r>
              <a:rPr lang="ru-RU" sz="2400" dirty="0" smtClean="0"/>
              <a:t>папа сам построил наш дом</a:t>
            </a:r>
            <a:endParaRPr lang="ru-RU" sz="3200" b="1" dirty="0"/>
          </a:p>
        </p:txBody>
      </p:sp>
      <p:pic>
        <p:nvPicPr>
          <p:cNvPr id="2050" name="Picture 2" descr="https://leningradskiedoma.ru/images/main/stroitelsvo-iz-brusa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41" r="31331"/>
          <a:stretch/>
        </p:blipFill>
        <p:spPr bwMode="auto">
          <a:xfrm>
            <a:off x="990600" y="1905000"/>
            <a:ext cx="3006195" cy="3022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shtory-deco.ru/wp-content/uploads/1/d/6/1d685ff62ccbf660d976f511e90f70fa.jpe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53" t="2741" r="10059" b="10942"/>
          <a:stretch/>
        </p:blipFill>
        <p:spPr bwMode="auto">
          <a:xfrm>
            <a:off x="4267200" y="3048000"/>
            <a:ext cx="3962400" cy="3276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21914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b="1" dirty="0" smtClean="0"/>
              <a:t>Я люблю читать!!!</a:t>
            </a:r>
            <a:endParaRPr lang="ru-RU" sz="2400" b="1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828800"/>
            <a:ext cx="3886200" cy="4144963"/>
          </a:xfrm>
        </p:spPr>
        <p:txBody>
          <a:bodyPr>
            <a:normAutofit fontScale="70000" lnSpcReduction="20000"/>
          </a:bodyPr>
          <a:lstStyle/>
          <a:p>
            <a:pPr marL="0" indent="0" algn="just">
              <a:buNone/>
            </a:pPr>
            <a:r>
              <a:rPr lang="ru-RU" dirty="0" smtClean="0"/>
              <a:t>     Когда </a:t>
            </a:r>
            <a:r>
              <a:rPr lang="ru-RU" dirty="0"/>
              <a:t>я </a:t>
            </a:r>
            <a:r>
              <a:rPr lang="ru-RU" dirty="0" smtClean="0"/>
              <a:t>был </a:t>
            </a:r>
            <a:r>
              <a:rPr lang="ru-RU" dirty="0"/>
              <a:t>совсем </a:t>
            </a:r>
            <a:r>
              <a:rPr lang="ru-RU" dirty="0" smtClean="0"/>
              <a:t>маленьким </a:t>
            </a:r>
            <a:r>
              <a:rPr lang="ru-RU" dirty="0"/>
              <a:t>и не </a:t>
            </a:r>
            <a:r>
              <a:rPr lang="ru-RU" dirty="0" smtClean="0"/>
              <a:t>умел </a:t>
            </a:r>
            <a:r>
              <a:rPr lang="ru-RU" dirty="0"/>
              <a:t>читать, то каждый вечер </a:t>
            </a:r>
            <a:r>
              <a:rPr lang="ru-RU" dirty="0" smtClean="0"/>
              <a:t>просил </a:t>
            </a:r>
            <a:r>
              <a:rPr lang="ru-RU" dirty="0"/>
              <a:t>маму почитать мне перед сном. Моими первыми книгами, как и у всех, были книжки-малышки, которые я по наследству сейчас </a:t>
            </a:r>
            <a:r>
              <a:rPr lang="ru-RU" dirty="0" smtClean="0"/>
              <a:t>передал </a:t>
            </a:r>
            <a:r>
              <a:rPr lang="ru-RU" dirty="0"/>
              <a:t>своей младшей сестренке Сонечке. Потом </a:t>
            </a:r>
            <a:r>
              <a:rPr lang="ru-RU" dirty="0" smtClean="0"/>
              <a:t> </a:t>
            </a:r>
            <a:r>
              <a:rPr lang="ru-RU" dirty="0" smtClean="0"/>
              <a:t>просил </a:t>
            </a:r>
            <a:r>
              <a:rPr lang="ru-RU" dirty="0"/>
              <a:t>покупать мне книги про лошадей</a:t>
            </a:r>
            <a:r>
              <a:rPr lang="ru-RU" dirty="0" smtClean="0"/>
              <a:t>, </a:t>
            </a:r>
            <a:r>
              <a:rPr lang="ru-RU" dirty="0" smtClean="0"/>
              <a:t>собак</a:t>
            </a:r>
            <a:r>
              <a:rPr lang="ru-RU" dirty="0" smtClean="0"/>
              <a:t>. Я часто приезжаю к дедушке в деревню «</a:t>
            </a:r>
            <a:r>
              <a:rPr lang="ru-RU" dirty="0" err="1" smtClean="0"/>
              <a:t>Катарбей</a:t>
            </a:r>
            <a:r>
              <a:rPr lang="ru-RU" dirty="0" smtClean="0"/>
              <a:t>», у дедушки своя ферма и я очень люблю животных и теперь знаю о них много.</a:t>
            </a:r>
            <a:endParaRPr lang="ru-RU" dirty="0"/>
          </a:p>
          <a:p>
            <a:pPr algn="just"/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88" t="9585" r="3985" b="16837"/>
          <a:stretch/>
        </p:blipFill>
        <p:spPr>
          <a:xfrm>
            <a:off x="5105400" y="2133600"/>
            <a:ext cx="3429000" cy="358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3716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Users\user\Desktop\фото\20190321_214414.jpg"/>
          <p:cNvPicPr>
            <a:picLocks noGrp="1" noChangeAspect="1" noChangeArrowheads="1"/>
          </p:cNvPicPr>
          <p:nvPr>
            <p:ph sz="half"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32" t="805" r="2671" b="-805"/>
          <a:stretch/>
        </p:blipFill>
        <p:spPr bwMode="auto">
          <a:xfrm rot="5400000">
            <a:off x="5666001" y="3630399"/>
            <a:ext cx="3481754" cy="2621756"/>
          </a:xfrm>
          <a:prstGeom prst="round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3" descr="C:\Users\user\Desktop\фото\20190321_215001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14" r="7583"/>
          <a:stretch/>
        </p:blipFill>
        <p:spPr bwMode="auto">
          <a:xfrm>
            <a:off x="304800" y="381000"/>
            <a:ext cx="3485479" cy="2531814"/>
          </a:xfrm>
          <a:prstGeom prst="round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 descr="C:\Users\user\Desktop\фото\20190321_21525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7207" y="2209800"/>
            <a:ext cx="3522133" cy="1981200"/>
          </a:xfrm>
          <a:prstGeom prst="round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4343400"/>
            <a:ext cx="3939822" cy="2216150"/>
          </a:xfrm>
          <a:prstGeom prst="round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133600" y="609601"/>
            <a:ext cx="6248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</a:rPr>
              <a:t>      Моя с сестрой библиотека</a:t>
            </a:r>
            <a:endParaRPr lang="ru-RU" sz="3600" b="1" dirty="0">
              <a:solidFill>
                <a:srgbClr val="00206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638800" y="1524000"/>
            <a:ext cx="3505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ru-RU" dirty="0">
                <a:solidFill>
                  <a:srgbClr val="002060"/>
                </a:solidFill>
              </a:rPr>
              <a:t>р</a:t>
            </a:r>
            <a:r>
              <a:rPr lang="ru-RU" dirty="0" smtClean="0">
                <a:solidFill>
                  <a:srgbClr val="002060"/>
                </a:solidFill>
              </a:rPr>
              <a:t>азное;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dirty="0">
                <a:solidFill>
                  <a:srgbClr val="002060"/>
                </a:solidFill>
              </a:rPr>
              <a:t>с</a:t>
            </a:r>
            <a:r>
              <a:rPr lang="ru-RU" dirty="0" smtClean="0">
                <a:solidFill>
                  <a:srgbClr val="002060"/>
                </a:solidFill>
              </a:rPr>
              <a:t>ерия книг «Пони-феи»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dirty="0">
                <a:solidFill>
                  <a:srgbClr val="002060"/>
                </a:solidFill>
              </a:rPr>
              <a:t>у</a:t>
            </a:r>
            <a:r>
              <a:rPr lang="ru-RU" dirty="0" smtClean="0">
                <a:solidFill>
                  <a:srgbClr val="002060"/>
                </a:solidFill>
              </a:rPr>
              <a:t>чебная;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dirty="0">
                <a:solidFill>
                  <a:srgbClr val="002060"/>
                </a:solidFill>
              </a:rPr>
              <a:t>с</a:t>
            </a:r>
            <a:r>
              <a:rPr lang="ru-RU" dirty="0" smtClean="0">
                <a:solidFill>
                  <a:srgbClr val="002060"/>
                </a:solidFill>
              </a:rPr>
              <a:t>ерия книг «Черный котенок»</a:t>
            </a:r>
            <a:endParaRPr lang="ru-RU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7716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3465</TotalTime>
  <Words>540</Words>
  <Application>Microsoft Office PowerPoint</Application>
  <PresentationFormat>Экран (4:3)</PresentationFormat>
  <Paragraphs>73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6" baseType="lpstr">
      <vt:lpstr>Arial</vt:lpstr>
      <vt:lpstr>Calibri</vt:lpstr>
      <vt:lpstr>Тема Office</vt:lpstr>
      <vt:lpstr>У нас в семье читают все </vt:lpstr>
      <vt:lpstr>Россия – читающая страна!</vt:lpstr>
      <vt:lpstr>Презентация PowerPoint</vt:lpstr>
      <vt:lpstr> Знакомьтесь!  Мама, папа, я, сестра – читающая семья! </vt:lpstr>
      <vt:lpstr>Моя мама с детства любила читать, наверное, именно поэтому, она нам с сестрой читает сказки на ночь. Иногда по вечерам мы даже ставим небольшие спектакли из прочитанных сказок.</vt:lpstr>
      <vt:lpstr>Папины книги – это книги Самоделкина </vt:lpstr>
      <vt:lpstr> </vt:lpstr>
      <vt:lpstr>Я люблю читать!!!</vt:lpstr>
      <vt:lpstr>Презентация PowerPoint</vt:lpstr>
      <vt:lpstr>Каждый ученик нашего класса ведет читательский дневник. В конце каждой четверти мы выявляем  «Самого читающего ученика»</vt:lpstr>
      <vt:lpstr>В нашем классе прошел патриотический урок «Письмо деду»  «Здравствуй, Солдат, наш Защитник, Наш Заступник, Спаситель герой! Письмо тебе пишут потомки,  Что пройдет чрез покров вековой».</vt:lpstr>
      <vt:lpstr>Моя сестра на следующий год пойдет в школу, она уже знает буквы и умеет читать</vt:lpstr>
      <vt:lpstr>Вместе мы самая дружная  читающая семья Хартовых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Шаблон для создания презентации</dc:title>
  <dc:creator>Павел Погодаев</dc:creator>
  <cp:lastModifiedBy>User</cp:lastModifiedBy>
  <cp:revision>60</cp:revision>
  <dcterms:created xsi:type="dcterms:W3CDTF">2017-01-04T14:26:05Z</dcterms:created>
  <dcterms:modified xsi:type="dcterms:W3CDTF">2022-03-23T10:03:38Z</dcterms:modified>
</cp:coreProperties>
</file>