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74" r:id="rId21"/>
    <p:sldId id="276" r:id="rId22"/>
    <p:sldId id="275" r:id="rId23"/>
    <p:sldId id="278" r:id="rId24"/>
    <p:sldId id="279" r:id="rId25"/>
  </p:sldIdLst>
  <p:sldSz cx="9144000" cy="6858000" type="screen4x3"/>
  <p:notesSz cx="6858000" cy="9144000"/>
  <p:custDataLst>
    <p:tags r:id="rId2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990099"/>
    <a:srgbClr val="6600FF"/>
    <a:srgbClr val="008000"/>
    <a:srgbClr val="CC0000"/>
    <a:srgbClr val="6600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9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BD723-932C-40E2-AAB0-F52BB09322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E9129-AFC6-48CB-B5CB-F3FA6ACFF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598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Нужно ли в данном</a:t>
            </a:r>
            <a:r>
              <a:rPr lang="ru-RU" baseline="0" dirty="0" smtClean="0"/>
              <a:t> случае находить отдельно произведение числителей и произведение знаменателей?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9129-AFC6-48CB-B5CB-F3FA6ACFFBD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139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Составьте алгоритм умножения и трех и более дробей.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9129-AFC6-48CB-B5CB-F3FA6ACFFBD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985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 найти площадь квадрата?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9129-AFC6-48CB-B5CB-F3FA6ACFFBD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352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Как найти объем квадрата?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9129-AFC6-48CB-B5CB-F3FA6ACFFBDF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839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39F0-F367-47E7-95CB-DAC86EF8FBC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DAE7-505F-41A0-BBFC-F165672C8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39F0-F367-47E7-95CB-DAC86EF8FBC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DAE7-505F-41A0-BBFC-F165672C8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39F0-F367-47E7-95CB-DAC86EF8FBC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DAE7-505F-41A0-BBFC-F165672C8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39F0-F367-47E7-95CB-DAC86EF8FBC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DAE7-505F-41A0-BBFC-F165672C8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39F0-F367-47E7-95CB-DAC86EF8FBC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DAE7-505F-41A0-BBFC-F165672C8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39F0-F367-47E7-95CB-DAC86EF8FBC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DAE7-505F-41A0-BBFC-F165672C8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39F0-F367-47E7-95CB-DAC86EF8FBC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DAE7-505F-41A0-BBFC-F165672C8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39F0-F367-47E7-95CB-DAC86EF8FBC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DAE7-505F-41A0-BBFC-F165672C8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39F0-F367-47E7-95CB-DAC86EF8FBC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DAE7-505F-41A0-BBFC-F165672C8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39F0-F367-47E7-95CB-DAC86EF8FBC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DAE7-505F-41A0-BBFC-F165672C8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39F0-F367-47E7-95CB-DAC86EF8FBC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DAE7-505F-41A0-BBFC-F165672C8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139F0-F367-47E7-95CB-DAC86EF8FBC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3DAE7-505F-41A0-BBFC-F165672C8A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jp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jp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.jp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.jpg"/><Relationship Id="rId9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76872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Классная работа</a:t>
            </a:r>
            <a:endParaRPr lang="ru-RU" sz="6600" b="1" dirty="0">
              <a:solidFill>
                <a:srgbClr val="000099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21088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647564" y="1052736"/>
            <a:ext cx="7848872" cy="3024336"/>
          </a:xfrm>
          <a:prstGeom prst="cloudCallou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У кого возникли вопросы?</a:t>
            </a:r>
            <a:endParaRPr lang="ru-RU" sz="36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370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ыноска-облако 3"/>
          <p:cNvSpPr/>
          <p:nvPr/>
        </p:nvSpPr>
        <p:spPr>
          <a:xfrm>
            <a:off x="971600" y="846138"/>
            <a:ext cx="7848872" cy="3024336"/>
          </a:xfrm>
          <a:prstGeom prst="cloudCallou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Прочитайте правило умножения дробей на с. 69 после задачи 2</a:t>
            </a:r>
            <a:endParaRPr lang="ru-RU" sz="36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21088"/>
            <a:ext cx="244792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24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21088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755576" y="559322"/>
            <a:ext cx="8208912" cy="3518966"/>
          </a:xfrm>
          <a:prstGeom prst="cloudCallout">
            <a:avLst>
              <a:gd name="adj1" fmla="val -26054"/>
              <a:gd name="adj2" fmla="val 66560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Используя буквенные обозначения, запишите правило умножения дробей</a:t>
            </a:r>
            <a:endParaRPr lang="ru-RU" sz="36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90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149080"/>
            <a:ext cx="2590800" cy="20478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Выноска-облако 4"/>
              <p:cNvSpPr/>
              <p:nvPr/>
            </p:nvSpPr>
            <p:spPr>
              <a:xfrm>
                <a:off x="1691680" y="559322"/>
                <a:ext cx="7272808" cy="3518966"/>
              </a:xfrm>
              <a:prstGeom prst="cloudCallout">
                <a:avLst>
                  <a:gd name="adj1" fmla="val -26054"/>
                  <a:gd name="adj2" fmla="val 66560"/>
                </a:avLst>
              </a:prstGeom>
              <a:solidFill>
                <a:srgbClr val="FFFF99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r>
                            <a:rPr lang="en-US" sz="54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den>
                      </m:f>
                      <m:r>
                        <a:rPr lang="ru-RU" sz="54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ru-RU" sz="5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>
                            <a:rPr lang="en-US" sz="54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</m:den>
                      </m:f>
                      <m:r>
                        <a:rPr lang="en-US" sz="54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5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  <m:r>
                            <a:rPr lang="en-US" sz="5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5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>
                            <a:rPr lang="en-US" sz="54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sz="54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54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</m:den>
                      </m:f>
                    </m:oMath>
                  </m:oMathPara>
                </a14:m>
                <a:endParaRPr lang="ru-RU" sz="5400" b="1" dirty="0">
                  <a:solidFill>
                    <a:srgbClr val="000099"/>
                  </a:solidFill>
                  <a:latin typeface="Segoe Print" panose="02000600000000000000" pitchFamily="2" charset="0"/>
                </a:endParaRPr>
              </a:p>
            </p:txBody>
          </p:sp>
        </mc:Choice>
        <mc:Fallback xmlns="">
          <p:sp>
            <p:nvSpPr>
              <p:cNvPr id="5" name="Выноска-облако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59322"/>
                <a:ext cx="7272808" cy="3518966"/>
              </a:xfrm>
              <a:prstGeom prst="cloudCallout">
                <a:avLst>
                  <a:gd name="adj1" fmla="val -26054"/>
                  <a:gd name="adj2" fmla="val 66560"/>
                </a:avLst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827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59" y="2132856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1741214" y="630871"/>
            <a:ext cx="6205116" cy="1501985"/>
          </a:xfrm>
          <a:prstGeom prst="cloudCallout">
            <a:avLst>
              <a:gd name="adj1" fmla="val -26054"/>
              <a:gd name="adj2" fmla="val 66560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Выполните умножение</a:t>
            </a:r>
            <a:endParaRPr lang="ru-RU" sz="36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 txBox="1">
                <a:spLocks/>
              </p:cNvSpPr>
              <p:nvPr/>
            </p:nvSpPr>
            <p:spPr>
              <a:xfrm>
                <a:off x="3347864" y="2518508"/>
                <a:ext cx="1944216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а) </m:t>
                      </m:r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2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6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2518508"/>
                <a:ext cx="1944216" cy="11430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Заголовок 1"/>
              <p:cNvSpPr txBox="1">
                <a:spLocks/>
              </p:cNvSpPr>
              <p:nvPr/>
            </p:nvSpPr>
            <p:spPr>
              <a:xfrm>
                <a:off x="5045224" y="2521572"/>
                <a:ext cx="1944216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2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7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5224" y="2521572"/>
                <a:ext cx="1944216" cy="114300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ятно 1 7"/>
              <p:cNvSpPr/>
              <p:nvPr/>
            </p:nvSpPr>
            <p:spPr>
              <a:xfrm>
                <a:off x="6764362" y="2191223"/>
                <a:ext cx="1480046" cy="1597818"/>
              </a:xfrm>
              <a:prstGeom prst="irregularSeal1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𝟑𝟓</m:t>
                          </m:r>
                        </m:den>
                      </m:f>
                    </m:oMath>
                  </m:oMathPara>
                </a14:m>
                <a:endParaRPr lang="ru-RU" sz="2800" b="1" dirty="0">
                  <a:solidFill>
                    <a:srgbClr val="7030A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Пятно 1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362" y="2191223"/>
                <a:ext cx="1480046" cy="1597818"/>
              </a:xfrm>
              <a:prstGeom prst="irregularSeal1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Заголовок 1"/>
              <p:cNvSpPr txBox="1">
                <a:spLocks/>
              </p:cNvSpPr>
              <p:nvPr/>
            </p:nvSpPr>
            <p:spPr>
              <a:xfrm>
                <a:off x="3347864" y="3991857"/>
                <a:ext cx="2232248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б) </m:t>
                      </m:r>
                      <m:f>
                        <m:fPr>
                          <m:ctrlPr>
                            <a:rPr lang="ru-RU" sz="28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ru-RU" sz="28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ru-RU" sz="28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ru-RU" sz="28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ru-RU" sz="28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ru-RU" sz="28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28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1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991857"/>
                <a:ext cx="2232248" cy="114300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Заголовок 1"/>
              <p:cNvSpPr txBox="1">
                <a:spLocks/>
              </p:cNvSpPr>
              <p:nvPr/>
            </p:nvSpPr>
            <p:spPr>
              <a:xfrm>
                <a:off x="5369892" y="3991857"/>
                <a:ext cx="1944216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2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9892" y="3991857"/>
                <a:ext cx="1944216" cy="114300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ятно 1 12"/>
              <p:cNvSpPr/>
              <p:nvPr/>
            </p:nvSpPr>
            <p:spPr>
              <a:xfrm>
                <a:off x="7001222" y="3854217"/>
                <a:ext cx="1480046" cy="1597818"/>
              </a:xfrm>
              <a:prstGeom prst="irregularSeal1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ru-RU" sz="2800" b="1" dirty="0">
                  <a:solidFill>
                    <a:srgbClr val="7030A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3" name="Пятно 1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1222" y="3854217"/>
                <a:ext cx="1480046" cy="1597818"/>
              </a:xfrm>
              <a:prstGeom prst="irregularSeal1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259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/>
      <p:bldP spid="7" grpId="0"/>
      <p:bldP spid="8" grpId="0" animBg="1"/>
      <p:bldP spid="11" grpId="0"/>
      <p:bldP spid="12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84168" y="4078288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683221" y="846138"/>
            <a:ext cx="7848872" cy="3232150"/>
          </a:xfrm>
          <a:prstGeom prst="cloudCallout">
            <a:avLst>
              <a:gd name="adj1" fmla="val 22673"/>
              <a:gd name="adj2" fmla="val 63809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Прочитайте текст в учебнике на с. 71 в рубрике «Говори правильно»</a:t>
            </a:r>
            <a:endParaRPr lang="ru-RU" sz="36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50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59" y="2132856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1741214" y="630871"/>
            <a:ext cx="6205116" cy="1501985"/>
          </a:xfrm>
          <a:prstGeom prst="cloudCallout">
            <a:avLst>
              <a:gd name="adj1" fmla="val -26054"/>
              <a:gd name="adj2" fmla="val 66560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Выполните умножение</a:t>
            </a:r>
            <a:endParaRPr lang="ru-RU" sz="36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 txBox="1">
                <a:spLocks/>
              </p:cNvSpPr>
              <p:nvPr/>
            </p:nvSpPr>
            <p:spPr>
              <a:xfrm>
                <a:off x="2972643" y="2629520"/>
                <a:ext cx="2664296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85000" lnSpcReduction="100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а) </m:t>
                      </m:r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𝟐𝟓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2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6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643" y="2629520"/>
                <a:ext cx="2664296" cy="11430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Заголовок 1"/>
              <p:cNvSpPr txBox="1">
                <a:spLocks/>
              </p:cNvSpPr>
              <p:nvPr/>
            </p:nvSpPr>
            <p:spPr>
              <a:xfrm>
                <a:off x="2573524" y="4180731"/>
                <a:ext cx="2664296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77500" lnSpcReduction="200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б) </m:t>
                      </m:r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𝟐𝟏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𝟑𝟓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2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7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3524" y="4180731"/>
                <a:ext cx="2664296" cy="114300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Выноска-облако 7"/>
          <p:cNvSpPr/>
          <p:nvPr/>
        </p:nvSpPr>
        <p:spPr>
          <a:xfrm>
            <a:off x="1143459" y="145542"/>
            <a:ext cx="7577100" cy="2213681"/>
          </a:xfrm>
          <a:prstGeom prst="cloudCallout">
            <a:avLst>
              <a:gd name="adj1" fmla="val -26054"/>
              <a:gd name="adj2" fmla="val 66560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99"/>
                </a:solidFill>
                <a:latin typeface="Segoe Print" panose="02000600000000000000" pitchFamily="2" charset="0"/>
              </a:rPr>
              <a:t>а</a:t>
            </a:r>
            <a:r>
              <a:rPr lang="ru-RU" sz="24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) удобнее сначала записать в числителе произведение всех числителей, в знаменателе – произведение всех знаменателей</a:t>
            </a:r>
            <a:endParaRPr lang="ru-RU" sz="24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467160" y="14288"/>
            <a:ext cx="6205116" cy="2285256"/>
          </a:xfrm>
          <a:prstGeom prst="cloudCallout">
            <a:avLst>
              <a:gd name="adj1" fmla="val -26054"/>
              <a:gd name="adj2" fmla="val 66560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0099"/>
                </a:solidFill>
                <a:latin typeface="Segoe Print" panose="02000600000000000000" pitchFamily="2" charset="0"/>
              </a:rPr>
              <a:t>б</a:t>
            </a:r>
            <a:r>
              <a:rPr lang="ru-RU" sz="36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) сократить получившуюся дробь</a:t>
            </a:r>
            <a:endParaRPr lang="ru-RU" sz="36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1125289" y="312021"/>
            <a:ext cx="7343154" cy="1932185"/>
          </a:xfrm>
          <a:prstGeom prst="cloudCallout">
            <a:avLst>
              <a:gd name="adj1" fmla="val -26054"/>
              <a:gd name="adj2" fmla="val 66560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99"/>
                </a:solidFill>
                <a:latin typeface="Segoe Print" panose="02000600000000000000" pitchFamily="2" charset="0"/>
              </a:rPr>
              <a:t>в</a:t>
            </a:r>
            <a:r>
              <a:rPr lang="ru-RU" sz="28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) выполнить умножение оставшихся множителей</a:t>
            </a:r>
            <a:endParaRPr lang="ru-RU" sz="28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1331640" y="163306"/>
            <a:ext cx="6205116" cy="2072834"/>
          </a:xfrm>
          <a:prstGeom prst="cloudCallout">
            <a:avLst>
              <a:gd name="adj1" fmla="val -26054"/>
              <a:gd name="adj2" fmla="val 66560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0099"/>
                </a:solidFill>
                <a:latin typeface="Segoe Print" panose="02000600000000000000" pitchFamily="2" charset="0"/>
              </a:rPr>
              <a:t>г</a:t>
            </a:r>
            <a:r>
              <a:rPr lang="ru-RU" sz="32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) если надо, исключить целую часть</a:t>
            </a:r>
            <a:endParaRPr lang="ru-RU" sz="32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Заголовок 1"/>
              <p:cNvSpPr txBox="1">
                <a:spLocks/>
              </p:cNvSpPr>
              <p:nvPr/>
            </p:nvSpPr>
            <p:spPr>
              <a:xfrm>
                <a:off x="5478382" y="2638798"/>
                <a:ext cx="1944216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77500" lnSpcReduction="200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𝟐𝟓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𝟏𝟔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2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8382" y="2638798"/>
                <a:ext cx="1944216" cy="114300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Прямая соединительная линия 13"/>
          <p:cNvCxnSpPr/>
          <p:nvPr/>
        </p:nvCxnSpPr>
        <p:spPr>
          <a:xfrm flipV="1">
            <a:off x="5460454" y="3309059"/>
            <a:ext cx="210244" cy="3198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079939" y="2902038"/>
            <a:ext cx="210244" cy="3198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олилиния 17"/>
          <p:cNvSpPr/>
          <p:nvPr/>
        </p:nvSpPr>
        <p:spPr>
          <a:xfrm>
            <a:off x="6257925" y="2671763"/>
            <a:ext cx="128588" cy="200025"/>
          </a:xfrm>
          <a:custGeom>
            <a:avLst/>
            <a:gdLst>
              <a:gd name="connsiteX0" fmla="*/ 0 w 128588"/>
              <a:gd name="connsiteY0" fmla="*/ 0 h 200025"/>
              <a:gd name="connsiteX1" fmla="*/ 100013 w 128588"/>
              <a:gd name="connsiteY1" fmla="*/ 14287 h 200025"/>
              <a:gd name="connsiteX2" fmla="*/ 42863 w 128588"/>
              <a:gd name="connsiteY2" fmla="*/ 100012 h 200025"/>
              <a:gd name="connsiteX3" fmla="*/ 14288 w 128588"/>
              <a:gd name="connsiteY3" fmla="*/ 185737 h 200025"/>
              <a:gd name="connsiteX4" fmla="*/ 128588 w 128588"/>
              <a:gd name="connsiteY4" fmla="*/ 200025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88" h="200025">
                <a:moveTo>
                  <a:pt x="0" y="0"/>
                </a:moveTo>
                <a:cubicBezTo>
                  <a:pt x="33338" y="4762"/>
                  <a:pt x="76200" y="-9526"/>
                  <a:pt x="100013" y="14287"/>
                </a:cubicBezTo>
                <a:cubicBezTo>
                  <a:pt x="160357" y="74631"/>
                  <a:pt x="60647" y="94084"/>
                  <a:pt x="42863" y="100012"/>
                </a:cubicBezTo>
                <a:cubicBezTo>
                  <a:pt x="33338" y="128587"/>
                  <a:pt x="-15600" y="182001"/>
                  <a:pt x="14288" y="185737"/>
                </a:cubicBezTo>
                <a:lnTo>
                  <a:pt x="128588" y="200025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557838" y="3628401"/>
            <a:ext cx="71437" cy="172074"/>
          </a:xfrm>
          <a:custGeom>
            <a:avLst/>
            <a:gdLst>
              <a:gd name="connsiteX0" fmla="*/ 0 w 71437"/>
              <a:gd name="connsiteY0" fmla="*/ 72062 h 172074"/>
              <a:gd name="connsiteX1" fmla="*/ 57150 w 71437"/>
              <a:gd name="connsiteY1" fmla="*/ 624 h 172074"/>
              <a:gd name="connsiteX2" fmla="*/ 71437 w 71437"/>
              <a:gd name="connsiteY2" fmla="*/ 43487 h 172074"/>
              <a:gd name="connsiteX3" fmla="*/ 57150 w 71437"/>
              <a:gd name="connsiteY3" fmla="*/ 143499 h 172074"/>
              <a:gd name="connsiteX4" fmla="*/ 57150 w 71437"/>
              <a:gd name="connsiteY4" fmla="*/ 172074 h 172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37" h="172074">
                <a:moveTo>
                  <a:pt x="0" y="72062"/>
                </a:moveTo>
                <a:cubicBezTo>
                  <a:pt x="19050" y="48249"/>
                  <a:pt x="28836" y="11950"/>
                  <a:pt x="57150" y="624"/>
                </a:cubicBezTo>
                <a:cubicBezTo>
                  <a:pt x="71133" y="-4969"/>
                  <a:pt x="71437" y="28427"/>
                  <a:pt x="71437" y="43487"/>
                </a:cubicBezTo>
                <a:cubicBezTo>
                  <a:pt x="71437" y="77163"/>
                  <a:pt x="60869" y="110029"/>
                  <a:pt x="57150" y="143499"/>
                </a:cubicBezTo>
                <a:cubicBezTo>
                  <a:pt x="56098" y="152966"/>
                  <a:pt x="57150" y="162549"/>
                  <a:pt x="57150" y="17207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5543073" y="2887750"/>
            <a:ext cx="210244" cy="3198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6588224" y="3357035"/>
            <a:ext cx="210244" cy="3198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олилиния 23"/>
          <p:cNvSpPr/>
          <p:nvPr/>
        </p:nvSpPr>
        <p:spPr>
          <a:xfrm>
            <a:off x="5443538" y="2814176"/>
            <a:ext cx="77537" cy="157624"/>
          </a:xfrm>
          <a:custGeom>
            <a:avLst/>
            <a:gdLst>
              <a:gd name="connsiteX0" fmla="*/ 0 w 77537"/>
              <a:gd name="connsiteY0" fmla="*/ 71899 h 157624"/>
              <a:gd name="connsiteX1" fmla="*/ 71437 w 77537"/>
              <a:gd name="connsiteY1" fmla="*/ 157624 h 15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537" h="157624">
                <a:moveTo>
                  <a:pt x="0" y="71899"/>
                </a:moveTo>
                <a:cubicBezTo>
                  <a:pt x="108480" y="-36581"/>
                  <a:pt x="71437" y="-33214"/>
                  <a:pt x="71437" y="15762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6843713" y="3743325"/>
            <a:ext cx="91158" cy="185738"/>
          </a:xfrm>
          <a:custGeom>
            <a:avLst/>
            <a:gdLst>
              <a:gd name="connsiteX0" fmla="*/ 0 w 91158"/>
              <a:gd name="connsiteY0" fmla="*/ 0 h 185738"/>
              <a:gd name="connsiteX1" fmla="*/ 14287 w 91158"/>
              <a:gd name="connsiteY1" fmla="*/ 71438 h 185738"/>
              <a:gd name="connsiteX2" fmla="*/ 85725 w 91158"/>
              <a:gd name="connsiteY2" fmla="*/ 57150 h 185738"/>
              <a:gd name="connsiteX3" fmla="*/ 71437 w 91158"/>
              <a:gd name="connsiteY3" fmla="*/ 128588 h 185738"/>
              <a:gd name="connsiteX4" fmla="*/ 71437 w 91158"/>
              <a:gd name="connsiteY4" fmla="*/ 185738 h 1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58" h="185738">
                <a:moveTo>
                  <a:pt x="0" y="0"/>
                </a:moveTo>
                <a:cubicBezTo>
                  <a:pt x="4762" y="23813"/>
                  <a:pt x="-5919" y="57968"/>
                  <a:pt x="14287" y="71438"/>
                </a:cubicBezTo>
                <a:cubicBezTo>
                  <a:pt x="34493" y="84908"/>
                  <a:pt x="68553" y="39978"/>
                  <a:pt x="85725" y="57150"/>
                </a:cubicBezTo>
                <a:cubicBezTo>
                  <a:pt x="102897" y="74322"/>
                  <a:pt x="74119" y="104452"/>
                  <a:pt x="71437" y="128588"/>
                </a:cubicBezTo>
                <a:cubicBezTo>
                  <a:pt x="69333" y="147521"/>
                  <a:pt x="71437" y="166688"/>
                  <a:pt x="71437" y="18573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6628061" y="2870543"/>
            <a:ext cx="210244" cy="3198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5951599" y="3370407"/>
            <a:ext cx="210244" cy="3198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олилиния 27"/>
          <p:cNvSpPr/>
          <p:nvPr/>
        </p:nvSpPr>
        <p:spPr>
          <a:xfrm>
            <a:off x="6858000" y="2640301"/>
            <a:ext cx="85725" cy="174337"/>
          </a:xfrm>
          <a:custGeom>
            <a:avLst/>
            <a:gdLst>
              <a:gd name="connsiteX0" fmla="*/ 0 w 85725"/>
              <a:gd name="connsiteY0" fmla="*/ 74324 h 174337"/>
              <a:gd name="connsiteX1" fmla="*/ 71438 w 85725"/>
              <a:gd name="connsiteY1" fmla="*/ 45749 h 174337"/>
              <a:gd name="connsiteX2" fmla="*/ 85725 w 85725"/>
              <a:gd name="connsiteY2" fmla="*/ 2887 h 174337"/>
              <a:gd name="connsiteX3" fmla="*/ 57150 w 85725"/>
              <a:gd name="connsiteY3" fmla="*/ 102899 h 174337"/>
              <a:gd name="connsiteX4" fmla="*/ 57150 w 85725"/>
              <a:gd name="connsiteY4" fmla="*/ 174337 h 17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25" h="174337">
                <a:moveTo>
                  <a:pt x="0" y="74324"/>
                </a:moveTo>
                <a:cubicBezTo>
                  <a:pt x="23813" y="64799"/>
                  <a:pt x="51735" y="62168"/>
                  <a:pt x="71438" y="45749"/>
                </a:cubicBezTo>
                <a:cubicBezTo>
                  <a:pt x="83008" y="36108"/>
                  <a:pt x="85725" y="-12173"/>
                  <a:pt x="85725" y="2887"/>
                </a:cubicBezTo>
                <a:cubicBezTo>
                  <a:pt x="85725" y="64763"/>
                  <a:pt x="63889" y="48990"/>
                  <a:pt x="57150" y="102899"/>
                </a:cubicBezTo>
                <a:cubicBezTo>
                  <a:pt x="54196" y="126528"/>
                  <a:pt x="57150" y="150524"/>
                  <a:pt x="57150" y="174337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6169753" y="3657430"/>
            <a:ext cx="116747" cy="171876"/>
          </a:xfrm>
          <a:custGeom>
            <a:avLst/>
            <a:gdLst>
              <a:gd name="connsiteX0" fmla="*/ 116747 w 116747"/>
              <a:gd name="connsiteY0" fmla="*/ 14458 h 171876"/>
              <a:gd name="connsiteX1" fmla="*/ 2447 w 116747"/>
              <a:gd name="connsiteY1" fmla="*/ 14458 h 171876"/>
              <a:gd name="connsiteX2" fmla="*/ 16735 w 116747"/>
              <a:gd name="connsiteY2" fmla="*/ 57320 h 171876"/>
              <a:gd name="connsiteX3" fmla="*/ 102460 w 116747"/>
              <a:gd name="connsiteY3" fmla="*/ 71608 h 171876"/>
              <a:gd name="connsiteX4" fmla="*/ 88172 w 116747"/>
              <a:gd name="connsiteY4" fmla="*/ 157333 h 171876"/>
              <a:gd name="connsiteX5" fmla="*/ 2447 w 116747"/>
              <a:gd name="connsiteY5" fmla="*/ 157333 h 171876"/>
              <a:gd name="connsiteX6" fmla="*/ 2447 w 116747"/>
              <a:gd name="connsiteY6" fmla="*/ 128758 h 1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747" h="171876">
                <a:moveTo>
                  <a:pt x="116747" y="14458"/>
                </a:moveTo>
                <a:cubicBezTo>
                  <a:pt x="111041" y="13317"/>
                  <a:pt x="18423" y="-17495"/>
                  <a:pt x="2447" y="14458"/>
                </a:cubicBezTo>
                <a:cubicBezTo>
                  <a:pt x="-4288" y="27928"/>
                  <a:pt x="3659" y="49848"/>
                  <a:pt x="16735" y="57320"/>
                </a:cubicBezTo>
                <a:cubicBezTo>
                  <a:pt x="41887" y="71693"/>
                  <a:pt x="73885" y="66845"/>
                  <a:pt x="102460" y="71608"/>
                </a:cubicBezTo>
                <a:cubicBezTo>
                  <a:pt x="97697" y="100183"/>
                  <a:pt x="102545" y="132181"/>
                  <a:pt x="88172" y="157333"/>
                </a:cubicBezTo>
                <a:cubicBezTo>
                  <a:pt x="74318" y="181578"/>
                  <a:pt x="16301" y="171187"/>
                  <a:pt x="2447" y="157333"/>
                </a:cubicBezTo>
                <a:lnTo>
                  <a:pt x="2447" y="128758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Пятно 1 34"/>
              <p:cNvSpPr/>
              <p:nvPr/>
            </p:nvSpPr>
            <p:spPr>
              <a:xfrm>
                <a:off x="7119975" y="2528576"/>
                <a:ext cx="1480046" cy="1597818"/>
              </a:xfrm>
              <a:prstGeom prst="irregularSeal1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ru-RU" sz="2800" b="1" dirty="0">
                  <a:solidFill>
                    <a:srgbClr val="7030A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5" name="Пятно 1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9975" y="2528576"/>
                <a:ext cx="1480046" cy="1597818"/>
              </a:xfrm>
              <a:prstGeom prst="irregularSeal1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Пятно 1 28"/>
              <p:cNvSpPr/>
              <p:nvPr/>
            </p:nvSpPr>
            <p:spPr>
              <a:xfrm>
                <a:off x="7116454" y="2532715"/>
                <a:ext cx="1480046" cy="1597818"/>
              </a:xfrm>
              <a:prstGeom prst="irregularSeal1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ru-RU" sz="2800" b="1" dirty="0">
                  <a:solidFill>
                    <a:srgbClr val="7030A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9" name="Пятно 1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6454" y="2532715"/>
                <a:ext cx="1480046" cy="1597818"/>
              </a:xfrm>
              <a:prstGeom prst="irregularSeal1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Заголовок 1"/>
              <p:cNvSpPr txBox="1">
                <a:spLocks/>
              </p:cNvSpPr>
              <p:nvPr/>
            </p:nvSpPr>
            <p:spPr>
              <a:xfrm>
                <a:off x="5084613" y="4167833"/>
                <a:ext cx="1944216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70000" lnSpcReduction="200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𝟐𝟏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𝟑𝟓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𝟏𝟓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𝟑𝟔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2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1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4613" y="4167833"/>
                <a:ext cx="1944216" cy="114300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Прямая соединительная линия 31"/>
          <p:cNvCxnSpPr/>
          <p:nvPr/>
        </p:nvCxnSpPr>
        <p:spPr>
          <a:xfrm flipV="1">
            <a:off x="5111112" y="4793308"/>
            <a:ext cx="371194" cy="3278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5613134" y="4393060"/>
            <a:ext cx="441533" cy="3022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олилиния 37"/>
          <p:cNvSpPr/>
          <p:nvPr/>
        </p:nvSpPr>
        <p:spPr>
          <a:xfrm>
            <a:off x="5809091" y="4185077"/>
            <a:ext cx="118533" cy="190740"/>
          </a:xfrm>
          <a:custGeom>
            <a:avLst/>
            <a:gdLst>
              <a:gd name="connsiteX0" fmla="*/ 0 w 118533"/>
              <a:gd name="connsiteY0" fmla="*/ 0 h 190740"/>
              <a:gd name="connsiteX1" fmla="*/ 114300 w 118533"/>
              <a:gd name="connsiteY1" fmla="*/ 42863 h 190740"/>
              <a:gd name="connsiteX2" fmla="*/ 85725 w 118533"/>
              <a:gd name="connsiteY2" fmla="*/ 100013 h 190740"/>
              <a:gd name="connsiteX3" fmla="*/ 100013 w 118533"/>
              <a:gd name="connsiteY3" fmla="*/ 185738 h 190740"/>
              <a:gd name="connsiteX4" fmla="*/ 14288 w 118533"/>
              <a:gd name="connsiteY4" fmla="*/ 185738 h 190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33" h="190740">
                <a:moveTo>
                  <a:pt x="0" y="0"/>
                </a:moveTo>
                <a:cubicBezTo>
                  <a:pt x="6259" y="1252"/>
                  <a:pt x="109226" y="12416"/>
                  <a:pt x="114300" y="42863"/>
                </a:cubicBezTo>
                <a:cubicBezTo>
                  <a:pt x="117801" y="63872"/>
                  <a:pt x="95250" y="80963"/>
                  <a:pt x="85725" y="100013"/>
                </a:cubicBezTo>
                <a:cubicBezTo>
                  <a:pt x="92679" y="110443"/>
                  <a:pt x="146020" y="166020"/>
                  <a:pt x="100013" y="185738"/>
                </a:cubicBezTo>
                <a:cubicBezTo>
                  <a:pt x="73748" y="196994"/>
                  <a:pt x="42863" y="185738"/>
                  <a:pt x="14288" y="18573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9" name="Полилиния 38"/>
          <p:cNvSpPr/>
          <p:nvPr/>
        </p:nvSpPr>
        <p:spPr>
          <a:xfrm>
            <a:off x="5157788" y="5169246"/>
            <a:ext cx="85725" cy="202854"/>
          </a:xfrm>
          <a:custGeom>
            <a:avLst/>
            <a:gdLst>
              <a:gd name="connsiteX0" fmla="*/ 0 w 85725"/>
              <a:gd name="connsiteY0" fmla="*/ 59979 h 202854"/>
              <a:gd name="connsiteX1" fmla="*/ 71437 w 85725"/>
              <a:gd name="connsiteY1" fmla="*/ 45692 h 202854"/>
              <a:gd name="connsiteX2" fmla="*/ 85725 w 85725"/>
              <a:gd name="connsiteY2" fmla="*/ 2829 h 202854"/>
              <a:gd name="connsiteX3" fmla="*/ 57150 w 85725"/>
              <a:gd name="connsiteY3" fmla="*/ 188567 h 202854"/>
              <a:gd name="connsiteX4" fmla="*/ 57150 w 85725"/>
              <a:gd name="connsiteY4" fmla="*/ 202854 h 202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25" h="202854">
                <a:moveTo>
                  <a:pt x="0" y="59979"/>
                </a:moveTo>
                <a:cubicBezTo>
                  <a:pt x="23812" y="55217"/>
                  <a:pt x="51232" y="59162"/>
                  <a:pt x="71437" y="45692"/>
                </a:cubicBezTo>
                <a:cubicBezTo>
                  <a:pt x="83968" y="37338"/>
                  <a:pt x="85725" y="-12232"/>
                  <a:pt x="85725" y="2829"/>
                </a:cubicBezTo>
                <a:cubicBezTo>
                  <a:pt x="85725" y="25865"/>
                  <a:pt x="61158" y="160511"/>
                  <a:pt x="57150" y="188567"/>
                </a:cubicBezTo>
                <a:cubicBezTo>
                  <a:pt x="56477" y="193281"/>
                  <a:pt x="57150" y="198092"/>
                  <a:pt x="57150" y="20285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V="1">
            <a:off x="5555318" y="4876280"/>
            <a:ext cx="441533" cy="3022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6187437" y="4400799"/>
            <a:ext cx="441533" cy="3022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олилиния 42"/>
          <p:cNvSpPr/>
          <p:nvPr/>
        </p:nvSpPr>
        <p:spPr>
          <a:xfrm>
            <a:off x="6715125" y="4214813"/>
            <a:ext cx="159783" cy="242887"/>
          </a:xfrm>
          <a:custGeom>
            <a:avLst/>
            <a:gdLst>
              <a:gd name="connsiteX0" fmla="*/ 28575 w 159783"/>
              <a:gd name="connsiteY0" fmla="*/ 0 h 242887"/>
              <a:gd name="connsiteX1" fmla="*/ 157163 w 159783"/>
              <a:gd name="connsiteY1" fmla="*/ 14287 h 242887"/>
              <a:gd name="connsiteX2" fmla="*/ 114300 w 159783"/>
              <a:gd name="connsiteY2" fmla="*/ 28575 h 242887"/>
              <a:gd name="connsiteX3" fmla="*/ 85725 w 159783"/>
              <a:gd name="connsiteY3" fmla="*/ 114300 h 242887"/>
              <a:gd name="connsiteX4" fmla="*/ 57150 w 159783"/>
              <a:gd name="connsiteY4" fmla="*/ 242887 h 242887"/>
              <a:gd name="connsiteX5" fmla="*/ 28575 w 159783"/>
              <a:gd name="connsiteY5" fmla="*/ 200025 h 242887"/>
              <a:gd name="connsiteX6" fmla="*/ 0 w 159783"/>
              <a:gd name="connsiteY6" fmla="*/ 114300 h 242887"/>
              <a:gd name="connsiteX7" fmla="*/ 128588 w 159783"/>
              <a:gd name="connsiteY7" fmla="*/ 100012 h 242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783" h="242887">
                <a:moveTo>
                  <a:pt x="28575" y="0"/>
                </a:moveTo>
                <a:cubicBezTo>
                  <a:pt x="71438" y="4762"/>
                  <a:pt x="116250" y="649"/>
                  <a:pt x="157163" y="14287"/>
                </a:cubicBezTo>
                <a:cubicBezTo>
                  <a:pt x="171451" y="19050"/>
                  <a:pt x="123054" y="16320"/>
                  <a:pt x="114300" y="28575"/>
                </a:cubicBezTo>
                <a:cubicBezTo>
                  <a:pt x="96793" y="53085"/>
                  <a:pt x="95250" y="85725"/>
                  <a:pt x="85725" y="114300"/>
                </a:cubicBezTo>
                <a:cubicBezTo>
                  <a:pt x="62278" y="184642"/>
                  <a:pt x="73913" y="142311"/>
                  <a:pt x="57150" y="242887"/>
                </a:cubicBezTo>
                <a:cubicBezTo>
                  <a:pt x="47625" y="228600"/>
                  <a:pt x="35549" y="215716"/>
                  <a:pt x="28575" y="200025"/>
                </a:cubicBezTo>
                <a:cubicBezTo>
                  <a:pt x="16342" y="172500"/>
                  <a:pt x="0" y="114300"/>
                  <a:pt x="0" y="114300"/>
                </a:cubicBezTo>
                <a:cubicBezTo>
                  <a:pt x="109442" y="98665"/>
                  <a:pt x="66337" y="100012"/>
                  <a:pt x="128588" y="10001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>
            <a:off x="5815013" y="5157788"/>
            <a:ext cx="142875" cy="200025"/>
          </a:xfrm>
          <a:custGeom>
            <a:avLst/>
            <a:gdLst>
              <a:gd name="connsiteX0" fmla="*/ 0 w 142875"/>
              <a:gd name="connsiteY0" fmla="*/ 0 h 200025"/>
              <a:gd name="connsiteX1" fmla="*/ 71437 w 142875"/>
              <a:gd name="connsiteY1" fmla="*/ 14287 h 200025"/>
              <a:gd name="connsiteX2" fmla="*/ 0 w 142875"/>
              <a:gd name="connsiteY2" fmla="*/ 71437 h 200025"/>
              <a:gd name="connsiteX3" fmla="*/ 85725 w 142875"/>
              <a:gd name="connsiteY3" fmla="*/ 85725 h 200025"/>
              <a:gd name="connsiteX4" fmla="*/ 128587 w 142875"/>
              <a:gd name="connsiteY4" fmla="*/ 100012 h 200025"/>
              <a:gd name="connsiteX5" fmla="*/ 142875 w 142875"/>
              <a:gd name="connsiteY5" fmla="*/ 142875 h 200025"/>
              <a:gd name="connsiteX6" fmla="*/ 114300 w 142875"/>
              <a:gd name="connsiteY6" fmla="*/ 185737 h 200025"/>
              <a:gd name="connsiteX7" fmla="*/ 28575 w 142875"/>
              <a:gd name="connsiteY7" fmla="*/ 200025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2875" h="200025">
                <a:moveTo>
                  <a:pt x="0" y="0"/>
                </a:moveTo>
                <a:cubicBezTo>
                  <a:pt x="23812" y="4762"/>
                  <a:pt x="56867" y="-5140"/>
                  <a:pt x="71437" y="14287"/>
                </a:cubicBezTo>
                <a:cubicBezTo>
                  <a:pt x="97288" y="48755"/>
                  <a:pt x="4092" y="70073"/>
                  <a:pt x="0" y="71437"/>
                </a:cubicBezTo>
                <a:cubicBezTo>
                  <a:pt x="28575" y="76200"/>
                  <a:pt x="57446" y="79441"/>
                  <a:pt x="85725" y="85725"/>
                </a:cubicBezTo>
                <a:cubicBezTo>
                  <a:pt x="100427" y="88992"/>
                  <a:pt x="117938" y="89363"/>
                  <a:pt x="128587" y="100012"/>
                </a:cubicBezTo>
                <a:cubicBezTo>
                  <a:pt x="139236" y="110661"/>
                  <a:pt x="138112" y="128587"/>
                  <a:pt x="142875" y="142875"/>
                </a:cubicBezTo>
                <a:cubicBezTo>
                  <a:pt x="133350" y="157162"/>
                  <a:pt x="129658" y="178058"/>
                  <a:pt x="114300" y="185737"/>
                </a:cubicBezTo>
                <a:cubicBezTo>
                  <a:pt x="88389" y="198692"/>
                  <a:pt x="28575" y="200025"/>
                  <a:pt x="28575" y="200025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V="1">
            <a:off x="5036849" y="4387789"/>
            <a:ext cx="441533" cy="3022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6044615" y="4810080"/>
            <a:ext cx="441533" cy="3022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олилиния 46"/>
          <p:cNvSpPr/>
          <p:nvPr/>
        </p:nvSpPr>
        <p:spPr>
          <a:xfrm>
            <a:off x="5109232" y="4154935"/>
            <a:ext cx="128588" cy="200025"/>
          </a:xfrm>
          <a:custGeom>
            <a:avLst/>
            <a:gdLst>
              <a:gd name="connsiteX0" fmla="*/ 0 w 128588"/>
              <a:gd name="connsiteY0" fmla="*/ 0 h 200025"/>
              <a:gd name="connsiteX1" fmla="*/ 100013 w 128588"/>
              <a:gd name="connsiteY1" fmla="*/ 14287 h 200025"/>
              <a:gd name="connsiteX2" fmla="*/ 42863 w 128588"/>
              <a:gd name="connsiteY2" fmla="*/ 100012 h 200025"/>
              <a:gd name="connsiteX3" fmla="*/ 14288 w 128588"/>
              <a:gd name="connsiteY3" fmla="*/ 185737 h 200025"/>
              <a:gd name="connsiteX4" fmla="*/ 128588 w 128588"/>
              <a:gd name="connsiteY4" fmla="*/ 200025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88" h="200025">
                <a:moveTo>
                  <a:pt x="0" y="0"/>
                </a:moveTo>
                <a:cubicBezTo>
                  <a:pt x="33338" y="4762"/>
                  <a:pt x="76200" y="-9526"/>
                  <a:pt x="100013" y="14287"/>
                </a:cubicBezTo>
                <a:cubicBezTo>
                  <a:pt x="160357" y="74631"/>
                  <a:pt x="60647" y="94084"/>
                  <a:pt x="42863" y="100012"/>
                </a:cubicBezTo>
                <a:cubicBezTo>
                  <a:pt x="33338" y="128587"/>
                  <a:pt x="-15600" y="182001"/>
                  <a:pt x="14288" y="185737"/>
                </a:cubicBezTo>
                <a:lnTo>
                  <a:pt x="128588" y="200025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>
            <a:off x="6486148" y="5078253"/>
            <a:ext cx="118533" cy="190740"/>
          </a:xfrm>
          <a:custGeom>
            <a:avLst/>
            <a:gdLst>
              <a:gd name="connsiteX0" fmla="*/ 0 w 118533"/>
              <a:gd name="connsiteY0" fmla="*/ 0 h 190740"/>
              <a:gd name="connsiteX1" fmla="*/ 114300 w 118533"/>
              <a:gd name="connsiteY1" fmla="*/ 42863 h 190740"/>
              <a:gd name="connsiteX2" fmla="*/ 85725 w 118533"/>
              <a:gd name="connsiteY2" fmla="*/ 100013 h 190740"/>
              <a:gd name="connsiteX3" fmla="*/ 100013 w 118533"/>
              <a:gd name="connsiteY3" fmla="*/ 185738 h 190740"/>
              <a:gd name="connsiteX4" fmla="*/ 14288 w 118533"/>
              <a:gd name="connsiteY4" fmla="*/ 185738 h 190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533" h="190740">
                <a:moveTo>
                  <a:pt x="0" y="0"/>
                </a:moveTo>
                <a:cubicBezTo>
                  <a:pt x="6259" y="1252"/>
                  <a:pt x="109226" y="12416"/>
                  <a:pt x="114300" y="42863"/>
                </a:cubicBezTo>
                <a:cubicBezTo>
                  <a:pt x="117801" y="63872"/>
                  <a:pt x="95250" y="80963"/>
                  <a:pt x="85725" y="100013"/>
                </a:cubicBezTo>
                <a:cubicBezTo>
                  <a:pt x="92679" y="110443"/>
                  <a:pt x="146020" y="166020"/>
                  <a:pt x="100013" y="185738"/>
                </a:cubicBezTo>
                <a:cubicBezTo>
                  <a:pt x="73748" y="196994"/>
                  <a:pt x="42863" y="185738"/>
                  <a:pt x="14288" y="18573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5710776" y="4133206"/>
            <a:ext cx="441533" cy="3022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6347584" y="5055592"/>
            <a:ext cx="441533" cy="3022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олилиния 51"/>
          <p:cNvSpPr/>
          <p:nvPr/>
        </p:nvSpPr>
        <p:spPr>
          <a:xfrm>
            <a:off x="5668486" y="4023107"/>
            <a:ext cx="77537" cy="157624"/>
          </a:xfrm>
          <a:custGeom>
            <a:avLst/>
            <a:gdLst>
              <a:gd name="connsiteX0" fmla="*/ 0 w 77537"/>
              <a:gd name="connsiteY0" fmla="*/ 71899 h 157624"/>
              <a:gd name="connsiteX1" fmla="*/ 71437 w 77537"/>
              <a:gd name="connsiteY1" fmla="*/ 157624 h 15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537" h="157624">
                <a:moveTo>
                  <a:pt x="0" y="71899"/>
                </a:moveTo>
                <a:cubicBezTo>
                  <a:pt x="108480" y="-36581"/>
                  <a:pt x="71437" y="-33214"/>
                  <a:pt x="71437" y="15762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олилиния 52"/>
          <p:cNvSpPr/>
          <p:nvPr/>
        </p:nvSpPr>
        <p:spPr>
          <a:xfrm>
            <a:off x="6676356" y="5348918"/>
            <a:ext cx="77537" cy="157624"/>
          </a:xfrm>
          <a:custGeom>
            <a:avLst/>
            <a:gdLst>
              <a:gd name="connsiteX0" fmla="*/ 0 w 77537"/>
              <a:gd name="connsiteY0" fmla="*/ 71899 h 157624"/>
              <a:gd name="connsiteX1" fmla="*/ 71437 w 77537"/>
              <a:gd name="connsiteY1" fmla="*/ 157624 h 15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537" h="157624">
                <a:moveTo>
                  <a:pt x="0" y="71899"/>
                </a:moveTo>
                <a:cubicBezTo>
                  <a:pt x="108480" y="-36581"/>
                  <a:pt x="71437" y="-33214"/>
                  <a:pt x="71437" y="15762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Пятно 1 53"/>
              <p:cNvSpPr/>
              <p:nvPr/>
            </p:nvSpPr>
            <p:spPr>
              <a:xfrm>
                <a:off x="7007274" y="4023107"/>
                <a:ext cx="1480046" cy="1597818"/>
              </a:xfrm>
              <a:prstGeom prst="irregularSeal1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num>
                        <m:den>
                          <m:r>
                            <a:rPr lang="ru-RU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ru-RU" sz="2800" b="1" dirty="0">
                  <a:solidFill>
                    <a:srgbClr val="7030A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54" name="Пятно 1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7274" y="4023107"/>
                <a:ext cx="1480046" cy="1597818"/>
              </a:xfrm>
              <a:prstGeom prst="irregularSeal1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Пятно 1 54"/>
              <p:cNvSpPr/>
              <p:nvPr/>
            </p:nvSpPr>
            <p:spPr>
              <a:xfrm>
                <a:off x="6883430" y="3913033"/>
                <a:ext cx="1727734" cy="1794093"/>
              </a:xfrm>
              <a:prstGeom prst="irregularSeal1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200" b="1" dirty="0" smtClean="0">
                    <a:solidFill>
                      <a:srgbClr val="000099"/>
                    </a:solidFill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ru-RU" sz="3200" b="1" dirty="0">
                  <a:solidFill>
                    <a:srgbClr val="7030A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55" name="Пятно 1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3430" y="3913033"/>
                <a:ext cx="1727734" cy="1794093"/>
              </a:xfrm>
              <a:prstGeom prst="irregularSeal1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851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7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75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7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  <p:bldP spid="5" grpId="1" build="allAtOnce" animBg="1"/>
      <p:bldP spid="6" grpId="0"/>
      <p:bldP spid="7" grpId="0"/>
      <p:bldP spid="8" grpId="0" build="p" animBg="1"/>
      <p:bldP spid="8" grpId="1" build="allAtOnce" animBg="1"/>
      <p:bldP spid="9" grpId="0" build="p" animBg="1"/>
      <p:bldP spid="9" grpId="1" build="allAtOnce" animBg="1"/>
      <p:bldP spid="10" grpId="0" build="p" animBg="1"/>
      <p:bldP spid="10" grpId="1" build="allAtOnce" animBg="1"/>
      <p:bldP spid="11" grpId="0" build="p" animBg="1"/>
      <p:bldP spid="12" grpId="0"/>
      <p:bldP spid="18" grpId="0" animBg="1"/>
      <p:bldP spid="19" grpId="0" animBg="1"/>
      <p:bldP spid="24" grpId="0" animBg="1"/>
      <p:bldP spid="25" grpId="0" animBg="1"/>
      <p:bldP spid="28" grpId="0" animBg="1"/>
      <p:bldP spid="34" grpId="0" animBg="1"/>
      <p:bldP spid="35" grpId="0" animBg="1"/>
      <p:bldP spid="35" grpId="1" animBg="1"/>
      <p:bldP spid="29" grpId="0" animBg="1"/>
      <p:bldP spid="31" grpId="0"/>
      <p:bldP spid="38" grpId="0" animBg="1"/>
      <p:bldP spid="39" grpId="0" animBg="1"/>
      <p:bldP spid="43" grpId="0" animBg="1"/>
      <p:bldP spid="44" grpId="0" animBg="1"/>
      <p:bldP spid="47" grpId="0" animBg="1"/>
      <p:bldP spid="48" grpId="0" animBg="1"/>
      <p:bldP spid="52" grpId="0" animBg="1"/>
      <p:bldP spid="53" grpId="0" animBg="1"/>
      <p:bldP spid="54" grpId="0" animBg="1"/>
      <p:bldP spid="54" grpId="1" animBg="1"/>
      <p:bldP spid="5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863181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195562" y="1196751"/>
            <a:ext cx="6192862" cy="2666429"/>
          </a:xfrm>
          <a:prstGeom prst="cloudCallout">
            <a:avLst>
              <a:gd name="adj1" fmla="val -36060"/>
              <a:gd name="adj2" fmla="val 68394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8000"/>
                </a:solidFill>
                <a:latin typeface="Segoe Print" panose="02000600000000000000" pitchFamily="2" charset="0"/>
              </a:rPr>
              <a:t>№ 433</a:t>
            </a:r>
          </a:p>
          <a:p>
            <a:pPr algn="ctr"/>
            <a:r>
              <a:rPr lang="ru-RU" sz="4800" b="1" dirty="0">
                <a:solidFill>
                  <a:srgbClr val="000099"/>
                </a:solidFill>
                <a:latin typeface="Segoe Print" panose="02000600000000000000" pitchFamily="2" charset="0"/>
              </a:rPr>
              <a:t>с</a:t>
            </a:r>
            <a:r>
              <a:rPr lang="ru-RU" sz="48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. 72</a:t>
            </a:r>
            <a:endParaRPr lang="ru-RU" sz="48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37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950741" y="1745156"/>
                <a:ext cx="2242592" cy="812123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  <m:r>
                            <a:rPr lang="en-US" sz="5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5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sz="5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5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0741" y="1745156"/>
                <a:ext cx="2242592" cy="812123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46289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1475569" y="338287"/>
            <a:ext cx="6192775" cy="930474"/>
          </a:xfrm>
          <a:prstGeom prst="cloudCallout">
            <a:avLst>
              <a:gd name="adj1" fmla="val -30061"/>
              <a:gd name="adj2" fmla="val 86820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8000"/>
                </a:solidFill>
                <a:latin typeface="Segoe Print" panose="02000600000000000000" pitchFamily="2" charset="0"/>
              </a:rPr>
              <a:t>№ 434 </a:t>
            </a:r>
            <a:r>
              <a:rPr lang="ru-RU" sz="40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с. 72</a:t>
            </a:r>
            <a:endParaRPr lang="ru-RU" sz="40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28184" y="4437112"/>
            <a:ext cx="2275924" cy="17989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Выноска-облако 6"/>
              <p:cNvSpPr/>
              <p:nvPr/>
            </p:nvSpPr>
            <p:spPr>
              <a:xfrm>
                <a:off x="3491880" y="2290766"/>
                <a:ext cx="3023989" cy="2006798"/>
              </a:xfrm>
              <a:prstGeom prst="cloudCallout">
                <a:avLst>
                  <a:gd name="adj1" fmla="val 42517"/>
                  <a:gd name="adj2" fmla="val 78048"/>
                </a:avLst>
              </a:prstGeom>
              <a:solidFill>
                <a:srgbClr val="FFFF99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  <m:r>
                            <a:rPr lang="en-US" sz="4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4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sz="4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4400" b="1" dirty="0">
                  <a:solidFill>
                    <a:srgbClr val="000099"/>
                  </a:solidFill>
                  <a:latin typeface="Segoe Print" panose="02000600000000000000" pitchFamily="2" charset="0"/>
                </a:endParaRPr>
              </a:p>
            </p:txBody>
          </p:sp>
        </mc:Choice>
        <mc:Fallback xmlns="">
          <p:sp>
            <p:nvSpPr>
              <p:cNvPr id="7" name="Выноска-облако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2290766"/>
                <a:ext cx="3023989" cy="2006798"/>
              </a:xfrm>
              <a:prstGeom prst="cloudCallout">
                <a:avLst>
                  <a:gd name="adj1" fmla="val 42517"/>
                  <a:gd name="adj2" fmla="val 78048"/>
                </a:avLst>
              </a:prstGeom>
              <a:blipFill rotWithShape="0">
                <a:blip r:embed="rId6"/>
                <a:stretch>
                  <a:fillRect/>
                </a:stretch>
              </a:blipFill>
              <a:ln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2"/>
              <p:cNvSpPr txBox="1">
                <a:spLocks/>
              </p:cNvSpPr>
              <p:nvPr/>
            </p:nvSpPr>
            <p:spPr>
              <a:xfrm>
                <a:off x="293960" y="3429000"/>
                <a:ext cx="2791843" cy="12077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4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4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4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ru-RU" sz="4000" dirty="0">
                  <a:latin typeface="Segoe Print" panose="02000600000000000000" pitchFamily="2" charset="0"/>
                </a:endParaRPr>
              </a:p>
            </p:txBody>
          </p:sp>
        </mc:Choice>
        <mc:Fallback xmlns="">
          <p:sp>
            <p:nvSpPr>
              <p:cNvPr id="8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60" y="3429000"/>
                <a:ext cx="2791843" cy="120776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2"/>
              <p:cNvSpPr txBox="1">
                <a:spLocks/>
              </p:cNvSpPr>
              <p:nvPr/>
            </p:nvSpPr>
            <p:spPr>
              <a:xfrm>
                <a:off x="2511951" y="3294164"/>
                <a:ext cx="2851963" cy="156449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  <m:r>
                            <a:rPr lang="en-US" sz="5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en-US" sz="5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5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5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𝟕</m:t>
                                  </m:r>
                                </m:num>
                                <m:den>
                                  <m:r>
                                    <a:rPr lang="en-US" sz="5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𝟖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5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5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5400" dirty="0"/>
              </a:p>
            </p:txBody>
          </p:sp>
        </mc:Choice>
        <mc:Fallback xmlns="">
          <p:sp>
            <p:nvSpPr>
              <p:cNvPr id="9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1951" y="3294164"/>
                <a:ext cx="2851963" cy="156449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ятно 1 9"/>
              <p:cNvSpPr/>
              <p:nvPr/>
            </p:nvSpPr>
            <p:spPr>
              <a:xfrm>
                <a:off x="5072037" y="3128130"/>
                <a:ext cx="2019673" cy="1809500"/>
              </a:xfrm>
              <a:prstGeom prst="irregularSeal1">
                <a:avLst/>
              </a:prstGeom>
              <a:solidFill>
                <a:srgbClr val="FFFF00"/>
              </a:solidFill>
              <a:ln>
                <a:solidFill>
                  <a:srgbClr val="66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</a:rPr>
                            <m:t>𝟒𝟗</m:t>
                          </m:r>
                        </m:num>
                        <m:den>
                          <m:r>
                            <a:rPr lang="en-US" sz="3200" b="1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</a:rPr>
                            <m:t>𝟔𝟒</m:t>
                          </m:r>
                        </m:den>
                      </m:f>
                    </m:oMath>
                  </m:oMathPara>
                </a14:m>
                <a:endParaRPr lang="ru-RU" sz="3200" b="1" dirty="0">
                  <a:solidFill>
                    <a:srgbClr val="7030A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0" name="Пятно 1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2037" y="3128130"/>
                <a:ext cx="2019673" cy="1809500"/>
              </a:xfrm>
              <a:prstGeom prst="irregularSeal1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solidFill>
                  <a:srgbClr val="6600FF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510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uiExpand="1" build="p" animBg="1"/>
      <p:bldP spid="7" grpId="0" uiExpand="1" build="p" animBg="1"/>
      <p:bldP spid="7" grpId="1" uiExpand="1" build="allAtOnce" animBg="1"/>
      <p:bldP spid="7" grpId="2" uiExpand="1" build="allAtOnce" animBg="1"/>
      <p:bldP spid="8" grpId="0" build="p"/>
      <p:bldP spid="9" grpId="0" build="p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008000"/>
                </a:solidFill>
                <a:latin typeface="Segoe Print" panose="02000600000000000000" pitchFamily="2" charset="0"/>
              </a:rPr>
              <a:t>Физкультминутка</a:t>
            </a: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/>
            </a:r>
            <a:b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484784"/>
            <a:ext cx="67070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990099"/>
                </a:solidFill>
                <a:latin typeface="Segoe Print" panose="02000600000000000000" pitchFamily="2" charset="0"/>
              </a:rPr>
              <a:t>Умножали, умножали,</a:t>
            </a:r>
          </a:p>
          <a:p>
            <a:r>
              <a:rPr lang="ru-RU" sz="3200" b="1" dirty="0">
                <a:solidFill>
                  <a:srgbClr val="990099"/>
                </a:solidFill>
                <a:latin typeface="Segoe Print" panose="02000600000000000000" pitchFamily="2" charset="0"/>
              </a:rPr>
              <a:t>Очень, очень мы устали,</a:t>
            </a:r>
          </a:p>
          <a:p>
            <a:r>
              <a:rPr lang="ru-RU" sz="3200" b="1" dirty="0">
                <a:solidFill>
                  <a:srgbClr val="990099"/>
                </a:solidFill>
                <a:latin typeface="Segoe Print" panose="02000600000000000000" pitchFamily="2" charset="0"/>
              </a:rPr>
              <a:t>А теперь все дружно встали!</a:t>
            </a:r>
          </a:p>
          <a:p>
            <a:r>
              <a:rPr lang="ru-RU" sz="3200" b="1" dirty="0">
                <a:solidFill>
                  <a:srgbClr val="990099"/>
                </a:solidFill>
                <a:latin typeface="Segoe Print" panose="02000600000000000000" pitchFamily="2" charset="0"/>
              </a:rPr>
              <a:t>Ручками похлопали,</a:t>
            </a:r>
          </a:p>
          <a:p>
            <a:r>
              <a:rPr lang="ru-RU" sz="3200" b="1" dirty="0">
                <a:solidFill>
                  <a:srgbClr val="990099"/>
                </a:solidFill>
                <a:latin typeface="Segoe Print" panose="02000600000000000000" pitchFamily="2" charset="0"/>
              </a:rPr>
              <a:t>Ножками потопали.</a:t>
            </a:r>
          </a:p>
          <a:p>
            <a:r>
              <a:rPr lang="ru-RU" sz="3200" b="1" dirty="0">
                <a:solidFill>
                  <a:srgbClr val="990099"/>
                </a:solidFill>
                <a:latin typeface="Segoe Print" panose="02000600000000000000" pitchFamily="2" charset="0"/>
              </a:rPr>
              <a:t>Сядем, глубоко вздохнем,</a:t>
            </a:r>
          </a:p>
          <a:p>
            <a:r>
              <a:rPr lang="ru-RU" sz="3200" b="1" dirty="0">
                <a:solidFill>
                  <a:srgbClr val="990099"/>
                </a:solidFill>
                <a:latin typeface="Segoe Print" panose="02000600000000000000" pitchFamily="2" charset="0"/>
              </a:rPr>
              <a:t>И опять считать начнем!</a:t>
            </a:r>
          </a:p>
        </p:txBody>
      </p:sp>
      <p:pic>
        <p:nvPicPr>
          <p:cNvPr id="5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9027" y="4869160"/>
            <a:ext cx="1653737" cy="130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951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789040"/>
            <a:ext cx="2447925" cy="2047875"/>
          </a:xfrm>
        </p:spPr>
      </p:pic>
      <p:sp>
        <p:nvSpPr>
          <p:cNvPr id="5" name="Выноска-облако 4"/>
          <p:cNvSpPr/>
          <p:nvPr/>
        </p:nvSpPr>
        <p:spPr>
          <a:xfrm>
            <a:off x="1979712" y="764704"/>
            <a:ext cx="6480720" cy="3024336"/>
          </a:xfrm>
          <a:prstGeom prst="cloudCallou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  <a:t>Прежде чем приступим к работе, надо сосредоточить свое внимание и слух, настроимся на работу!</a:t>
            </a:r>
            <a:endParaRPr lang="ru-RU" sz="2400" b="1" dirty="0">
              <a:solidFill>
                <a:srgbClr val="7030A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13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46289"/>
            <a:ext cx="2447925" cy="2047875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1475569" y="338287"/>
            <a:ext cx="6192775" cy="930474"/>
          </a:xfrm>
          <a:prstGeom prst="cloudCallout">
            <a:avLst>
              <a:gd name="adj1" fmla="val -30061"/>
              <a:gd name="adj2" fmla="val 86820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8000"/>
                </a:solidFill>
                <a:latin typeface="Segoe Print" panose="02000600000000000000" pitchFamily="2" charset="0"/>
              </a:rPr>
              <a:t>№ 43</a:t>
            </a:r>
            <a:r>
              <a:rPr lang="en-US" sz="4000" b="1" dirty="0" smtClean="0">
                <a:solidFill>
                  <a:srgbClr val="008000"/>
                </a:solidFill>
                <a:latin typeface="Segoe Print" panose="02000600000000000000" pitchFamily="2" charset="0"/>
              </a:rPr>
              <a:t>5</a:t>
            </a:r>
            <a:r>
              <a:rPr lang="ru-RU" sz="4000" b="1" dirty="0" smtClean="0">
                <a:solidFill>
                  <a:srgbClr val="008000"/>
                </a:solidFill>
                <a:latin typeface="Segoe Print" panose="02000600000000000000" pitchFamily="2" charset="0"/>
              </a:rPr>
              <a:t> </a:t>
            </a:r>
            <a:r>
              <a:rPr lang="ru-RU" sz="40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с. 72</a:t>
            </a:r>
            <a:endParaRPr lang="ru-RU" sz="40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  <p:pic>
        <p:nvPicPr>
          <p:cNvPr id="7" name="Объек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28184" y="4437112"/>
            <a:ext cx="2275924" cy="17989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Выноска-облако 7"/>
              <p:cNvSpPr/>
              <p:nvPr/>
            </p:nvSpPr>
            <p:spPr>
              <a:xfrm>
                <a:off x="3491880" y="2290766"/>
                <a:ext cx="3023989" cy="2006798"/>
              </a:xfrm>
              <a:prstGeom prst="cloudCallout">
                <a:avLst>
                  <a:gd name="adj1" fmla="val 42517"/>
                  <a:gd name="adj2" fmla="val 78048"/>
                </a:avLst>
              </a:prstGeom>
              <a:solidFill>
                <a:srgbClr val="FFFF99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  <m:r>
                            <a:rPr lang="en-US" sz="4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4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sz="4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ru-RU" sz="4400" b="1" dirty="0">
                  <a:solidFill>
                    <a:srgbClr val="000099"/>
                  </a:solidFill>
                  <a:latin typeface="Segoe Print" panose="02000600000000000000" pitchFamily="2" charset="0"/>
                </a:endParaRPr>
              </a:p>
            </p:txBody>
          </p:sp>
        </mc:Choice>
        <mc:Fallback xmlns="">
          <p:sp>
            <p:nvSpPr>
              <p:cNvPr id="8" name="Выноска-облако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2290766"/>
                <a:ext cx="3023989" cy="2006798"/>
              </a:xfrm>
              <a:prstGeom prst="cloudCallout">
                <a:avLst>
                  <a:gd name="adj1" fmla="val 42517"/>
                  <a:gd name="adj2" fmla="val 78048"/>
                </a:avLst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2"/>
              <p:cNvSpPr txBox="1">
                <a:spLocks/>
              </p:cNvSpPr>
              <p:nvPr/>
            </p:nvSpPr>
            <p:spPr>
              <a:xfrm>
                <a:off x="3950741" y="1745156"/>
                <a:ext cx="2242592" cy="81212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  <m:r>
                            <a:rPr lang="en-US" sz="5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5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sz="5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ru-RU" sz="5400" dirty="0"/>
              </a:p>
            </p:txBody>
          </p:sp>
        </mc:Choice>
        <mc:Fallback xmlns="">
          <p:sp>
            <p:nvSpPr>
              <p:cNvPr id="9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741" y="1745156"/>
                <a:ext cx="2242592" cy="81212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бъект 2"/>
              <p:cNvSpPr txBox="1">
                <a:spLocks/>
              </p:cNvSpPr>
              <p:nvPr/>
            </p:nvSpPr>
            <p:spPr>
              <a:xfrm>
                <a:off x="293960" y="3429000"/>
                <a:ext cx="2791843" cy="12077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4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4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4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4000" dirty="0">
                  <a:latin typeface="Segoe Print" panose="02000600000000000000" pitchFamily="2" charset="0"/>
                </a:endParaRPr>
              </a:p>
            </p:txBody>
          </p:sp>
        </mc:Choice>
        <mc:Fallback xmlns="">
          <p:sp>
            <p:nvSpPr>
              <p:cNvPr id="10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60" y="3429000"/>
                <a:ext cx="2791843" cy="120776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Объект 2"/>
              <p:cNvSpPr txBox="1">
                <a:spLocks/>
              </p:cNvSpPr>
              <p:nvPr/>
            </p:nvSpPr>
            <p:spPr>
              <a:xfrm>
                <a:off x="2511951" y="3294164"/>
                <a:ext cx="2851963" cy="156449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5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  <m:r>
                            <a:rPr lang="en-US" sz="5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en-US" sz="5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5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5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en-US" sz="5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5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US" sz="5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5400" dirty="0"/>
              </a:p>
            </p:txBody>
          </p:sp>
        </mc:Choice>
        <mc:Fallback xmlns="">
          <p:sp>
            <p:nvSpPr>
              <p:cNvPr id="11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1951" y="3294164"/>
                <a:ext cx="2851963" cy="156449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ятно 1 11"/>
              <p:cNvSpPr/>
              <p:nvPr/>
            </p:nvSpPr>
            <p:spPr>
              <a:xfrm>
                <a:off x="5072037" y="3128130"/>
                <a:ext cx="2019673" cy="1809500"/>
              </a:xfrm>
              <a:prstGeom prst="irregularSeal1">
                <a:avLst/>
              </a:prstGeom>
              <a:solidFill>
                <a:srgbClr val="FFFF00"/>
              </a:solidFill>
              <a:ln>
                <a:solidFill>
                  <a:srgbClr val="66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</m:num>
                        <m:den>
                          <m:r>
                            <a:rPr lang="en-US" sz="3200" b="1" i="1" smtClean="0">
                              <a:solidFill>
                                <a:srgbClr val="CC0000"/>
                              </a:solidFill>
                              <a:latin typeface="Cambria Math" panose="02040503050406030204" pitchFamily="18" charset="0"/>
                            </a:rPr>
                            <m:t>𝟔𝟒</m:t>
                          </m:r>
                        </m:den>
                      </m:f>
                    </m:oMath>
                  </m:oMathPara>
                </a14:m>
                <a:endParaRPr lang="ru-RU" sz="3200" b="1" dirty="0">
                  <a:solidFill>
                    <a:srgbClr val="7030A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2" name="Пятно 1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2037" y="3128130"/>
                <a:ext cx="2019673" cy="1809500"/>
              </a:xfrm>
              <a:prstGeom prst="irregularSeal1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solidFill>
                  <a:srgbClr val="6600FF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798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8" grpId="0" uiExpand="1" build="p" animBg="1"/>
      <p:bldP spid="8" grpId="1" build="allAtOnce" animBg="1"/>
      <p:bldP spid="8" grpId="2" uiExpand="1" build="allAtOnce" animBg="1"/>
      <p:bldP spid="9" grpId="0" build="p"/>
      <p:bldP spid="10" grpId="0" build="p"/>
      <p:bldP spid="11" grpId="0" build="p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46289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1475569" y="338287"/>
            <a:ext cx="6192775" cy="930474"/>
          </a:xfrm>
          <a:prstGeom prst="cloudCallout">
            <a:avLst>
              <a:gd name="adj1" fmla="val -30061"/>
              <a:gd name="adj2" fmla="val 86820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8000"/>
                </a:solidFill>
                <a:latin typeface="Segoe Print" panose="02000600000000000000" pitchFamily="2" charset="0"/>
              </a:rPr>
              <a:t>№ 468 </a:t>
            </a:r>
            <a:r>
              <a:rPr lang="ru-RU" sz="40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с. 76</a:t>
            </a:r>
            <a:endParaRPr lang="ru-RU" sz="40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876" y="3294164"/>
            <a:ext cx="2275924" cy="1798984"/>
          </a:xfrm>
          <a:prstGeom prst="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3213845" y="1455912"/>
            <a:ext cx="3900316" cy="1655690"/>
          </a:xfrm>
          <a:prstGeom prst="cloudCallout">
            <a:avLst>
              <a:gd name="adj1" fmla="val 35395"/>
              <a:gd name="adj2" fmla="val 64664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Образец:</a:t>
            </a:r>
            <a:endParaRPr lang="ru-RU" sz="4000" b="1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2"/>
              <p:cNvSpPr txBox="1">
                <a:spLocks/>
              </p:cNvSpPr>
              <p:nvPr/>
            </p:nvSpPr>
            <p:spPr>
              <a:xfrm>
                <a:off x="1043608" y="3589776"/>
                <a:ext cx="5790208" cy="12077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4800" b="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4800" b="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50</m:t>
                          </m:r>
                        </m:den>
                      </m:f>
                      <m:r>
                        <a:rPr lang="ru-RU" sz="4800" b="0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ru-RU" sz="48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,06=6</m:t>
                      </m:r>
                      <m:r>
                        <a:rPr lang="ru-RU" sz="4800" b="0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ru-RU" sz="4800" dirty="0">
                  <a:solidFill>
                    <a:srgbClr val="000099"/>
                  </a:solidFill>
                  <a:latin typeface="Segoe Print" panose="02000600000000000000" pitchFamily="2" charset="0"/>
                </a:endParaRPr>
              </a:p>
            </p:txBody>
          </p:sp>
        </mc:Choice>
        <mc:Fallback xmlns="">
          <p:sp>
            <p:nvSpPr>
              <p:cNvPr id="8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589776"/>
                <a:ext cx="5790208" cy="1207760"/>
              </a:xfrm>
              <a:prstGeom prst="rect">
                <a:avLst/>
              </a:prstGeom>
              <a:blipFill rotWithShape="0">
                <a:blip r:embed="rId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583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  <p:bldP spid="7" grpId="0" uiExpand="1" build="p" animBg="1"/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209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Самостоятельная работа</a:t>
            </a:r>
            <a:endParaRPr lang="ru-RU" sz="4000" b="1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6498086"/>
                  </p:ext>
                </p:extLst>
              </p:nvPr>
            </p:nvGraphicFramePr>
            <p:xfrm>
              <a:off x="755576" y="1268760"/>
              <a:ext cx="7344816" cy="43501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672408"/>
                    <a:gridCol w="3672408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b="1" dirty="0" smtClean="0">
                              <a:latin typeface="Segoe Print" panose="02000600000000000000" pitchFamily="2" charset="0"/>
                            </a:rPr>
                            <a:t>1 вариант</a:t>
                          </a:r>
                          <a:endParaRPr lang="ru-RU" sz="20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b="1" dirty="0" smtClean="0">
                              <a:latin typeface="Segoe Print" panose="02000600000000000000" pitchFamily="2" charset="0"/>
                            </a:rPr>
                            <a:t>2 вариант</a:t>
                          </a:r>
                          <a:endParaRPr lang="ru-RU" sz="20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</a:tr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ru-RU" sz="2000" b="1" dirty="0" smtClean="0">
                              <a:solidFill>
                                <a:srgbClr val="008000"/>
                              </a:solidFill>
                              <a:latin typeface="Segoe Print" panose="02000600000000000000" pitchFamily="2" charset="0"/>
                            </a:rPr>
                            <a:t>Выполните умножение</a:t>
                          </a:r>
                          <a:endParaRPr lang="ru-RU" sz="2000" b="1" dirty="0">
                            <a:solidFill>
                              <a:srgbClr val="008000"/>
                            </a:solidFill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ru-RU" sz="200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C00000"/>
                              </a:solidFill>
                              <a:latin typeface="Segoe Print" panose="02000600000000000000" pitchFamily="2" charset="0"/>
                            </a:rPr>
                            <a:t>1.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den>
                              </m:f>
                              <m:r>
                                <a:rPr lang="ru-RU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ru-RU" sz="28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C00000"/>
                              </a:solidFill>
                              <a:latin typeface="Segoe Print" panose="02000600000000000000" pitchFamily="2" charset="0"/>
                            </a:rPr>
                            <a:t>1.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lang="ru-RU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ru-RU" sz="28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C00000"/>
                              </a:solidFill>
                              <a:latin typeface="Segoe Print" panose="02000600000000000000" pitchFamily="2" charset="0"/>
                            </a:rPr>
                            <a:t>2.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𝟔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𝟕</m:t>
                                  </m:r>
                                </m:den>
                              </m:f>
                              <m:r>
                                <a:rPr lang="ru-RU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ru-RU" sz="28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C00000"/>
                              </a:solidFill>
                              <a:latin typeface="Segoe Print" panose="02000600000000000000" pitchFamily="2" charset="0"/>
                            </a:rPr>
                            <a:t>2.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den>
                              </m:f>
                              <m:r>
                                <a:rPr lang="ru-RU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𝟕</m:t>
                                  </m:r>
                                </m:den>
                              </m:f>
                            </m:oMath>
                          </a14:m>
                          <a:endParaRPr lang="ru-RU" sz="28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C00000"/>
                              </a:solidFill>
                              <a:latin typeface="Segoe Print" panose="02000600000000000000" pitchFamily="2" charset="0"/>
                            </a:rPr>
                            <a:t>3.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𝟖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𝟐𝟓</m:t>
                                  </m:r>
                                </m:den>
                              </m:f>
                              <m:r>
                                <a:rPr lang="ru-RU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𝟏𝟓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𝟏𝟔</m:t>
                                  </m:r>
                                </m:den>
                              </m:f>
                            </m:oMath>
                          </a14:m>
                          <a:endParaRPr lang="ru-RU" sz="28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C00000"/>
                              </a:solidFill>
                              <a:latin typeface="Segoe Print" panose="02000600000000000000" pitchFamily="2" charset="0"/>
                            </a:rPr>
                            <a:t>3.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𝟐𝟒</m:t>
                                  </m:r>
                                </m:den>
                              </m:f>
                              <m:r>
                                <a:rPr lang="ru-RU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𝟏𝟔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𝟏𝟓</m:t>
                                  </m:r>
                                </m:den>
                              </m:f>
                            </m:oMath>
                          </a14:m>
                          <a:endParaRPr lang="ru-RU" sz="28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C00000"/>
                              </a:solidFill>
                              <a:latin typeface="Segoe Print" panose="02000600000000000000" pitchFamily="2" charset="0"/>
                            </a:rPr>
                            <a:t>4.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𝟕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𝟗</m:t>
                                  </m:r>
                                </m:den>
                              </m:f>
                              <m:r>
                                <a:rPr lang="ru-RU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𝟏𝟓</m:t>
                                  </m:r>
                                </m:den>
                              </m:f>
                            </m:oMath>
                          </a14:m>
                          <a:endParaRPr lang="ru-RU" sz="28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C00000"/>
                              </a:solidFill>
                              <a:latin typeface="Segoe Print" panose="02000600000000000000" pitchFamily="2" charset="0"/>
                            </a:rPr>
                            <a:t>4.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𝟗</m:t>
                                  </m:r>
                                </m:den>
                              </m:f>
                              <m:r>
                                <a:rPr lang="ru-RU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ru-RU" sz="28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C00000"/>
                              </a:solidFill>
                              <a:latin typeface="Segoe Print" panose="02000600000000000000" pitchFamily="2" charset="0"/>
                            </a:rPr>
                            <a:t>5.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𝟔</m:t>
                                  </m:r>
                                </m:den>
                              </m:f>
                              <m:r>
                                <a:rPr lang="ru-RU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𝟔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ru-RU" sz="28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rgbClr val="C00000"/>
                              </a:solidFill>
                              <a:latin typeface="Segoe Print" panose="02000600000000000000" pitchFamily="2" charset="0"/>
                            </a:rPr>
                            <a:t>5.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</a:rPr>
                                    <m:t>𝟔</m:t>
                                  </m:r>
                                </m:den>
                              </m:f>
                              <m:r>
                                <a:rPr lang="ru-RU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endParaRPr lang="ru-RU" sz="28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6498086"/>
                  </p:ext>
                </p:extLst>
              </p:nvPr>
            </p:nvGraphicFramePr>
            <p:xfrm>
              <a:off x="755576" y="1268760"/>
              <a:ext cx="7344816" cy="43501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672408"/>
                    <a:gridCol w="3672408"/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b="1" dirty="0" smtClean="0">
                              <a:latin typeface="Segoe Print" panose="02000600000000000000" pitchFamily="2" charset="0"/>
                            </a:rPr>
                            <a:t>1 вариант</a:t>
                          </a:r>
                          <a:endParaRPr lang="ru-RU" sz="20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b="1" dirty="0" smtClean="0">
                              <a:latin typeface="Segoe Print" panose="02000600000000000000" pitchFamily="2" charset="0"/>
                            </a:rPr>
                            <a:t>2 вариант</a:t>
                          </a:r>
                          <a:endParaRPr lang="ru-RU" sz="2000" b="1" dirty="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</a:tr>
                  <a:tr h="3962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ru-RU" sz="2000" b="1" dirty="0" smtClean="0">
                              <a:solidFill>
                                <a:srgbClr val="008000"/>
                              </a:solidFill>
                              <a:latin typeface="Segoe Print" panose="02000600000000000000" pitchFamily="2" charset="0"/>
                            </a:rPr>
                            <a:t>Выполните умножение</a:t>
                          </a:r>
                          <a:endParaRPr lang="ru-RU" sz="2000" b="1" dirty="0">
                            <a:solidFill>
                              <a:srgbClr val="008000"/>
                            </a:solidFill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ru-RU" sz="2000">
                            <a:latin typeface="Segoe Print" panose="02000600000000000000" pitchFamily="2" charset="0"/>
                          </a:endParaRPr>
                        </a:p>
                      </a:txBody>
                      <a:tcPr/>
                    </a:tc>
                  </a:tr>
                  <a:tr h="70777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66" t="-116379" r="-100663" b="-4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66" t="-116379" r="-663" b="-418966"/>
                          </a:stretch>
                        </a:blipFill>
                      </a:tcPr>
                    </a:tc>
                  </a:tr>
                  <a:tr h="70777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66" t="-216379" r="-100663" b="-31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66" t="-216379" r="-663" b="-318966"/>
                          </a:stretch>
                        </a:blipFill>
                      </a:tcPr>
                    </a:tc>
                  </a:tr>
                  <a:tr h="71405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66" t="-311017" r="-100663" b="-2135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66" t="-311017" r="-663" b="-213559"/>
                          </a:stretch>
                        </a:blipFill>
                      </a:tcPr>
                    </a:tc>
                  </a:tr>
                  <a:tr h="71405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66" t="-414530" r="-100663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66" t="-414530" r="-663" b="-115385"/>
                          </a:stretch>
                        </a:blipFill>
                      </a:tcPr>
                    </a:tc>
                  </a:tr>
                  <a:tr h="71405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66" t="-514530" r="-100663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66" t="-514530" r="-663" b="-153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679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15306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611561" y="338287"/>
            <a:ext cx="8075240" cy="930474"/>
          </a:xfrm>
          <a:prstGeom prst="cloudCallout">
            <a:avLst>
              <a:gd name="adj1" fmla="val -23338"/>
              <a:gd name="adj2" fmla="val 149776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Домашняя работа</a:t>
            </a:r>
            <a:endParaRPr lang="ru-RU" sz="4000" b="1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56176" y="4327179"/>
            <a:ext cx="2275924" cy="1798984"/>
          </a:xfrm>
          <a:prstGeom prst="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3347864" y="1588471"/>
            <a:ext cx="4464843" cy="2407269"/>
          </a:xfrm>
          <a:prstGeom prst="cloudCallout">
            <a:avLst>
              <a:gd name="adj1" fmla="val 15441"/>
              <a:gd name="adj2" fmla="val 74211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№ 472 (а-и)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№ 474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№ 475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№ 480</a:t>
            </a:r>
            <a:endParaRPr lang="ru-RU" sz="28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19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  <p:bldP spid="7" grpId="0" uiExpand="1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60850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971601" y="1842380"/>
            <a:ext cx="6552728" cy="2235908"/>
          </a:xfrm>
          <a:prstGeom prst="cloudCallout">
            <a:avLst>
              <a:gd name="adj1" fmla="val -22053"/>
              <a:gd name="adj2" fmla="val 72077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Спасибо за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урок</a:t>
            </a:r>
            <a:r>
              <a:rPr lang="ru-RU" sz="4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!</a:t>
            </a:r>
            <a:endParaRPr lang="ru-RU" sz="4000" b="1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903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789040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1979712" y="764704"/>
            <a:ext cx="6480720" cy="3024336"/>
          </a:xfrm>
          <a:prstGeom prst="cloudCallou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  <a:t>Внимательно послушаем, что происходит на улице, в коридоре, внутри нас!</a:t>
            </a:r>
            <a:endParaRPr lang="ru-RU" sz="2400" b="1" dirty="0">
              <a:solidFill>
                <a:srgbClr val="7030A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1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620688"/>
            <a:ext cx="397078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Вычислите: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149080"/>
            <a:ext cx="2590800" cy="204787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Заголовок 1"/>
              <p:cNvSpPr txBox="1">
                <a:spLocks/>
              </p:cNvSpPr>
              <p:nvPr/>
            </p:nvSpPr>
            <p:spPr>
              <a:xfrm>
                <a:off x="899592" y="1447676"/>
                <a:ext cx="1944216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а) </m:t>
                      </m:r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</m:t>
                      </m:r>
                      <m:r>
                        <a:rPr lang="ru-RU" sz="3200" b="1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2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7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447676"/>
                <a:ext cx="1944216" cy="114300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Заголовок 1"/>
              <p:cNvSpPr txBox="1">
                <a:spLocks/>
              </p:cNvSpPr>
              <p:nvPr/>
            </p:nvSpPr>
            <p:spPr>
              <a:xfrm>
                <a:off x="683568" y="2798378"/>
                <a:ext cx="2448272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б) </m:t>
                      </m:r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ru-RU" sz="32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𝟏𝟓</m:t>
                      </m:r>
                      <m:r>
                        <a:rPr lang="ru-RU" sz="32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200" b="1" dirty="0">
                  <a:solidFill>
                    <a:srgbClr val="00B05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798378"/>
                <a:ext cx="2448272" cy="11430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Заголовок 1"/>
              <p:cNvSpPr txBox="1">
                <a:spLocks/>
              </p:cNvSpPr>
              <p:nvPr/>
            </p:nvSpPr>
            <p:spPr>
              <a:xfrm>
                <a:off x="4932040" y="1417340"/>
                <a:ext cx="2808312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600" b="1" dirty="0">
                    <a:solidFill>
                      <a:schemeClr val="accent6">
                        <a:lumMod val="50000"/>
                      </a:schemeClr>
                    </a:solidFill>
                  </a:rPr>
                  <a:t>в</a:t>
                </a:r>
                <a:r>
                  <a:rPr lang="ru-RU" sz="36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600" b="1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den>
                    </m:f>
                    <m:r>
                      <a:rPr lang="ru-RU" sz="3600" b="1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ru-RU" sz="3600" b="1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𝟐𝟒</m:t>
                    </m:r>
                    <m:r>
                      <a:rPr lang="ru-RU" sz="3600" b="1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3600" b="1" dirty="0">
                  <a:solidFill>
                    <a:schemeClr val="accent6">
                      <a:lumMod val="50000"/>
                    </a:schemeClr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9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1417340"/>
                <a:ext cx="2808312" cy="114300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Заголовок 1"/>
              <p:cNvSpPr txBox="1">
                <a:spLocks/>
              </p:cNvSpPr>
              <p:nvPr/>
            </p:nvSpPr>
            <p:spPr>
              <a:xfrm>
                <a:off x="5148064" y="2645854"/>
                <a:ext cx="2376264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25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b="1" dirty="0">
                    <a:solidFill>
                      <a:srgbClr val="0070C0"/>
                    </a:solidFill>
                  </a:rPr>
                  <a:t>г</a:t>
                </a:r>
                <a:r>
                  <a:rPr lang="ru-RU" b="1" dirty="0" smtClean="0">
                    <a:solidFill>
                      <a:srgbClr val="0070C0"/>
                    </a:solidFill>
                  </a:rPr>
                  <a:t>) 12 </a:t>
                </a:r>
                <a14:m>
                  <m:oMath xmlns:m="http://schemas.openxmlformats.org/officeDocument/2006/math">
                    <m:r>
                      <a:rPr lang="ru-RU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ru-RU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ru-RU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ru-RU" b="1" dirty="0">
                  <a:solidFill>
                    <a:srgbClr val="0070C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0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2645854"/>
                <a:ext cx="2376264" cy="1143000"/>
              </a:xfrm>
              <a:prstGeom prst="rect">
                <a:avLst/>
              </a:prstGeom>
              <a:blipFill rotWithShape="0">
                <a:blip r:embed="rId6"/>
                <a:stretch>
                  <a:fillRect l="-7949" b="-58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Заголовок 1"/>
              <p:cNvSpPr txBox="1">
                <a:spLocks/>
              </p:cNvSpPr>
              <p:nvPr/>
            </p:nvSpPr>
            <p:spPr>
              <a:xfrm>
                <a:off x="3491880" y="3777233"/>
                <a:ext cx="2376264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25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b="1" dirty="0" smtClean="0">
                    <a:solidFill>
                      <a:srgbClr val="6600FF"/>
                    </a:solidFill>
                  </a:rPr>
                  <a:t>д) 6 </a:t>
                </a:r>
                <a14:m>
                  <m:oMath xmlns:m="http://schemas.openxmlformats.org/officeDocument/2006/math">
                    <m:r>
                      <a:rPr lang="ru-RU" b="1" i="1" dirty="0" smtClean="0">
                        <a:solidFill>
                          <a:srgbClr val="66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ru-RU" b="1" i="1" dirty="0" smtClean="0">
                            <a:solidFill>
                              <a:srgbClr val="66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dirty="0" smtClean="0">
                            <a:solidFill>
                              <a:srgbClr val="66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b="1" i="1" dirty="0" smtClean="0">
                            <a:solidFill>
                              <a:srgbClr val="6600FF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  <m:r>
                      <a:rPr lang="ru-RU" b="1" i="1" dirty="0" smtClean="0">
                        <a:solidFill>
                          <a:srgbClr val="66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ru-RU" b="1" dirty="0">
                  <a:solidFill>
                    <a:srgbClr val="6600FF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3777233"/>
                <a:ext cx="2376264" cy="1143000"/>
              </a:xfrm>
              <a:prstGeom prst="rect">
                <a:avLst/>
              </a:prstGeom>
              <a:blipFill rotWithShape="0">
                <a:blip r:embed="rId7"/>
                <a:stretch>
                  <a:fillRect l="-5128" b="-64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Заголовок 1"/>
              <p:cNvSpPr txBox="1">
                <a:spLocks/>
              </p:cNvSpPr>
              <p:nvPr/>
            </p:nvSpPr>
            <p:spPr>
              <a:xfrm>
                <a:off x="3599892" y="4908612"/>
                <a:ext cx="2494620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dirty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е) </m:t>
                      </m:r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ru-RU" sz="3200" b="1" i="1" dirty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𝟐𝟒</m:t>
                      </m:r>
                      <m:r>
                        <a:rPr lang="ru-RU" sz="3200" b="1" i="1" dirty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3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892" y="4908612"/>
                <a:ext cx="2494620" cy="114300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ятно 1 13"/>
          <p:cNvSpPr/>
          <p:nvPr/>
        </p:nvSpPr>
        <p:spPr>
          <a:xfrm>
            <a:off x="2429495" y="1024912"/>
            <a:ext cx="1944216" cy="2013545"/>
          </a:xfrm>
          <a:prstGeom prst="irregularSeal1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2</a:t>
            </a:r>
            <a:endParaRPr lang="ru-RU" sz="4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Пятно 1 14"/>
          <p:cNvSpPr/>
          <p:nvPr/>
        </p:nvSpPr>
        <p:spPr>
          <a:xfrm>
            <a:off x="2600648" y="2339755"/>
            <a:ext cx="1944216" cy="2013545"/>
          </a:xfrm>
          <a:prstGeom prst="irregularSeal1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B050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16" name="Пятно 1 15"/>
          <p:cNvSpPr/>
          <p:nvPr/>
        </p:nvSpPr>
        <p:spPr>
          <a:xfrm>
            <a:off x="7039484" y="982067"/>
            <a:ext cx="1944216" cy="2013545"/>
          </a:xfrm>
          <a:prstGeom prst="irregularSeal1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3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Пятно 1 16"/>
          <p:cNvSpPr/>
          <p:nvPr/>
        </p:nvSpPr>
        <p:spPr>
          <a:xfrm>
            <a:off x="7155420" y="2210581"/>
            <a:ext cx="1944216" cy="2013545"/>
          </a:xfrm>
          <a:prstGeom prst="irregularSeal1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4</a:t>
            </a:r>
            <a:endParaRPr lang="ru-RU" sz="44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Пятно 1 17"/>
          <p:cNvSpPr/>
          <p:nvPr/>
        </p:nvSpPr>
        <p:spPr>
          <a:xfrm>
            <a:off x="5539674" y="3295116"/>
            <a:ext cx="1944216" cy="2013545"/>
          </a:xfrm>
          <a:prstGeom prst="irregularSeal1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6600FF"/>
                </a:solidFill>
                <a:latin typeface="Comic Sans MS" panose="030F0702030302020204" pitchFamily="66" charset="0"/>
              </a:rPr>
              <a:t>1</a:t>
            </a:r>
            <a:endParaRPr lang="ru-RU" sz="4400" b="1" dirty="0">
              <a:solidFill>
                <a:srgbClr val="66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Пятно 1 18"/>
          <p:cNvSpPr/>
          <p:nvPr/>
        </p:nvSpPr>
        <p:spPr>
          <a:xfrm>
            <a:off x="5796136" y="4479150"/>
            <a:ext cx="1944216" cy="2013545"/>
          </a:xfrm>
          <a:prstGeom prst="irregularSeal1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0099"/>
                </a:solidFill>
                <a:latin typeface="Comic Sans MS" panose="030F0702030302020204" pitchFamily="66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0352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86608" y="332656"/>
            <a:ext cx="3970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Вычислите: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Заголовок 1"/>
              <p:cNvSpPr txBox="1">
                <a:spLocks/>
              </p:cNvSpPr>
              <p:nvPr/>
            </p:nvSpPr>
            <p:spPr>
              <a:xfrm>
                <a:off x="899592" y="1447676"/>
                <a:ext cx="3096344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b="1" i="1" dirty="0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а)</m:t>
                      </m:r>
                      <m:sSup>
                        <m:sSupPr>
                          <m:ctrlPr>
                            <a:rPr lang="ru-RU" sz="4000" b="1" i="1" dirty="0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dirty="0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  <m:sup>
                          <m:r>
                            <a:rPr lang="ru-RU" sz="4000" b="1" i="1" dirty="0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ru-RU" sz="4000" b="1" i="1" dirty="0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4000" b="1" i="1" dirty="0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dirty="0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  <m:sup>
                          <m:r>
                            <a:rPr lang="ru-RU" sz="4000" b="1" i="1" dirty="0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4000" b="1" i="1" dirty="0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4000" b="1" dirty="0">
                  <a:solidFill>
                    <a:srgbClr val="008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5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447676"/>
                <a:ext cx="3096344" cy="11430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 txBox="1">
                <a:spLocks/>
              </p:cNvSpPr>
              <p:nvPr/>
            </p:nvSpPr>
            <p:spPr>
              <a:xfrm>
                <a:off x="677617" y="3045276"/>
                <a:ext cx="3096344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b="1" i="1" dirty="0">
                          <a:solidFill>
                            <a:srgbClr val="990099"/>
                          </a:solidFill>
                          <a:latin typeface="Cambria Math" panose="02040503050406030204" pitchFamily="18" charset="0"/>
                        </a:rPr>
                        <m:t>б)</m:t>
                      </m:r>
                      <m:sSup>
                        <m:sSupPr>
                          <m:ctrlPr>
                            <a:rPr lang="ru-RU" sz="4000" b="1" i="1" dirty="0">
                              <a:solidFill>
                                <a:srgbClr val="99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4000" b="1" i="1" dirty="0">
                                  <a:solidFill>
                                    <a:srgbClr val="99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4000" b="1" i="1" dirty="0">
                                  <a:solidFill>
                                    <a:srgbClr val="990099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ru-RU" sz="4000" b="1" i="1" dirty="0">
                                  <a:solidFill>
                                    <a:srgbClr val="990099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4000" b="1" i="1" dirty="0">
                                  <a:solidFill>
                                    <a:srgbClr val="990099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ru-RU" sz="4000" b="1" i="1" dirty="0">
                              <a:solidFill>
                                <a:srgbClr val="990099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ru-RU" sz="4000" b="1" i="1" dirty="0">
                          <a:solidFill>
                            <a:srgbClr val="99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4000" b="1" dirty="0">
                  <a:solidFill>
                    <a:srgbClr val="990099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6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617" y="3045276"/>
                <a:ext cx="3096344" cy="114300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Заголовок 1"/>
              <p:cNvSpPr txBox="1">
                <a:spLocks/>
              </p:cNvSpPr>
              <p:nvPr/>
            </p:nvSpPr>
            <p:spPr>
              <a:xfrm>
                <a:off x="4685184" y="2390584"/>
                <a:ext cx="3096344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b="1" i="1" dirty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в)</m:t>
                      </m:r>
                      <m:sSup>
                        <m:sSupPr>
                          <m:ctrlPr>
                            <a:rPr lang="ru-RU" sz="4000" b="1" i="1" dirty="0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dirty="0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e>
                        <m:sup>
                          <m:r>
                            <a:rPr lang="ru-RU" sz="4000" b="1" i="1" dirty="0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4000" b="1" i="1" dirty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4000" b="1" i="1" dirty="0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dirty="0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  <m:sup>
                          <m:r>
                            <a:rPr lang="ru-RU" sz="4000" b="1" i="1" dirty="0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ru-RU" sz="4000" b="1" i="1" dirty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4000" b="1" dirty="0">
                  <a:solidFill>
                    <a:srgbClr val="000099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7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5184" y="2390584"/>
                <a:ext cx="3096344" cy="11430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2225789" y="4656022"/>
                <a:ext cx="3318319" cy="7218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b="1" i="1" dirty="0" smtClean="0">
                          <a:solidFill>
                            <a:srgbClr val="660033"/>
                          </a:solidFill>
                          <a:latin typeface="Cambria Math" panose="02040503050406030204" pitchFamily="18" charset="0"/>
                        </a:rPr>
                        <m:t>г</m:t>
                      </m:r>
                      <m:r>
                        <a:rPr lang="ru-RU" sz="4000" b="1" i="1" dirty="0">
                          <a:solidFill>
                            <a:srgbClr val="660033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ru-RU" sz="4000" b="1" i="1" dirty="0">
                              <a:solidFill>
                                <a:srgbClr val="6600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4000" b="1" i="1" dirty="0">
                                  <a:solidFill>
                                    <a:srgbClr val="66003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4000" b="1" i="1" dirty="0" smtClean="0">
                                  <a:solidFill>
                                    <a:srgbClr val="660033"/>
                                  </a:solidFill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ru-RU" sz="4000" b="1" i="1" dirty="0" smtClean="0">
                                  <a:solidFill>
                                    <a:srgbClr val="660033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sz="4000" b="1" i="1" dirty="0" smtClean="0">
                                  <a:solidFill>
                                    <a:srgbClr val="660033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ru-RU" sz="4000" b="1" i="1" dirty="0" smtClean="0">
                              <a:solidFill>
                                <a:srgbClr val="660033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4000" b="1" i="1" dirty="0">
                          <a:solidFill>
                            <a:srgbClr val="6600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4000" b="1" dirty="0">
                  <a:solidFill>
                    <a:srgbClr val="660033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5789" y="4656022"/>
                <a:ext cx="3318319" cy="72180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ятно 1 8"/>
          <p:cNvSpPr/>
          <p:nvPr/>
        </p:nvSpPr>
        <p:spPr>
          <a:xfrm>
            <a:off x="3275856" y="1052293"/>
            <a:ext cx="2240272" cy="2013545"/>
          </a:xfrm>
          <a:prstGeom prst="irregularSeal1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8000"/>
                </a:solidFill>
                <a:latin typeface="Comic Sans MS" panose="030F0702030302020204" pitchFamily="66" charset="0"/>
              </a:rPr>
              <a:t>116</a:t>
            </a:r>
            <a:endParaRPr lang="ru-RU" sz="4400" b="1" dirty="0">
              <a:solidFill>
                <a:srgbClr val="008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3120436" y="2616576"/>
            <a:ext cx="1944216" cy="2013545"/>
          </a:xfrm>
          <a:prstGeom prst="irregularSeal1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990099"/>
                </a:solidFill>
                <a:latin typeface="Comic Sans MS" panose="030F0702030302020204" pitchFamily="66" charset="0"/>
              </a:rPr>
              <a:t>8</a:t>
            </a:r>
          </a:p>
        </p:txBody>
      </p:sp>
      <p:sp>
        <p:nvSpPr>
          <p:cNvPr id="11" name="Пятно 1 10"/>
          <p:cNvSpPr/>
          <p:nvPr/>
        </p:nvSpPr>
        <p:spPr>
          <a:xfrm>
            <a:off x="7023751" y="2038503"/>
            <a:ext cx="2160240" cy="2013545"/>
          </a:xfrm>
          <a:prstGeom prst="irregularSeal1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100</a:t>
            </a:r>
            <a:endParaRPr lang="ru-RU" sz="4400" b="1" dirty="0">
              <a:solidFill>
                <a:srgbClr val="000099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5262934" y="4010149"/>
            <a:ext cx="2160240" cy="2013545"/>
          </a:xfrm>
          <a:prstGeom prst="irregularSeal1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660033"/>
                </a:solidFill>
                <a:latin typeface="Comic Sans MS" panose="030F0702030302020204" pitchFamily="66" charset="0"/>
              </a:rPr>
              <a:t>100</a:t>
            </a:r>
            <a:endParaRPr lang="ru-RU" sz="4400" b="1" dirty="0">
              <a:solidFill>
                <a:srgbClr val="660033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37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21088"/>
            <a:ext cx="2447925" cy="2047875"/>
          </a:xfrm>
        </p:spPr>
      </p:pic>
      <p:sp>
        <p:nvSpPr>
          <p:cNvPr id="5" name="Выноска-облако 4"/>
          <p:cNvSpPr/>
          <p:nvPr/>
        </p:nvSpPr>
        <p:spPr>
          <a:xfrm>
            <a:off x="647564" y="1052736"/>
            <a:ext cx="7848872" cy="3024336"/>
          </a:xfrm>
          <a:prstGeom prst="cloudCallou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Segoe Print" panose="02000600000000000000" pitchFamily="2" charset="0"/>
              </a:rPr>
              <a:t>Сегодня мы будем умножать дробь на дробь и использовать правило умножения дроби на дробь при решении задач и примеров</a:t>
            </a:r>
            <a:endParaRPr lang="ru-RU" sz="2400" b="1" dirty="0">
              <a:solidFill>
                <a:srgbClr val="7030A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72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21088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647564" y="1052736"/>
            <a:ext cx="7848872" cy="3024336"/>
          </a:xfrm>
          <a:prstGeom prst="cloudCallou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Запишите формулу нахождения площади прямоугольника</a:t>
            </a:r>
            <a:endParaRPr lang="ru-RU" sz="36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0152" y="4078288"/>
            <a:ext cx="2590800" cy="2047875"/>
          </a:xfrm>
          <a:prstGeom prst="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1259632" y="1053952"/>
            <a:ext cx="5853336" cy="3024336"/>
          </a:xfrm>
          <a:prstGeom prst="cloudCallout">
            <a:avLst>
              <a:gd name="adj1" fmla="val 26277"/>
              <a:gd name="adj2" fmla="val 71476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S = a · b</a:t>
            </a:r>
            <a:endParaRPr lang="ru-RU" sz="60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19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21088"/>
            <a:ext cx="2447925" cy="2047875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647564" y="1052736"/>
            <a:ext cx="7848872" cy="3024336"/>
          </a:xfrm>
          <a:prstGeom prst="cloudCallou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Segoe Print" panose="02000600000000000000" pitchFamily="2" charset="0"/>
              </a:rPr>
              <a:t>Самостоятельно рассмотрите задачу 2 на с. 69</a:t>
            </a:r>
            <a:endParaRPr lang="ru-RU" sz="3600" b="1" dirty="0">
              <a:solidFill>
                <a:srgbClr val="000099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81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ac9423a640262bafc54a372144a4b711e87b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343</Words>
  <Application>Microsoft Office PowerPoint</Application>
  <PresentationFormat>Экран (4:3)</PresentationFormat>
  <Paragraphs>108</Paragraphs>
  <Slides>24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 Math</vt:lpstr>
      <vt:lpstr>Comic Sans MS</vt:lpstr>
      <vt:lpstr>Georgia</vt:lpstr>
      <vt:lpstr>Segoe Print</vt:lpstr>
      <vt:lpstr>Тема Office</vt:lpstr>
      <vt:lpstr>Классная работа</vt:lpstr>
      <vt:lpstr>Презентация PowerPoint</vt:lpstr>
      <vt:lpstr>Презентация PowerPoint</vt:lpstr>
      <vt:lpstr>Вычислите: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 </vt:lpstr>
      <vt:lpstr>Презентация PowerPoint</vt:lpstr>
      <vt:lpstr>Презентация PowerPoint</vt:lpstr>
      <vt:lpstr>Самостоятельная работа</vt:lpstr>
      <vt:lpstr>Презентация PowerPoint</vt:lpstr>
      <vt:lpstr>Презентация PowerPoint</vt:lpstr>
    </vt:vector>
  </TitlesOfParts>
  <Company>WolfishLair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admin</cp:lastModifiedBy>
  <cp:revision>33</cp:revision>
  <dcterms:created xsi:type="dcterms:W3CDTF">2014-02-13T12:51:00Z</dcterms:created>
  <dcterms:modified xsi:type="dcterms:W3CDTF">2024-01-30T07:47:57Z</dcterms:modified>
</cp:coreProperties>
</file>