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11"/>
    <p:restoredTop sz="94610"/>
  </p:normalViewPr>
  <p:slideViewPr>
    <p:cSldViewPr snapToGrid="0" snapToObjects="1">
      <p:cViewPr>
        <p:scale>
          <a:sx n="70" d="100"/>
          <a:sy n="70" d="100"/>
        </p:scale>
        <p:origin x="-720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t="77" b="77"/>
          <a:stretch/>
        </p:blipFill>
        <p:spPr>
          <a:xfrm>
            <a:off x="0" y="0"/>
            <a:ext cx="12252960" cy="6885432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612648" y="4709160"/>
            <a:ext cx="5556155" cy="1043873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2060"/>
              </a:lnSpc>
              <a:buNone/>
            </a:pPr>
            <a:r>
              <a:rPr lang="en-US" sz="1785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Важность раннего распознавания и работы с эмоциями у детей обуславливает их психологическое благополучие на протяжении всей жизни.</a:t>
            </a:r>
            <a:endParaRPr lang="en-US" sz="1785" dirty="0"/>
          </a:p>
        </p:txBody>
      </p:sp>
      <p:sp>
        <p:nvSpPr>
          <p:cNvPr id="4" name="Text 1"/>
          <p:cNvSpPr txBox="1"/>
          <p:nvPr/>
        </p:nvSpPr>
        <p:spPr>
          <a:xfrm>
            <a:off x="612648" y="3026664"/>
            <a:ext cx="5556155" cy="1323048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3261"/>
              </a:lnSpc>
              <a:buNone/>
            </a:pPr>
            <a:r>
              <a:rPr lang="en-US" sz="3170" dirty="0">
                <a:solidFill>
                  <a:srgbClr val="000000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ЭМОЦИОНАЛЬНОЕ ЗДОРОВЬЕ ДЕТЕЙ: КАК ПОНИМАТЬ И ПОДДЕРЖИВАТЬ?</a:t>
            </a:r>
            <a:endParaRPr lang="en-US" sz="317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" y="322654"/>
            <a:ext cx="2436225" cy="243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504935" y="322654"/>
            <a:ext cx="8543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МБОУ «Намская средняя общеобразовательная школа №1 им. </a:t>
            </a:r>
            <a:r>
              <a:rPr lang="ru-RU" smtClean="0">
                <a:solidFill>
                  <a:schemeClr val="bg2">
                    <a:lumMod val="50000"/>
                  </a:schemeClr>
                </a:solidFill>
              </a:rPr>
              <a:t>И.С.Гаврильева»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2648" y="6035040"/>
            <a:ext cx="53832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Педагог-психолог Петрова Вера Семеновна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0" descr="preencoded.png"/>
          <p:cNvPicPr>
            <a:picLocks noChangeAspect="1"/>
          </p:cNvPicPr>
          <p:nvPr/>
        </p:nvPicPr>
        <p:blipFill>
          <a:blip r:embed="rId3"/>
          <a:srcRect t="77" b="77"/>
          <a:stretch/>
        </p:blipFill>
        <p:spPr>
          <a:xfrm>
            <a:off x="0" y="0"/>
            <a:ext cx="12252960" cy="6885432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236133" y="364584"/>
            <a:ext cx="10559246" cy="823623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168" b="1" dirty="0">
                <a:solidFill>
                  <a:srgbClr val="FFFFFF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ПОЛОЖИТЕЛЬНОЕ ВЛИЯНИЕ НА ПСИХИКУ</a:t>
            </a:r>
            <a:endParaRPr lang="en-US" sz="3168" b="1" dirty="0"/>
          </a:p>
        </p:txBody>
      </p:sp>
      <p:sp>
        <p:nvSpPr>
          <p:cNvPr id="4" name="Text 1"/>
          <p:cNvSpPr txBox="1"/>
          <p:nvPr/>
        </p:nvSpPr>
        <p:spPr>
          <a:xfrm>
            <a:off x="612648" y="1753650"/>
            <a:ext cx="5576935" cy="791179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Использование "Эмоцариков" позволяет ребёнку научиться распознавать и называть свои эмоции.</a:t>
            </a:r>
            <a:endParaRPr lang="en-US" sz="1600" dirty="0"/>
          </a:p>
        </p:txBody>
      </p:sp>
      <p:sp>
        <p:nvSpPr>
          <p:cNvPr id="5" name="Text 2"/>
          <p:cNvSpPr txBox="1"/>
          <p:nvPr/>
        </p:nvSpPr>
        <p:spPr>
          <a:xfrm>
            <a:off x="612648" y="3207190"/>
            <a:ext cx="5576935" cy="152984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Рисование историй о переживаниях помогает детям лучше понять причины своего эмоционального состояния и найти конструктивные способы с ним справляться.</a:t>
            </a:r>
            <a:endParaRPr lang="en-US" sz="1600" dirty="0"/>
          </a:p>
        </p:txBody>
      </p:sp>
      <p:sp>
        <p:nvSpPr>
          <p:cNvPr id="6" name="Text 3"/>
          <p:cNvSpPr txBox="1"/>
          <p:nvPr/>
        </p:nvSpPr>
        <p:spPr>
          <a:xfrm>
            <a:off x="612649" y="5352235"/>
            <a:ext cx="5576934" cy="116051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Занятия творчеством развивают у детей уверенность в себе, так как они учатся понимать и выражать свои чувства.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612648" y="1422469"/>
            <a:ext cx="5576934" cy="33118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Понимание эмоций ребенка</a:t>
            </a:r>
            <a:endParaRPr lang="en-US" sz="2000" dirty="0"/>
          </a:p>
        </p:txBody>
      </p:sp>
      <p:sp>
        <p:nvSpPr>
          <p:cNvPr id="8" name="Text 5"/>
          <p:cNvSpPr/>
          <p:nvPr/>
        </p:nvSpPr>
        <p:spPr>
          <a:xfrm>
            <a:off x="612648" y="2876009"/>
            <a:ext cx="5576935" cy="33118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Поддержка в трудных ситуациях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612648" y="5021054"/>
            <a:ext cx="6089934" cy="33118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Развитие уверенности в себе</a:t>
            </a:r>
            <a:endParaRPr lang="en-US" sz="2000" dirty="0"/>
          </a:p>
        </p:txBody>
      </p:sp>
      <p:pic>
        <p:nvPicPr>
          <p:cNvPr id="8194" name="Picture 2" descr="C:\Users\резерв\Desktop\1666128860_53-mykaleidoscope-ru-p-emotsii-v-psikhologii-krasivo-5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25809" y="1422469"/>
            <a:ext cx="6166191" cy="4487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t="77" b="77"/>
          <a:stretch/>
        </p:blipFill>
        <p:spPr>
          <a:xfrm>
            <a:off x="0" y="0"/>
            <a:ext cx="12252960" cy="6885432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165052" y="5824745"/>
            <a:ext cx="6089934" cy="52835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 algn="r">
              <a:lnSpc>
                <a:spcPts val="3422"/>
              </a:lnSpc>
              <a:buNone/>
            </a:pPr>
            <a:r>
              <a:rPr lang="en-US" sz="3200" b="1" i="1" dirty="0">
                <a:solidFill>
                  <a:srgbClr val="FF0000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СПАСИБО ЗА ВНИМАНИЕ</a:t>
            </a:r>
            <a:endParaRPr lang="en-US" sz="3200" i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Users\резерв\Desktop\680da2a8-4f85-4dcf-9e09-3b16581947b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5833" y="-1"/>
            <a:ext cx="4636168" cy="65644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0" descr="preencoded.png"/>
          <p:cNvPicPr>
            <a:picLocks noChangeAspect="1"/>
          </p:cNvPicPr>
          <p:nvPr/>
        </p:nvPicPr>
        <p:blipFill>
          <a:blip r:embed="rId3"/>
          <a:srcRect t="77" b="77"/>
          <a:stretch/>
        </p:blipFill>
        <p:spPr>
          <a:xfrm>
            <a:off x="0" y="0"/>
            <a:ext cx="12252960" cy="6885432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612648" y="2423160"/>
            <a:ext cx="5174198" cy="914289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Распознавание и объяснение переживаемых ребенком эмоций - ключ к взаимопониманию. Используйте "Эмоцариков" для помощи малышу назвать чувство.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" name="Text 1"/>
          <p:cNvSpPr txBox="1"/>
          <p:nvPr/>
        </p:nvSpPr>
        <p:spPr>
          <a:xfrm>
            <a:off x="612648" y="3913632"/>
            <a:ext cx="5356205" cy="70788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Когда ребенок расстроен, окажите поддержку, выслушайте и утешьте. Помогите найти конструктивный способ справиться с трудностями.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" name="Text 2"/>
          <p:cNvSpPr txBox="1"/>
          <p:nvPr/>
        </p:nvSpPr>
        <p:spPr>
          <a:xfrm>
            <a:off x="612648" y="5404103"/>
            <a:ext cx="5356205" cy="715709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Игры и беседы об эмоциях помогают малышу лучше понять себя и других. Это важный навык для общения и успехов в </a:t>
            </a:r>
            <a:r>
              <a:rPr lang="en-US" sz="1600" dirty="0" err="1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жизни</a:t>
            </a:r>
            <a:r>
              <a:rPr lang="en-US" sz="1600" dirty="0" smtClean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" name="Text 3"/>
          <p:cNvSpPr/>
          <p:nvPr/>
        </p:nvSpPr>
        <p:spPr>
          <a:xfrm>
            <a:off x="612648" y="2084832"/>
            <a:ext cx="6089934" cy="33118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Понимание детских эмоций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" name="Text 4"/>
          <p:cNvSpPr/>
          <p:nvPr/>
        </p:nvSpPr>
        <p:spPr>
          <a:xfrm>
            <a:off x="612648" y="3575304"/>
            <a:ext cx="6089934" cy="33118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Поддержка в трудных ситуациях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Text 5"/>
          <p:cNvSpPr/>
          <p:nvPr/>
        </p:nvSpPr>
        <p:spPr>
          <a:xfrm>
            <a:off x="612648" y="5065776"/>
            <a:ext cx="6089934" cy="33118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Развитие эмоционального интеллекта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" name="Text 6"/>
          <p:cNvSpPr txBox="1"/>
          <p:nvPr/>
        </p:nvSpPr>
        <p:spPr>
          <a:xfrm>
            <a:off x="953588" y="352697"/>
            <a:ext cx="5748993" cy="1400383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3422"/>
              </a:lnSpc>
              <a:buNone/>
            </a:pPr>
            <a:r>
              <a:rPr lang="en-US" sz="3168" b="1" dirty="0">
                <a:solidFill>
                  <a:schemeClr val="bg1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ВАЖНОСТЬ ЭМОЦИОНАЛЬНОГО БЛАГОПОЛУЧИЯ</a:t>
            </a:r>
            <a:endParaRPr lang="en-US" sz="3168" b="1" dirty="0">
              <a:solidFill>
                <a:schemeClr val="bg1"/>
              </a:solidFill>
            </a:endParaRPr>
          </a:p>
        </p:txBody>
      </p:sp>
      <p:pic>
        <p:nvPicPr>
          <p:cNvPr id="2051" name="Picture 3" descr="C:\Users\резерв\Desktop\cky1Zfn3bA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68855" y="1025434"/>
            <a:ext cx="6284105" cy="47130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t="77" b="77"/>
          <a:stretch/>
        </p:blipFill>
        <p:spPr>
          <a:xfrm>
            <a:off x="0" y="0"/>
            <a:ext cx="12252960" cy="6885432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612648" y="1609344"/>
            <a:ext cx="521648" cy="521936"/>
          </a:xfrm>
          <a:prstGeom prst="ellipse">
            <a:avLst/>
          </a:prstGeom>
          <a:solidFill>
            <a:schemeClr val="accent2">
              <a:lumMod val="50000"/>
            </a:schemeClr>
          </a:solidFill>
          <a:ln/>
        </p:spPr>
      </p:sp>
      <p:sp>
        <p:nvSpPr>
          <p:cNvPr id="4" name="Shape 1"/>
          <p:cNvSpPr/>
          <p:nvPr/>
        </p:nvSpPr>
        <p:spPr>
          <a:xfrm>
            <a:off x="6400800" y="1609344"/>
            <a:ext cx="521648" cy="521936"/>
          </a:xfrm>
          <a:prstGeom prst="ellipse">
            <a:avLst/>
          </a:prstGeom>
          <a:solidFill>
            <a:schemeClr val="accent2">
              <a:lumMod val="50000"/>
            </a:schemeClr>
          </a:solidFill>
          <a:ln/>
        </p:spPr>
      </p:sp>
      <p:sp>
        <p:nvSpPr>
          <p:cNvPr id="5" name="Shape 2"/>
          <p:cNvSpPr/>
          <p:nvPr/>
        </p:nvSpPr>
        <p:spPr>
          <a:xfrm>
            <a:off x="612648" y="3273552"/>
            <a:ext cx="521648" cy="521936"/>
          </a:xfrm>
          <a:prstGeom prst="ellipse">
            <a:avLst/>
          </a:prstGeom>
          <a:solidFill>
            <a:schemeClr val="accent2">
              <a:lumMod val="50000"/>
            </a:schemeClr>
          </a:solidFill>
          <a:ln/>
        </p:spPr>
      </p:sp>
      <p:sp>
        <p:nvSpPr>
          <p:cNvPr id="6" name="Shape 3"/>
          <p:cNvSpPr/>
          <p:nvPr/>
        </p:nvSpPr>
        <p:spPr>
          <a:xfrm>
            <a:off x="6400800" y="3273552"/>
            <a:ext cx="521648" cy="521936"/>
          </a:xfrm>
          <a:prstGeom prst="ellipse">
            <a:avLst/>
          </a:prstGeom>
          <a:solidFill>
            <a:schemeClr val="accent2">
              <a:lumMod val="50000"/>
            </a:schemeClr>
          </a:solidFill>
          <a:ln/>
        </p:spPr>
      </p:sp>
      <p:sp>
        <p:nvSpPr>
          <p:cNvPr id="7" name="Text 4"/>
          <p:cNvSpPr txBox="1"/>
          <p:nvPr/>
        </p:nvSpPr>
        <p:spPr>
          <a:xfrm>
            <a:off x="2113902" y="245660"/>
            <a:ext cx="7133230" cy="964367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 algn="ctr">
              <a:lnSpc>
                <a:spcPts val="3422"/>
              </a:lnSpc>
              <a:buNone/>
            </a:pPr>
            <a:r>
              <a:rPr lang="en-US" sz="3168" b="1" dirty="0">
                <a:solidFill>
                  <a:schemeClr val="bg1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РАСПОЗНАВАНИЕ </a:t>
            </a:r>
            <a:endParaRPr lang="ru-RU" sz="3168" b="1" dirty="0" smtClean="0">
              <a:solidFill>
                <a:schemeClr val="bg1"/>
              </a:solidFill>
              <a:latin typeface="Oswald" pitchFamily="34" charset="0"/>
              <a:ea typeface="Oswald" pitchFamily="34" charset="-122"/>
              <a:cs typeface="Oswald" pitchFamily="34" charset="-120"/>
            </a:endParaRPr>
          </a:p>
          <a:p>
            <a:pPr marL="0" indent="0" algn="ctr">
              <a:lnSpc>
                <a:spcPts val="3422"/>
              </a:lnSpc>
              <a:buNone/>
            </a:pPr>
            <a:r>
              <a:rPr lang="en-US" sz="3168" b="1" dirty="0" smtClean="0">
                <a:solidFill>
                  <a:schemeClr val="bg1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ЭМОЦИЙ </a:t>
            </a:r>
            <a:r>
              <a:rPr lang="en-US" sz="3168" b="1" dirty="0">
                <a:solidFill>
                  <a:schemeClr val="bg1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У ДЕТЕЙ</a:t>
            </a:r>
            <a:endParaRPr lang="en-US" sz="3168" dirty="0">
              <a:solidFill>
                <a:schemeClr val="bg1"/>
              </a:solidFill>
            </a:endParaRPr>
          </a:p>
        </p:txBody>
      </p:sp>
      <p:sp>
        <p:nvSpPr>
          <p:cNvPr id="8" name="Text 5"/>
          <p:cNvSpPr txBox="1"/>
          <p:nvPr/>
        </p:nvSpPr>
        <p:spPr>
          <a:xfrm>
            <a:off x="1289304" y="1947672"/>
            <a:ext cx="4015475" cy="914289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Основные эмоции - гнев, страх, радость, печаль - проявляются у детей уже в раннем возрасте через мимику и жесты.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 6"/>
          <p:cNvSpPr txBox="1"/>
          <p:nvPr/>
        </p:nvSpPr>
        <p:spPr>
          <a:xfrm>
            <a:off x="7068312" y="1947672"/>
            <a:ext cx="4015475" cy="715709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Сильные эмоции могут влиять на поведение ребенка - агрессию, страхи, проблемы в общении.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 7"/>
          <p:cNvSpPr txBox="1"/>
          <p:nvPr/>
        </p:nvSpPr>
        <p:spPr>
          <a:xfrm>
            <a:off x="1289304" y="3611880"/>
            <a:ext cx="4015475" cy="914289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Дети выражают эмоции по-разному - рисунками, играми, рассказами - помогите им найти конструктивные способы.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 8"/>
          <p:cNvSpPr txBox="1"/>
          <p:nvPr/>
        </p:nvSpPr>
        <p:spPr>
          <a:xfrm>
            <a:off x="7068312" y="3858768"/>
            <a:ext cx="4015475" cy="914289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 раннего возраста развивайте эмоциональную грамотность ребенка - объясняйте эмоции, слушайте и поддерживайте.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 9"/>
          <p:cNvSpPr/>
          <p:nvPr/>
        </p:nvSpPr>
        <p:spPr>
          <a:xfrm>
            <a:off x="1289304" y="1609344"/>
            <a:ext cx="4015475" cy="33118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Распознавание базовых эмоций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" name="Text 10"/>
          <p:cNvSpPr/>
          <p:nvPr/>
        </p:nvSpPr>
        <p:spPr>
          <a:xfrm>
            <a:off x="7068312" y="1609344"/>
            <a:ext cx="4015475" cy="33118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Влияние эмоций на поведение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 11"/>
          <p:cNvSpPr/>
          <p:nvPr/>
        </p:nvSpPr>
        <p:spPr>
          <a:xfrm>
            <a:off x="1289304" y="3273552"/>
            <a:ext cx="4015475" cy="33118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Методы выражения эмоций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5" name="Text 12"/>
          <p:cNvSpPr/>
          <p:nvPr/>
        </p:nvSpPr>
        <p:spPr>
          <a:xfrm>
            <a:off x="7068312" y="3273552"/>
            <a:ext cx="4015475" cy="562013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Поддержка эмоционального развития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0" descr="preencoded.png"/>
          <p:cNvPicPr>
            <a:picLocks noChangeAspect="1"/>
          </p:cNvPicPr>
          <p:nvPr/>
        </p:nvPicPr>
        <p:blipFill>
          <a:blip r:embed="rId3"/>
          <a:srcRect t="77" b="77"/>
          <a:stretch/>
        </p:blipFill>
        <p:spPr>
          <a:xfrm>
            <a:off x="0" y="0"/>
            <a:ext cx="12252960" cy="6885432"/>
          </a:xfrm>
          <a:prstGeom prst="rect">
            <a:avLst/>
          </a:prstGeom>
        </p:spPr>
      </p:pic>
      <p:sp>
        <p:nvSpPr>
          <p:cNvPr id="4" name="Text 1"/>
          <p:cNvSpPr txBox="1"/>
          <p:nvPr/>
        </p:nvSpPr>
        <p:spPr>
          <a:xfrm>
            <a:off x="5917000" y="1947672"/>
            <a:ext cx="6089934" cy="91307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Ребенку важно научиться распознавать свои эмоции, выраженные в поведении, мимике и тоне голоса. Использование картинок-символов разных чувств помогает детям осознать и назвать переживаемые ими эмоции.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" name="Text 2"/>
          <p:cNvSpPr txBox="1"/>
          <p:nvPr/>
        </p:nvSpPr>
        <p:spPr>
          <a:xfrm>
            <a:off x="5917000" y="3648456"/>
            <a:ext cx="6089934" cy="91307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Для формирования навыков саморегуляции эмоций подходит игра с куклами, где ребенок может прорепетировать конструктивные способы справляться с негативными чувствами, например, гневом или огорчением.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" name="Text 3"/>
          <p:cNvSpPr txBox="1"/>
          <p:nvPr/>
        </p:nvSpPr>
        <p:spPr>
          <a:xfrm>
            <a:off x="5917000" y="5349240"/>
            <a:ext cx="6089934" cy="91307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Родители должны быть готовы выслушать ребенка и помочь ему осознать причины чувств в трудной ситуации, а также предложить доступные способы с ней справиться, например, нарисовать картинку или поговорить с игрушкой.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" name="Text 4"/>
          <p:cNvSpPr/>
          <p:nvPr/>
        </p:nvSpPr>
        <p:spPr>
          <a:xfrm>
            <a:off x="5917000" y="1609344"/>
            <a:ext cx="6089934" cy="33118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Распознавание эмоций ребенка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Text 5"/>
          <p:cNvSpPr/>
          <p:nvPr/>
        </p:nvSpPr>
        <p:spPr>
          <a:xfrm>
            <a:off x="5917000" y="3317275"/>
            <a:ext cx="6089934" cy="33118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Обучение саморегуляции эмоций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" name="Text 6"/>
          <p:cNvSpPr/>
          <p:nvPr/>
        </p:nvSpPr>
        <p:spPr>
          <a:xfrm>
            <a:off x="5917000" y="5018059"/>
            <a:ext cx="6089934" cy="33118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Поддержка в трудных ситуациях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резерв\Desktop\1663658883_5-mykaleidoscope-ru-p-perepadi-nastroeniya-u-rebenka-emotsii-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8364" y="1758159"/>
            <a:ext cx="5513832" cy="3780593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917000" y="578598"/>
            <a:ext cx="5686766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22"/>
              </a:lnSpc>
            </a:pPr>
            <a:r>
              <a:rPr lang="en-US" sz="3200" b="1" i="1" dirty="0" smtClean="0">
                <a:solidFill>
                  <a:schemeClr val="bg1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ОБРАБОТКА ЭМОЦИЙ </a:t>
            </a:r>
            <a:endParaRPr lang="ru-RU" sz="3200" b="1" i="1" dirty="0" smtClean="0">
              <a:solidFill>
                <a:schemeClr val="bg1"/>
              </a:solidFill>
              <a:latin typeface="Oswald" pitchFamily="34" charset="0"/>
              <a:ea typeface="Oswald" pitchFamily="34" charset="-122"/>
              <a:cs typeface="Oswald" pitchFamily="34" charset="-120"/>
            </a:endParaRPr>
          </a:p>
          <a:p>
            <a:pPr>
              <a:lnSpc>
                <a:spcPts val="3422"/>
              </a:lnSpc>
            </a:pPr>
            <a:r>
              <a:rPr lang="en-US" sz="3200" b="1" i="1" dirty="0" smtClean="0">
                <a:solidFill>
                  <a:schemeClr val="bg1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У </a:t>
            </a:r>
            <a:r>
              <a:rPr lang="en-US" sz="3200" b="1" i="1" dirty="0" smtClean="0">
                <a:solidFill>
                  <a:schemeClr val="bg1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ДЕТЕЙ</a:t>
            </a:r>
            <a:endParaRPr lang="en-US" sz="32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t="77" b="77"/>
          <a:stretch/>
        </p:blipFill>
        <p:spPr>
          <a:xfrm>
            <a:off x="0" y="0"/>
            <a:ext cx="12252960" cy="6885432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612648" y="612648"/>
            <a:ext cx="7679140" cy="99669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3422"/>
              </a:lnSpc>
              <a:buNone/>
            </a:pPr>
            <a:r>
              <a:rPr lang="en-US" sz="3168" b="1" dirty="0">
                <a:solidFill>
                  <a:schemeClr val="bg1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ПРАКТИЧЕСКИЕ СОВЕТЫ ДЛЯ РОДИТЕЛЕЙ</a:t>
            </a:r>
            <a:endParaRPr lang="en-US" sz="3168" dirty="0">
              <a:solidFill>
                <a:schemeClr val="bg1"/>
              </a:solidFill>
            </a:endParaRPr>
          </a:p>
        </p:txBody>
      </p:sp>
      <p:sp>
        <p:nvSpPr>
          <p:cNvPr id="4" name="Text 1"/>
          <p:cNvSpPr txBox="1"/>
          <p:nvPr/>
        </p:nvSpPr>
        <p:spPr>
          <a:xfrm>
            <a:off x="612648" y="2156346"/>
            <a:ext cx="7679140" cy="791179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Важно обращать внимание на переживания ребенка, помогать ему называть эмоции и понимать их причины.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" name="Text 2"/>
          <p:cNvSpPr txBox="1"/>
          <p:nvPr/>
        </p:nvSpPr>
        <p:spPr>
          <a:xfrm>
            <a:off x="612648" y="3659790"/>
            <a:ext cx="7679140" cy="791179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Следует выслушивать ребенка и предлагать конструктивные способы справляться с трудными ситуациями, такие как рисование или игры.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" name="Text 3"/>
          <p:cNvSpPr txBox="1"/>
          <p:nvPr/>
        </p:nvSpPr>
        <p:spPr>
          <a:xfrm>
            <a:off x="612648" y="5217561"/>
            <a:ext cx="7679140" cy="791179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Помогает использование картинок-символов чувств и метафорических ассоциативных карт для осознания и обработки эмоций.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" name="Text 4"/>
          <p:cNvSpPr/>
          <p:nvPr/>
        </p:nvSpPr>
        <p:spPr>
          <a:xfrm>
            <a:off x="612648" y="1782081"/>
            <a:ext cx="7679140" cy="33118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Понимание эмоциональных потребностей ребенка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Text 5"/>
          <p:cNvSpPr/>
          <p:nvPr/>
        </p:nvSpPr>
        <p:spPr>
          <a:xfrm>
            <a:off x="612648" y="3336625"/>
            <a:ext cx="7679140" cy="323165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Поддержка психического здоровья и благополучия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 6"/>
          <p:cNvSpPr/>
          <p:nvPr/>
        </p:nvSpPr>
        <p:spPr>
          <a:xfrm>
            <a:off x="612648" y="4894396"/>
            <a:ext cx="7679140" cy="323165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Развитие навыков эмоциональной регуляции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91788" y="308430"/>
            <a:ext cx="3900212" cy="570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0" descr="preencoded.png"/>
          <p:cNvPicPr>
            <a:picLocks noChangeAspect="1"/>
          </p:cNvPicPr>
          <p:nvPr/>
        </p:nvPicPr>
        <p:blipFill>
          <a:blip r:embed="rId3"/>
          <a:srcRect t="77" b="77"/>
          <a:stretch/>
        </p:blipFill>
        <p:spPr>
          <a:xfrm>
            <a:off x="0" y="-27432"/>
            <a:ext cx="12252960" cy="6885432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612648" y="378823"/>
            <a:ext cx="11018520" cy="964367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3422"/>
              </a:lnSpc>
              <a:buNone/>
            </a:pPr>
            <a:r>
              <a:rPr lang="en-US" sz="3168" b="1" dirty="0">
                <a:solidFill>
                  <a:srgbClr val="FFFFFF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МЕТАФОРИЧЕСКИЕ АССОЦИАТИВНЫЕ </a:t>
            </a:r>
            <a:r>
              <a:rPr lang="en-US" sz="3168" b="1" dirty="0" smtClean="0">
                <a:solidFill>
                  <a:srgbClr val="FFFFFF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КАРТЫ</a:t>
            </a:r>
            <a:r>
              <a:rPr lang="ru-RU" sz="3168" b="1" dirty="0" smtClean="0">
                <a:solidFill>
                  <a:srgbClr val="FFFFFF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 «ЭМОЦАРИКИ»</a:t>
            </a:r>
            <a:endParaRPr lang="en-US" sz="3168" b="1" dirty="0"/>
          </a:p>
        </p:txBody>
      </p:sp>
      <p:sp>
        <p:nvSpPr>
          <p:cNvPr id="6" name="Text 1"/>
          <p:cNvSpPr txBox="1"/>
          <p:nvPr/>
        </p:nvSpPr>
        <p:spPr>
          <a:xfrm>
            <a:off x="626038" y="4610253"/>
            <a:ext cx="3287594" cy="214238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507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Важно обращать внимание на переживания ребенка, помогать ему называть эмоции и понимать их причины с помощью метафорических ассоциативных картинок.</a:t>
            </a:r>
            <a:endParaRPr lang="en-US" sz="1507" dirty="0"/>
          </a:p>
        </p:txBody>
      </p:sp>
      <p:sp>
        <p:nvSpPr>
          <p:cNvPr id="7" name="Text 2"/>
          <p:cNvSpPr txBox="1"/>
          <p:nvPr/>
        </p:nvSpPr>
        <p:spPr>
          <a:xfrm>
            <a:off x="4471416" y="4610253"/>
            <a:ext cx="3287594" cy="2179828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507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Метафорические ассоциативные карты помогают детям осознавать свои чувства и находить конструктивные способы справляться с трудными ситуациями.</a:t>
            </a:r>
            <a:endParaRPr lang="en-US" sz="1507" dirty="0"/>
          </a:p>
        </p:txBody>
      </p:sp>
      <p:sp>
        <p:nvSpPr>
          <p:cNvPr id="8" name="Text 3"/>
          <p:cNvSpPr txBox="1"/>
          <p:nvPr/>
        </p:nvSpPr>
        <p:spPr>
          <a:xfrm>
            <a:off x="8330184" y="4610253"/>
            <a:ext cx="3287594" cy="179446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507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Использование метафорических ассоциативных картинок способствует развитию эмоционального интеллекта у детей.</a:t>
            </a:r>
            <a:endParaRPr lang="en-US" sz="1507" dirty="0"/>
          </a:p>
        </p:txBody>
      </p:sp>
      <p:sp>
        <p:nvSpPr>
          <p:cNvPr id="9" name="Text 4"/>
          <p:cNvSpPr/>
          <p:nvPr/>
        </p:nvSpPr>
        <p:spPr>
          <a:xfrm>
            <a:off x="626038" y="4367491"/>
            <a:ext cx="3287594" cy="24276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Понимание эмоций ребенка</a:t>
            </a:r>
            <a:endParaRPr lang="en-US" sz="1695" dirty="0"/>
          </a:p>
        </p:txBody>
      </p:sp>
      <p:sp>
        <p:nvSpPr>
          <p:cNvPr id="10" name="Text 5"/>
          <p:cNvSpPr/>
          <p:nvPr/>
        </p:nvSpPr>
        <p:spPr>
          <a:xfrm>
            <a:off x="4471416" y="4124731"/>
            <a:ext cx="3287594" cy="48552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Поддержка в трудных ситуациях</a:t>
            </a:r>
            <a:endParaRPr lang="en-US" sz="1695" dirty="0"/>
          </a:p>
        </p:txBody>
      </p:sp>
      <p:sp>
        <p:nvSpPr>
          <p:cNvPr id="11" name="Text 6"/>
          <p:cNvSpPr/>
          <p:nvPr/>
        </p:nvSpPr>
        <p:spPr>
          <a:xfrm>
            <a:off x="8330184" y="4124731"/>
            <a:ext cx="3287594" cy="48552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Развитие эмоционального интеллекта</a:t>
            </a:r>
            <a:endParaRPr lang="en-US" sz="1695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30184" y="1030315"/>
            <a:ext cx="3337928" cy="2935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 descr="C:\Users\резерв\Desktop\c5ef3d37d5ab285512d8875535880e4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630" y="1343190"/>
            <a:ext cx="3842176" cy="2622286"/>
          </a:xfrm>
          <a:prstGeom prst="rect">
            <a:avLst/>
          </a:prstGeom>
          <a:noFill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9678" y="1343190"/>
            <a:ext cx="3613954" cy="2622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t="77" b="77"/>
          <a:stretch/>
        </p:blipFill>
        <p:spPr>
          <a:xfrm>
            <a:off x="0" y="0"/>
            <a:ext cx="12252960" cy="6885432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612648" y="2084832"/>
            <a:ext cx="521648" cy="521936"/>
          </a:xfrm>
          <a:prstGeom prst="ellipse">
            <a:avLst/>
          </a:prstGeom>
          <a:solidFill>
            <a:schemeClr val="accent2">
              <a:lumMod val="50000"/>
            </a:schemeClr>
          </a:solidFill>
          <a:ln/>
        </p:spPr>
      </p:sp>
      <p:sp>
        <p:nvSpPr>
          <p:cNvPr id="4" name="Shape 1"/>
          <p:cNvSpPr/>
          <p:nvPr/>
        </p:nvSpPr>
        <p:spPr>
          <a:xfrm>
            <a:off x="4434840" y="2084832"/>
            <a:ext cx="521648" cy="521936"/>
          </a:xfrm>
          <a:prstGeom prst="ellipse">
            <a:avLst/>
          </a:prstGeom>
          <a:solidFill>
            <a:schemeClr val="accent2">
              <a:lumMod val="50000"/>
            </a:schemeClr>
          </a:solidFill>
          <a:ln/>
        </p:spPr>
      </p:sp>
      <p:sp>
        <p:nvSpPr>
          <p:cNvPr id="5" name="Shape 2"/>
          <p:cNvSpPr/>
          <p:nvPr/>
        </p:nvSpPr>
        <p:spPr>
          <a:xfrm>
            <a:off x="8257032" y="2084832"/>
            <a:ext cx="521648" cy="521936"/>
          </a:xfrm>
          <a:prstGeom prst="ellipse">
            <a:avLst/>
          </a:prstGeom>
          <a:solidFill>
            <a:schemeClr val="accent2">
              <a:lumMod val="50000"/>
            </a:schemeClr>
          </a:solidFill>
          <a:ln/>
        </p:spPr>
      </p:sp>
      <p:sp>
        <p:nvSpPr>
          <p:cNvPr id="6" name="Text 3"/>
          <p:cNvSpPr txBox="1"/>
          <p:nvPr/>
        </p:nvSpPr>
        <p:spPr>
          <a:xfrm>
            <a:off x="612647" y="612648"/>
            <a:ext cx="11329143" cy="528350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3422"/>
              </a:lnSpc>
              <a:buNone/>
            </a:pPr>
            <a:r>
              <a:rPr lang="en-US" sz="3200" b="1" dirty="0">
                <a:solidFill>
                  <a:schemeClr val="bg1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ПРЕИМУЩЕСТВА ЭМОЦИОНАЛЬНОЙ ПОДДЕРЖКИ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7" name="Text 4"/>
          <p:cNvSpPr txBox="1"/>
          <p:nvPr/>
        </p:nvSpPr>
        <p:spPr>
          <a:xfrm>
            <a:off x="612648" y="3554334"/>
            <a:ext cx="3360382" cy="22685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Понимание эмоциональных потребностей ребенка достигается с помощью ассоциативных картинок "Эмоцарики", позволяющих ребенку назвать чувство.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8" name="Text 5"/>
          <p:cNvSpPr txBox="1"/>
          <p:nvPr/>
        </p:nvSpPr>
        <p:spPr>
          <a:xfrm>
            <a:off x="4434840" y="3554334"/>
            <a:ext cx="3360382" cy="22685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Укрепление доверия и привязанности происходит благодаря выслушиванию родителем ребенка и совместному поиску причин его эмоций.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9" name="Text 6"/>
          <p:cNvSpPr txBox="1"/>
          <p:nvPr/>
        </p:nvSpPr>
        <p:spPr>
          <a:xfrm>
            <a:off x="8257032" y="3554334"/>
            <a:ext cx="3360382" cy="226850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Развитие навыков саморегуляции достигается предложением конструктивных способов, например рисования, справляться с трудными ситуациями.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" name="Text 7"/>
          <p:cNvSpPr/>
          <p:nvPr/>
        </p:nvSpPr>
        <p:spPr>
          <a:xfrm>
            <a:off x="612648" y="2761488"/>
            <a:ext cx="3360382" cy="79284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Понимание эмоциональных потребностей ребенка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Text 8"/>
          <p:cNvSpPr/>
          <p:nvPr/>
        </p:nvSpPr>
        <p:spPr>
          <a:xfrm>
            <a:off x="4434840" y="2761488"/>
            <a:ext cx="3360382" cy="562013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Укрепление доверия и привязанности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Text 9"/>
          <p:cNvSpPr/>
          <p:nvPr/>
        </p:nvSpPr>
        <p:spPr>
          <a:xfrm>
            <a:off x="8257032" y="2761488"/>
            <a:ext cx="3360382" cy="562013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Развитие навыков саморегуляции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rcRect t="77" b="77"/>
          <a:stretch/>
        </p:blipFill>
        <p:spPr>
          <a:xfrm>
            <a:off x="0" y="0"/>
            <a:ext cx="12252960" cy="6885432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286077" y="300541"/>
            <a:ext cx="4534117" cy="2207527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168" b="1" dirty="0">
                <a:solidFill>
                  <a:schemeClr val="bg1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СПОСОБЫ ВЫРАЖЕНИЯ ЭМОЦИЙ</a:t>
            </a:r>
            <a:endParaRPr lang="en-US" sz="3168" dirty="0">
              <a:solidFill>
                <a:schemeClr val="bg1"/>
              </a:solidFill>
            </a:endParaRPr>
          </a:p>
        </p:txBody>
      </p:sp>
      <p:sp>
        <p:nvSpPr>
          <p:cNvPr id="4" name="Text 1"/>
          <p:cNvSpPr txBox="1"/>
          <p:nvPr/>
        </p:nvSpPr>
        <p:spPr>
          <a:xfrm>
            <a:off x="286077" y="2508068"/>
            <a:ext cx="4123926" cy="3735959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Использование картинок-символов чувств и метафорических ассоциативных карт помогает детям визуализировать и называть переживаемые эмоции, что способствует формированию эмоционального интеллекта.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5" name="Picture 2" descr="C:\Users\резерв\Desktop\C4Fhy-YA3A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0003" y="508299"/>
            <a:ext cx="7781998" cy="54483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rcRect t="77" b="77"/>
          <a:stretch/>
        </p:blipFill>
        <p:spPr>
          <a:xfrm>
            <a:off x="-60960" y="-27432"/>
            <a:ext cx="12252960" cy="6885432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612648" y="612648"/>
            <a:ext cx="7679140" cy="473384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3422"/>
              </a:lnSpc>
              <a:buNone/>
            </a:pPr>
            <a:r>
              <a:rPr lang="en-US" sz="3168" dirty="0">
                <a:solidFill>
                  <a:srgbClr val="FFFFFF"/>
                </a:solidFill>
                <a:latin typeface="Oswald" pitchFamily="34" charset="0"/>
                <a:ea typeface="Oswald" pitchFamily="34" charset="-122"/>
                <a:cs typeface="Oswald" pitchFamily="34" charset="-120"/>
              </a:rPr>
              <a:t>ЭМОЦИОНАЛЬНОЕ РАЗВИТИЕ ДЕТЕЙ</a:t>
            </a:r>
            <a:endParaRPr lang="en-US" sz="3168" dirty="0"/>
          </a:p>
        </p:txBody>
      </p:sp>
      <p:sp>
        <p:nvSpPr>
          <p:cNvPr id="5" name="Text 1"/>
          <p:cNvSpPr txBox="1"/>
          <p:nvPr/>
        </p:nvSpPr>
        <p:spPr>
          <a:xfrm>
            <a:off x="612648" y="4966535"/>
            <a:ext cx="5204346" cy="1118255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Раннее распознавание эмоций у детей происходит с помощью "Эмоцариков" - картинок с изображением различных эмоций, позволяющих ребёнку самому назвать то, что он чувствует и понять причины своего состояния.</a:t>
            </a:r>
            <a:endParaRPr lang="en-US" sz="1600" dirty="0"/>
          </a:p>
        </p:txBody>
      </p:sp>
      <p:sp>
        <p:nvSpPr>
          <p:cNvPr id="6" name="Text 2"/>
          <p:cNvSpPr txBox="1"/>
          <p:nvPr/>
        </p:nvSpPr>
        <p:spPr>
          <a:xfrm>
            <a:off x="6400800" y="4966535"/>
            <a:ext cx="5204346" cy="1324658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Поддержка эмоционального развития детей включает помощь им в нахождении конструктивных способов выражения переживаний, таких как рисование историй, что способствует лучшему пониманию ребёнком самого себя и способов справляться со стрессом.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612648" y="4409405"/>
            <a:ext cx="5204346" cy="33118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Распознавание эмоций ребенка</a:t>
            </a:r>
            <a:endParaRPr lang="en-US" sz="2000" dirty="0"/>
          </a:p>
        </p:txBody>
      </p:sp>
      <p:sp>
        <p:nvSpPr>
          <p:cNvPr id="8" name="Text 4"/>
          <p:cNvSpPr/>
          <p:nvPr/>
        </p:nvSpPr>
        <p:spPr>
          <a:xfrm>
            <a:off x="6400800" y="4402800"/>
            <a:ext cx="5204346" cy="33118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Поддержка эмоционального развития</a:t>
            </a:r>
            <a:endParaRPr lang="en-US" sz="2000" dirty="0"/>
          </a:p>
        </p:txBody>
      </p:sp>
      <p:pic>
        <p:nvPicPr>
          <p:cNvPr id="5122" name="Picture 2" descr="C:\Users\резерв\Desktop\168786_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33738" y="1393857"/>
            <a:ext cx="4268724" cy="2845816"/>
          </a:xfrm>
          <a:prstGeom prst="rect">
            <a:avLst/>
          </a:prstGeom>
          <a:noFill/>
        </p:spPr>
      </p:pic>
      <p:pic>
        <p:nvPicPr>
          <p:cNvPr id="5123" name="Picture 3" descr="C:\Users\резерв\Desktop\hugged-benefit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86650" y="1232408"/>
            <a:ext cx="2193749" cy="30072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683</Words>
  <Application>Microsoft Office PowerPoint</Application>
  <PresentationFormat>Произвольный</PresentationFormat>
  <Paragraphs>76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резерв</cp:lastModifiedBy>
  <cp:revision>12</cp:revision>
  <dcterms:created xsi:type="dcterms:W3CDTF">2024-01-29T05:00:08Z</dcterms:created>
  <dcterms:modified xsi:type="dcterms:W3CDTF">2024-01-29T08:04:38Z</dcterms:modified>
</cp:coreProperties>
</file>