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91" r:id="rId3"/>
    <p:sldId id="292" r:id="rId4"/>
    <p:sldId id="295" r:id="rId5"/>
    <p:sldId id="301" r:id="rId6"/>
    <p:sldId id="310" r:id="rId7"/>
    <p:sldId id="312" r:id="rId8"/>
    <p:sldId id="314" r:id="rId9"/>
    <p:sldId id="319" r:id="rId10"/>
    <p:sldId id="318" r:id="rId11"/>
    <p:sldId id="322" r:id="rId12"/>
    <p:sldId id="324" r:id="rId13"/>
    <p:sldId id="325" r:id="rId14"/>
    <p:sldId id="328" r:id="rId15"/>
    <p:sldId id="329" r:id="rId16"/>
    <p:sldId id="333" r:id="rId17"/>
    <p:sldId id="336" r:id="rId18"/>
    <p:sldId id="337" r:id="rId19"/>
    <p:sldId id="339" r:id="rId20"/>
    <p:sldId id="340" r:id="rId21"/>
    <p:sldId id="345" r:id="rId22"/>
    <p:sldId id="349" r:id="rId23"/>
    <p:sldId id="351" r:id="rId24"/>
    <p:sldId id="352" r:id="rId25"/>
    <p:sldId id="354" r:id="rId26"/>
    <p:sldId id="356" r:id="rId27"/>
    <p:sldId id="26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B8CF8B"/>
    <a:srgbClr val="B2B2B2"/>
    <a:srgbClr val="A7FFD3"/>
    <a:srgbClr val="BDF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4689" autoAdjust="0"/>
  </p:normalViewPr>
  <p:slideViewPr>
    <p:cSldViewPr>
      <p:cViewPr varScale="1">
        <p:scale>
          <a:sx n="67" d="100"/>
          <a:sy n="67" d="100"/>
        </p:scale>
        <p:origin x="139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5198C-AF26-4C89-9682-B86A0BD3A30F}" type="datetimeFigureOut">
              <a:rPr lang="ru-RU" smtClean="0"/>
              <a:pPr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B1DF0-DA32-4BAA-A00A-16C5297B6B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png"/><Relationship Id="rId9" Type="http://schemas.openxmlformats.org/officeDocument/2006/relationships/image" Target="../media/image7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10" Type="http://schemas.openxmlformats.org/officeDocument/2006/relationships/image" Target="../media/image92.jpeg"/><Relationship Id="rId4" Type="http://schemas.openxmlformats.org/officeDocument/2006/relationships/image" Target="../media/image86.jpeg"/><Relationship Id="rId9" Type="http://schemas.openxmlformats.org/officeDocument/2006/relationships/image" Target="../media/image9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99.png"/><Relationship Id="rId7" Type="http://schemas.openxmlformats.org/officeDocument/2006/relationships/image" Target="../media/image10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11" Type="http://schemas.openxmlformats.org/officeDocument/2006/relationships/image" Target="../media/image107.jpeg"/><Relationship Id="rId5" Type="http://schemas.openxmlformats.org/officeDocument/2006/relationships/image" Target="../media/image101.jpeg"/><Relationship Id="rId10" Type="http://schemas.openxmlformats.org/officeDocument/2006/relationships/image" Target="../media/image106.jpeg"/><Relationship Id="rId4" Type="http://schemas.openxmlformats.org/officeDocument/2006/relationships/image" Target="../media/image100.png"/><Relationship Id="rId9" Type="http://schemas.openxmlformats.org/officeDocument/2006/relationships/image" Target="../media/image10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08.png"/><Relationship Id="rId7" Type="http://schemas.openxmlformats.org/officeDocument/2006/relationships/image" Target="../media/image1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hyperlink" Target="https://ru.wikipedia.org/wiki/%D0%92%D0%B5%D1%80%D0%BC%D0%B0%D1%85%D1%82" TargetMode="External"/><Relationship Id="rId7" Type="http://schemas.openxmlformats.org/officeDocument/2006/relationships/image" Target="../media/image1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10" Type="http://schemas.openxmlformats.org/officeDocument/2006/relationships/image" Target="../media/image119.jpeg"/><Relationship Id="rId4" Type="http://schemas.openxmlformats.org/officeDocument/2006/relationships/hyperlink" Target="https://ru.wikipedia.org/wiki/%D0%A2%D0%B0%D0%BB%D0%BB%D0%B8%D0%BD%D1%81%D0%BA%D0%B0%D1%8F_%D0%BE%D0%BF%D0%B5%D1%80%D0%B0%D1%86%D0%B8%D1%8F_(1944)" TargetMode="External"/><Relationship Id="rId9" Type="http://schemas.openxmlformats.org/officeDocument/2006/relationships/image" Target="../media/image11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20.jpeg"/><Relationship Id="rId7" Type="http://schemas.openxmlformats.org/officeDocument/2006/relationships/image" Target="../media/image1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jpeg"/><Relationship Id="rId11" Type="http://schemas.openxmlformats.org/officeDocument/2006/relationships/image" Target="../media/image128.jpeg"/><Relationship Id="rId5" Type="http://schemas.openxmlformats.org/officeDocument/2006/relationships/image" Target="../media/image122.jpeg"/><Relationship Id="rId10" Type="http://schemas.openxmlformats.org/officeDocument/2006/relationships/image" Target="../media/image127.png"/><Relationship Id="rId4" Type="http://schemas.openxmlformats.org/officeDocument/2006/relationships/image" Target="../media/image121.jpeg"/><Relationship Id="rId9" Type="http://schemas.openxmlformats.org/officeDocument/2006/relationships/image" Target="../media/image12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3" Type="http://schemas.openxmlformats.org/officeDocument/2006/relationships/image" Target="../media/image129.png"/><Relationship Id="rId7" Type="http://schemas.openxmlformats.org/officeDocument/2006/relationships/image" Target="../media/image1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7" Type="http://schemas.openxmlformats.org/officeDocument/2006/relationships/image" Target="../media/image1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jpeg"/><Relationship Id="rId5" Type="http://schemas.openxmlformats.org/officeDocument/2006/relationships/image" Target="../media/image137.jpeg"/><Relationship Id="rId4" Type="http://schemas.openxmlformats.org/officeDocument/2006/relationships/image" Target="../media/image13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3" Type="http://schemas.openxmlformats.org/officeDocument/2006/relationships/image" Target="../media/image140.png"/><Relationship Id="rId7" Type="http://schemas.openxmlformats.org/officeDocument/2006/relationships/image" Target="../media/image1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eg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Relationship Id="rId9" Type="http://schemas.openxmlformats.org/officeDocument/2006/relationships/image" Target="../media/image14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jpeg"/><Relationship Id="rId3" Type="http://schemas.openxmlformats.org/officeDocument/2006/relationships/image" Target="../media/image147.jpeg"/><Relationship Id="rId7" Type="http://schemas.openxmlformats.org/officeDocument/2006/relationships/image" Target="../media/image15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11" Type="http://schemas.openxmlformats.org/officeDocument/2006/relationships/image" Target="../media/image155.gif"/><Relationship Id="rId5" Type="http://schemas.openxmlformats.org/officeDocument/2006/relationships/image" Target="../media/image149.jpeg"/><Relationship Id="rId10" Type="http://schemas.openxmlformats.org/officeDocument/2006/relationships/image" Target="../media/image154.jpeg"/><Relationship Id="rId4" Type="http://schemas.openxmlformats.org/officeDocument/2006/relationships/image" Target="../media/image148.png"/><Relationship Id="rId9" Type="http://schemas.openxmlformats.org/officeDocument/2006/relationships/image" Target="../media/image15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gif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chemeClr val="bg1">
                <a:lumMod val="65000"/>
              </a:schemeClr>
            </a:gs>
            <a:gs pos="47000">
              <a:schemeClr val="bg1">
                <a:lumMod val="75000"/>
              </a:schemeClr>
            </a:gs>
            <a:gs pos="47000">
              <a:srgbClr val="E6E6E6"/>
            </a:gs>
            <a:gs pos="85001">
              <a:schemeClr val="bg1">
                <a:lumMod val="65000"/>
              </a:schemeClr>
            </a:gs>
            <a:gs pos="100000">
              <a:srgbClr val="E6E6E6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0"/>
            <a:ext cx="9929882" cy="707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ttp://img-fotki.yandex.ru/get/9743/16969765.1fd/0_8ca42_ff4bd5bd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29" y="214290"/>
            <a:ext cx="7858180" cy="1000132"/>
          </a:xfrm>
          <a:prstGeom prst="rect">
            <a:avLst/>
          </a:prstGeom>
          <a:noFill/>
        </p:spPr>
      </p:pic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678629" y="1772816"/>
            <a:ext cx="8643998" cy="26477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99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6600"/>
                    </a:gs>
                    <a:gs pos="50000">
                      <a:srgbClr val="FF0000"/>
                    </a:gs>
                    <a:gs pos="100000">
                      <a:srgbClr val="FF6600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Основные битвы 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99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6600"/>
                    </a:gs>
                    <a:gs pos="50000">
                      <a:srgbClr val="FF0000"/>
                    </a:gs>
                    <a:gs pos="100000">
                      <a:srgbClr val="FF6600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Великой Отечественной 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99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6600"/>
                    </a:gs>
                    <a:gs pos="50000">
                      <a:srgbClr val="FF0000"/>
                    </a:gs>
                    <a:gs pos="100000">
                      <a:srgbClr val="FF6600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войны</a:t>
            </a:r>
            <a:endParaRPr lang="ru-RU" sz="3600" kern="10" spc="0" dirty="0">
              <a:ln w="19050">
                <a:solidFill>
                  <a:srgbClr val="99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6600"/>
                  </a:gs>
                  <a:gs pos="50000">
                    <a:srgbClr val="FF0000"/>
                  </a:gs>
                  <a:gs pos="100000">
                    <a:srgbClr val="FF6600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chemeClr val="accent1">
                <a:lumMod val="40000"/>
                <a:lumOff val="60000"/>
              </a:schemeClr>
            </a:gs>
            <a:gs pos="83000">
              <a:srgbClr val="D4DEFF"/>
            </a:gs>
            <a:gs pos="100000">
              <a:srgbClr val="96AB94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pic>
        <p:nvPicPr>
          <p:cNvPr id="66564" name="Picture 4" descr="http://welcometver.ru/system/image/file/2862/slide_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428736"/>
            <a:ext cx="2249123" cy="1500198"/>
          </a:xfrm>
          <a:prstGeom prst="rect">
            <a:avLst/>
          </a:prstGeom>
          <a:noFill/>
        </p:spPr>
      </p:pic>
      <p:pic>
        <p:nvPicPr>
          <p:cNvPr id="66566" name="Picture 6" descr="http://memory-tour.ru/files/images/izobrazheniya/Tverskaya_obl/1/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4439" y="3214686"/>
            <a:ext cx="2214578" cy="1660934"/>
          </a:xfrm>
          <a:prstGeom prst="rect">
            <a:avLst/>
          </a:prstGeom>
          <a:noFill/>
        </p:spPr>
      </p:pic>
      <p:pic>
        <p:nvPicPr>
          <p:cNvPr id="66568" name="Picture 8" descr="http://img1.liveinternet.ru/images/attach/c/10/111/374/111374787_1395593343_IMGP8808.jpg"/>
          <p:cNvPicPr>
            <a:picLocks noChangeAspect="1" noChangeArrowheads="1"/>
          </p:cNvPicPr>
          <p:nvPr/>
        </p:nvPicPr>
        <p:blipFill>
          <a:blip r:embed="rId5" cstate="print"/>
          <a:srcRect b="6419"/>
          <a:stretch>
            <a:fillRect/>
          </a:stretch>
        </p:blipFill>
        <p:spPr bwMode="auto">
          <a:xfrm>
            <a:off x="1489305" y="1428736"/>
            <a:ext cx="2214578" cy="1643075"/>
          </a:xfrm>
          <a:prstGeom prst="rect">
            <a:avLst/>
          </a:prstGeom>
          <a:noFill/>
        </p:spPr>
      </p:pic>
      <p:pic>
        <p:nvPicPr>
          <p:cNvPr id="66572" name="Picture 12" descr="http://www.newsvet-tur.ru/images/rzhev/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610" y="3214686"/>
            <a:ext cx="2252548" cy="1500198"/>
          </a:xfrm>
          <a:prstGeom prst="rect">
            <a:avLst/>
          </a:prstGeom>
          <a:noFill/>
        </p:spPr>
      </p:pic>
      <p:pic>
        <p:nvPicPr>
          <p:cNvPr id="66578" name="Picture 18" descr="http://avtoturistu.ru/uploads/images/2/2/8/5/8037/8c953850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70085" y="1406867"/>
            <a:ext cx="1684048" cy="2524101"/>
          </a:xfrm>
          <a:prstGeom prst="rect">
            <a:avLst/>
          </a:prstGeom>
          <a:noFill/>
        </p:spPr>
      </p:pic>
      <p:sp>
        <p:nvSpPr>
          <p:cNvPr id="55297" name="WordArt 1" descr="Гранит"/>
          <p:cNvSpPr>
            <a:spLocks noChangeArrowheads="1" noChangeShapeType="1" noTextEdit="1"/>
          </p:cNvSpPr>
          <p:nvPr/>
        </p:nvSpPr>
        <p:spPr bwMode="auto">
          <a:xfrm>
            <a:off x="1187624" y="261924"/>
            <a:ext cx="7786742" cy="1009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8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</a:t>
            </a:r>
            <a:r>
              <a:rPr lang="ru-RU" sz="3600" kern="10" spc="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8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емориалы </a:t>
            </a:r>
            <a:r>
              <a:rPr lang="ru-RU" sz="3600" kern="10" spc="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8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и  памятники 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8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советским воинам в городе Ржев</a:t>
            </a:r>
            <a:endParaRPr lang="ru-RU" sz="3600" kern="10" spc="0" dirty="0">
              <a:ln w="19050">
                <a:solidFill>
                  <a:srgbClr val="000000"/>
                </a:solidFill>
                <a:round/>
                <a:headEnd/>
                <a:tailEnd/>
              </a:ln>
              <a:blipFill dpi="0" rotWithShape="0">
                <a:blip r:embed="rId8"/>
                <a:srcRect/>
                <a:tile tx="0" ty="0" sx="100000" sy="100000" flip="none" algn="tl"/>
              </a:blip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95607" y="5595064"/>
            <a:ext cx="7878759" cy="10469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574" name="Picture 14" descr="http://avtoturistu.ru/uploads/images/e/b/1/1/8037/fc7cca88b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08599" y="4887706"/>
            <a:ext cx="2500330" cy="1668189"/>
          </a:xfrm>
          <a:prstGeom prst="rect">
            <a:avLst/>
          </a:prstGeom>
          <a:noFill/>
        </p:spPr>
      </p:pic>
      <p:pic>
        <p:nvPicPr>
          <p:cNvPr id="66562" name="Picture 2" descr="Обелиск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3432" y="4032200"/>
            <a:ext cx="1809730" cy="2609854"/>
          </a:xfrm>
          <a:prstGeom prst="rect">
            <a:avLst/>
          </a:prstGeom>
          <a:noFill/>
        </p:spPr>
      </p:pic>
      <p:pic>
        <p:nvPicPr>
          <p:cNvPr id="66576" name="Picture 16" descr="http://avtoturistu.ru/uploads/images/6/e/c/8/8037/755a12185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71487" y="5159466"/>
            <a:ext cx="2250213" cy="1501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5000">
              <a:srgbClr val="E6E6E6"/>
            </a:gs>
            <a:gs pos="3000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71814" y="2143735"/>
            <a:ext cx="46368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Она продолжалась сорок девять дней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5 июля по 23 августа 1943 года. Историки делят это сражение на три части: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Курскую оборонительную операцию</a:t>
            </a:r>
          </a:p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5-12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июля)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Орловскую наступательную </a:t>
            </a:r>
          </a:p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(12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июля-18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августа)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Белгородско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Харьковскую наступательную  </a:t>
            </a:r>
          </a:p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3-23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0660" name="Picture 4" descr="Битва на курской дуг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8020" y="3596794"/>
            <a:ext cx="2500330" cy="1500198"/>
          </a:xfrm>
          <a:prstGeom prst="rect">
            <a:avLst/>
          </a:prstGeom>
          <a:noFill/>
        </p:spPr>
      </p:pic>
      <p:pic>
        <p:nvPicPr>
          <p:cNvPr id="70662" name="Picture 6" descr="битва на курской дуг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4241" y="2005703"/>
            <a:ext cx="2434985" cy="150969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372013" y="859876"/>
            <a:ext cx="49714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Самое крупное танковое сражение в истории, в нём участвовали около двух миллионов человек, шесть тысяч танков, четыре тысячи самолётов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 descr="http://maxpark.com/static/u/article_image/13/08/04/tmpz49B2l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43455" y="515173"/>
            <a:ext cx="2615449" cy="1480909"/>
          </a:xfrm>
          <a:prstGeom prst="rect">
            <a:avLst/>
          </a:prstGeom>
          <a:noFill/>
        </p:spPr>
      </p:pic>
      <p:sp>
        <p:nvSpPr>
          <p:cNvPr id="13" name="WordArt 1"/>
          <p:cNvSpPr>
            <a:spLocks noChangeArrowheads="1" noChangeShapeType="1" noTextEdit="1"/>
          </p:cNvSpPr>
          <p:nvPr/>
        </p:nvSpPr>
        <p:spPr bwMode="auto">
          <a:xfrm>
            <a:off x="1413192" y="348341"/>
            <a:ext cx="4572000" cy="500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5875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3300"/>
                    </a:gs>
                    <a:gs pos="50000">
                      <a:srgbClr val="FF5050"/>
                    </a:gs>
                    <a:gs pos="100000">
                      <a:srgbClr val="CC33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Курская битва </a:t>
            </a:r>
            <a:endParaRPr lang="ru-RU" sz="3600" kern="10" spc="0" dirty="0">
              <a:ln w="15875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CC3300"/>
                  </a:gs>
                  <a:gs pos="50000">
                    <a:srgbClr val="FF5050"/>
                  </a:gs>
                  <a:gs pos="100000">
                    <a:srgbClr val="CC33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95607" y="5595064"/>
            <a:ext cx="7878759" cy="10469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0666" name="Picture 10" descr="искусство курская дуг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1034" y="5096992"/>
            <a:ext cx="2387094" cy="1569514"/>
          </a:xfrm>
          <a:prstGeom prst="rect">
            <a:avLst/>
          </a:prstGeom>
          <a:noFill/>
        </p:spPr>
      </p:pic>
      <p:pic>
        <p:nvPicPr>
          <p:cNvPr id="70668" name="Picture 12" descr="начало курской битв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1356" y="5102502"/>
            <a:ext cx="2428892" cy="1571636"/>
          </a:xfrm>
          <a:prstGeom prst="rect">
            <a:avLst/>
          </a:prstGeom>
          <a:noFill/>
        </p:spPr>
      </p:pic>
      <p:pic>
        <p:nvPicPr>
          <p:cNvPr id="70658" name="Picture 2" descr="битва на курской дуг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58020" y="5178392"/>
            <a:ext cx="2452550" cy="1489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chemeClr val="accent3">
                <a:lumMod val="40000"/>
                <a:lumOff val="60000"/>
              </a:schemeClr>
            </a:gs>
            <a:gs pos="83000">
              <a:schemeClr val="accent3">
                <a:lumMod val="60000"/>
                <a:lumOff val="40000"/>
              </a:schemeClr>
            </a:gs>
            <a:gs pos="100000">
              <a:srgbClr val="96AB94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pic>
        <p:nvPicPr>
          <p:cNvPr id="20482" name="Picture 2" descr="http://img15.nnm.me/7/0/4/2/2/e1800c11a3bcdd75746c80c2a2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6855" y="2658847"/>
            <a:ext cx="2214546" cy="1660910"/>
          </a:xfrm>
          <a:prstGeom prst="rect">
            <a:avLst/>
          </a:prstGeom>
          <a:noFill/>
        </p:spPr>
      </p:pic>
      <p:sp>
        <p:nvSpPr>
          <p:cNvPr id="20484" name="AutoShape 4" descr="https://upload.wikimedia.org/wikipedia/ru/thumb/9/9a/Prokhorovka_Monument1.JPG/450px-Prokhorovka_Monument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upload.wikimedia.org/wikipedia/ru/thumb/9/9a/Prokhorovka_Monument1.JPG/450px-Prokhorovka_Monument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9" name="Picture 9" descr="http://russights.ru/img/memorial_kurskaya_duga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0403" y="2632046"/>
            <a:ext cx="2286016" cy="1714512"/>
          </a:xfrm>
          <a:prstGeom prst="rect">
            <a:avLst/>
          </a:prstGeom>
          <a:noFill/>
        </p:spPr>
      </p:pic>
      <p:sp>
        <p:nvSpPr>
          <p:cNvPr id="20491" name="AutoShape 11" descr="https://upload.wikimedia.org/wikipedia/commons/thumb/8/8d/%D0%9F%D0%B0%D0%BC%D1%8F%D1%82%D0%BD%D0%B8%D0%BA_%D0%BC%D0%B0%D1%80%D1%88%D0%B0%D0%BB%D1%83_%D0%93.%D0%9A._%D0%96%D1%83%D0%BA%D0%BE%D0%B2%D1%83_%D0%B2_%D0%9A%D1%83%D1%80%D1%81%D0%BA%D0%B5..jpg/300px-%D0%9F%D0%B0%D0%BC%D1%8F%D1%82%D0%BD%D0%B8%D0%BA_%D0%BC%D0%B0%D1%80%D1%88%D0%B0%D0%BB%D1%83_%D0%93.%D0%9A._%D0%96%D1%83%D0%BA%D0%BE%D0%B2%D1%83_%D0%B2_%D0%9A%D1%83%D1%80%D1%81%D0%BA%D0%B5.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4" name="Picture 14" descr="http://www.kurskadmin.ru/sites/default/files/rus_17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7653" y="1478610"/>
            <a:ext cx="2143140" cy="3226750"/>
          </a:xfrm>
          <a:prstGeom prst="rect">
            <a:avLst/>
          </a:prstGeom>
          <a:noFill/>
        </p:spPr>
      </p:pic>
      <p:sp>
        <p:nvSpPr>
          <p:cNvPr id="20495" name="WordArt 15"/>
          <p:cNvSpPr>
            <a:spLocks noChangeArrowheads="1" noChangeShapeType="1" noTextEdit="1"/>
          </p:cNvSpPr>
          <p:nvPr/>
        </p:nvSpPr>
        <p:spPr bwMode="auto">
          <a:xfrm>
            <a:off x="2396561" y="214294"/>
            <a:ext cx="52768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4D4D"/>
                    </a:gs>
                    <a:gs pos="50000">
                      <a:srgbClr val="FFCC00"/>
                    </a:gs>
                    <a:gs pos="100000">
                      <a:srgbClr val="4D4D4D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Мемориальный комплекс</a:t>
            </a:r>
          </a:p>
          <a:p>
            <a:pPr algn="ctr" rtl="0"/>
            <a:r>
              <a:rPr lang="ru-RU" sz="3600" kern="10" spc="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4D4D"/>
                    </a:gs>
                    <a:gs pos="50000">
                      <a:srgbClr val="FFCC00"/>
                    </a:gs>
                    <a:gs pos="100000">
                      <a:srgbClr val="4D4D4D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"Курская дуга"</a:t>
            </a:r>
            <a:endParaRPr lang="ru-RU" sz="3600" kern="10" spc="0" dirty="0">
              <a:ln w="1587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4D4D4D"/>
                  </a:gs>
                  <a:gs pos="50000">
                    <a:srgbClr val="FFCC00"/>
                  </a:gs>
                  <a:gs pos="100000">
                    <a:srgbClr val="4D4D4D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0501" name="AutoShape 21" descr="https://otvet.imgsmail.ru/download/259103fd833c050472250453715b0a26_i-39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4" name="Picture 24" descr="http://wiki.stavcdo.ru/images/thumb/c/ca/Brest_memorial_1.jpg/500px-Brest_memorial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785794"/>
            <a:ext cx="2285984" cy="1559041"/>
          </a:xfrm>
          <a:prstGeom prst="rect">
            <a:avLst/>
          </a:prstGeom>
          <a:noFill/>
        </p:spPr>
      </p:pic>
      <p:sp>
        <p:nvSpPr>
          <p:cNvPr id="20506" name="AutoShape 26" descr="https://f-a.d-cd.net/de5833u-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8" name="AutoShape 28" descr="https://f-a.d-cd.net/de5833u-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9" name="Picture 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05445" y="1050419"/>
            <a:ext cx="2214546" cy="1433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1095607" y="5595064"/>
            <a:ext cx="7878759" cy="10469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97" name="Picture 17" descr="Картинки по запросу мемориальный комплекс курская дуг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46500" y="4626873"/>
            <a:ext cx="2193587" cy="1643074"/>
          </a:xfrm>
          <a:prstGeom prst="rect">
            <a:avLst/>
          </a:prstGeom>
          <a:noFill/>
        </p:spPr>
      </p:pic>
      <p:pic>
        <p:nvPicPr>
          <p:cNvPr id="20502" name="Picture 2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26225" y="5082513"/>
            <a:ext cx="2285996" cy="152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9" name="Picture 19" descr="http://static.panoramio.com/photos/large/5924962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86855" y="4705360"/>
            <a:ext cx="2262203" cy="1696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6000">
              <a:schemeClr val="bg1">
                <a:lumMod val="65000"/>
              </a:schemeClr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03300" y="880567"/>
            <a:ext cx="500204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 июля 1942 года в нескольких километрах от города началась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Сталинград. </a:t>
            </a:r>
          </a:p>
          <a:p>
            <a:pPr fontAlgn="base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немцы ворвались в Сталинград. Люди теперь воевали буквально за каждый клочок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земли, за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дом.</a:t>
            </a:r>
          </a:p>
          <a:p>
            <a:pPr fontAlgn="base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19 ноября началось осуществление операции «Уран». Советские войска повергли союзников Германии, а 23 ноября окружили немецкое войско </a:t>
            </a:r>
          </a:p>
          <a:p>
            <a:pPr fontAlgn="base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(330 тысяч человек). </a:t>
            </a:r>
          </a:p>
          <a:p>
            <a:pPr fontAlgn="base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остатки обороняющейся армии сдались в плен. Взят был и сам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Паулюс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778" name="AutoShape 2" descr="Картинки по запросу сталинградская битва и ее историческое значение кратк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5781" name="Picture 5" descr="http://selomoty.ru/uploads/posts/2013-01/1358736812_stalingradskaya-bit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0893" y="1056190"/>
            <a:ext cx="2442400" cy="1628266"/>
          </a:xfrm>
          <a:prstGeom prst="rect">
            <a:avLst/>
          </a:prstGeom>
          <a:noFill/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1521032" y="257771"/>
            <a:ext cx="7200799" cy="4785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50000">
                      <a:srgbClr val="FF505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Сталинградская битва</a:t>
            </a:r>
            <a:endParaRPr lang="ru-RU" sz="3600" kern="10" spc="0" dirty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0000"/>
                  </a:gs>
                  <a:gs pos="50000">
                    <a:srgbClr val="FF505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95607" y="5595064"/>
            <a:ext cx="7878759" cy="10469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5791" name="Picture 15" descr="http://www.russlav.ru/pict/stalingradskaya-bitva-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304" y="4580959"/>
            <a:ext cx="4796197" cy="1720637"/>
          </a:xfrm>
          <a:prstGeom prst="rect">
            <a:avLst/>
          </a:prstGeom>
          <a:noFill/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80893" y="2893057"/>
            <a:ext cx="2455496" cy="1557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5" name="Picture 9" descr="http://vsr.mil.by/wp-content/uploads/2011/11/219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35330" y="4756675"/>
            <a:ext cx="2502653" cy="1676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pic>
        <p:nvPicPr>
          <p:cNvPr id="76802" name="Picture 2" descr="http://www.bankgorodov.ru/public/photos/sights/13986972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785794"/>
            <a:ext cx="2959224" cy="1928826"/>
          </a:xfrm>
          <a:prstGeom prst="rect">
            <a:avLst/>
          </a:prstGeom>
          <a:noFill/>
        </p:spPr>
      </p:pic>
      <p:sp>
        <p:nvSpPr>
          <p:cNvPr id="76804" name="AutoShape 4" descr="Картинки по запросу Музей-панорама «Сталинградская битв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785794"/>
            <a:ext cx="279115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7" descr="http://welcomevolgograd.com/images/dostoprim/kult_istor/Panorama_tur_marshru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098" y="785794"/>
            <a:ext cx="2703460" cy="1951222"/>
          </a:xfrm>
          <a:prstGeom prst="rect">
            <a:avLst/>
          </a:prstGeom>
          <a:noFill/>
        </p:spPr>
      </p:pic>
      <p:pic>
        <p:nvPicPr>
          <p:cNvPr id="76811" name="Picture 11" descr="https://i.ytimg.com/vi/HUGUrp6Z09s/maxresdefaul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928934"/>
            <a:ext cx="2660786" cy="1785949"/>
          </a:xfrm>
          <a:prstGeom prst="rect">
            <a:avLst/>
          </a:prstGeom>
          <a:noFill/>
        </p:spPr>
      </p:pic>
      <p:pic>
        <p:nvPicPr>
          <p:cNvPr id="76813" name="Picture 13" descr="http://pics.livejournal.com/paulkashka/pic/001a33r2"/>
          <p:cNvPicPr>
            <a:picLocks noChangeAspect="1" noChangeArrowheads="1"/>
          </p:cNvPicPr>
          <p:nvPr/>
        </p:nvPicPr>
        <p:blipFill>
          <a:blip r:embed="rId7" cstate="print"/>
          <a:srcRect l="1250" t="1880" r="2499" b="6014"/>
          <a:stretch>
            <a:fillRect/>
          </a:stretch>
        </p:blipFill>
        <p:spPr bwMode="auto">
          <a:xfrm>
            <a:off x="6215074" y="2928934"/>
            <a:ext cx="2714644" cy="1727501"/>
          </a:xfrm>
          <a:prstGeom prst="rect">
            <a:avLst/>
          </a:prstGeom>
          <a:noFill/>
        </p:spPr>
      </p:pic>
      <p:pic>
        <p:nvPicPr>
          <p:cNvPr id="76815" name="Picture 15" descr="http://s16.radikal.ru/i190/0907/39/b4a10984511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2928934"/>
            <a:ext cx="2925233" cy="1785950"/>
          </a:xfrm>
          <a:prstGeom prst="rect">
            <a:avLst/>
          </a:prstGeom>
          <a:noFill/>
        </p:spPr>
      </p:pic>
      <p:sp>
        <p:nvSpPr>
          <p:cNvPr id="47105" name="WordArt 1"/>
          <p:cNvSpPr>
            <a:spLocks noChangeArrowheads="1" noChangeShapeType="1" noTextEdit="1"/>
          </p:cNvSpPr>
          <p:nvPr/>
        </p:nvSpPr>
        <p:spPr bwMode="auto">
          <a:xfrm>
            <a:off x="785786" y="214290"/>
            <a:ext cx="750099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5875">
                  <a:solidFill>
                    <a:srgbClr val="9933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6600"/>
                    </a:gs>
                    <a:gs pos="50000">
                      <a:srgbClr val="FFFF00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Музей-панорама «Сталинградская битва»</a:t>
            </a:r>
            <a:endParaRPr lang="ru-RU" sz="3600" kern="10" spc="0" dirty="0">
              <a:ln w="15875">
                <a:solidFill>
                  <a:srgbClr val="9933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6600"/>
                  </a:gs>
                  <a:gs pos="50000">
                    <a:srgbClr val="FFFF00"/>
                  </a:gs>
                  <a:gs pos="100000">
                    <a:srgbClr val="FF66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95607" y="5595064"/>
            <a:ext cx="7878759" cy="10469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6819" name="Picture 19" descr="http://news.vdv-s.ru/pics/240/1883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857760"/>
            <a:ext cx="2643206" cy="1804989"/>
          </a:xfrm>
          <a:prstGeom prst="rect">
            <a:avLst/>
          </a:prstGeom>
          <a:noFill/>
        </p:spPr>
      </p:pic>
      <p:pic>
        <p:nvPicPr>
          <p:cNvPr id="76817" name="Picture 17" descr="http://static.panoramio.com/photos/large/8702192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4857760"/>
            <a:ext cx="2928958" cy="1785950"/>
          </a:xfrm>
          <a:prstGeom prst="rect">
            <a:avLst/>
          </a:prstGeom>
          <a:noFill/>
        </p:spPr>
      </p:pic>
      <p:pic>
        <p:nvPicPr>
          <p:cNvPr id="76809" name="Picture 9" descr="http://gis.miroznai.ru/Trip/Images/UserImages/%D0%97%D0%B5%D0%BC%D0%BB%D1%8F%D0%BA%D0%BE%D0%B2%20%D0%94%D0%BC%D0%B8%D1%82%D1%80%D0%B8%D0%B9/d764d7ef-0510-410b-9cd1-ae17738eef0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15074" y="4857760"/>
            <a:ext cx="2680600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chemeClr val="bg1">
                <a:lumMod val="75000"/>
              </a:schemeClr>
            </a:gs>
            <a:gs pos="27000">
              <a:srgbClr val="7D8496">
                <a:alpha val="99000"/>
              </a:srgbClr>
            </a:gs>
            <a:gs pos="47000">
              <a:srgbClr val="B2B2B2"/>
            </a:gs>
            <a:gs pos="85001">
              <a:srgbClr val="7D8496"/>
            </a:gs>
            <a:gs pos="100000">
              <a:srgbClr val="E6E6E6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pic>
        <p:nvPicPr>
          <p:cNvPr id="79874" name="Picture 2" descr="http://www.calend.ru/img/content_events/i7/73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7226" y="959587"/>
            <a:ext cx="2500314" cy="1666877"/>
          </a:xfrm>
          <a:prstGeom prst="rect">
            <a:avLst/>
          </a:prstGeom>
          <a:noFill/>
        </p:spPr>
      </p:pic>
      <p:pic>
        <p:nvPicPr>
          <p:cNvPr id="79884" name="Picture 12" descr="http://kavkaz-antiterror.ru/uploads/posts/2015-04/14285511031mikhail-myagkov-bitva-za-kavkaz-opredelila-iskhod-velikoy-otechestvennoy-voyny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0239" y="2930845"/>
            <a:ext cx="2487301" cy="1559227"/>
          </a:xfrm>
          <a:prstGeom prst="rect">
            <a:avLst/>
          </a:prstGeom>
          <a:noFill/>
        </p:spPr>
      </p:pic>
      <p:sp>
        <p:nvSpPr>
          <p:cNvPr id="9" name="WordArt 1"/>
          <p:cNvSpPr>
            <a:spLocks noChangeArrowheads="1" noChangeShapeType="1" noTextEdit="1"/>
          </p:cNvSpPr>
          <p:nvPr/>
        </p:nvSpPr>
        <p:spPr bwMode="auto">
          <a:xfrm>
            <a:off x="4670575" y="275185"/>
            <a:ext cx="3946190" cy="6056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5875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3300"/>
                    </a:gs>
                    <a:gs pos="50000">
                      <a:srgbClr val="FF5050"/>
                    </a:gs>
                    <a:gs pos="100000">
                      <a:srgbClr val="CC33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Битва за Кавказ </a:t>
            </a:r>
            <a:endParaRPr lang="ru-RU" sz="3600" kern="10" spc="0" dirty="0">
              <a:ln w="15875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CC3300"/>
                  </a:gs>
                  <a:gs pos="50000">
                    <a:srgbClr val="FF5050"/>
                  </a:gs>
                  <a:gs pos="100000">
                    <a:srgbClr val="CC33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95607" y="5595064"/>
            <a:ext cx="7878759" cy="10469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9878" name="Picture 6" descr="http://s49.radikal.ru/i123/1003/cd/c63dc635929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93190" y="4897367"/>
            <a:ext cx="2202832" cy="1492419"/>
          </a:xfrm>
          <a:prstGeom prst="rect">
            <a:avLst/>
          </a:prstGeom>
          <a:noFill/>
        </p:spPr>
      </p:pic>
      <p:pic>
        <p:nvPicPr>
          <p:cNvPr id="79876" name="Picture 4" descr="http://stat.encyclopedia.mil.ru/files/morf/severniy_kavkaz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9776" y="4919790"/>
            <a:ext cx="2392068" cy="1518925"/>
          </a:xfrm>
          <a:prstGeom prst="rect">
            <a:avLst/>
          </a:prstGeom>
          <a:noFill/>
        </p:spPr>
      </p:pic>
      <p:pic>
        <p:nvPicPr>
          <p:cNvPr id="79880" name="Picture 8" descr="https://encrypted-tbn2.gstatic.com/images?q=tbn:ANd9GcR7YDq3X03uBB9JBdrZnhnl3TpHrQCw3ySWl9ExiHFQOsOThI2w-Q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6602" y="4870162"/>
            <a:ext cx="2332876" cy="154683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211960" y="959587"/>
            <a:ext cx="49320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длилась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25 июля 1942 года по 9 октября 1943 года и проходила в два этапа:</a:t>
            </a:r>
          </a:p>
          <a:p>
            <a:pPr fontAlgn="base"/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25 июля по 31 декабря 1942 года велось наступление со стороны немцев, которым удалось захватить часть территорий;</a:t>
            </a:r>
          </a:p>
          <a:p>
            <a:pPr fontAlgn="base"/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31 декабря по 9 октября 1943 года советские войска начали контрнаступление и отвоевали обратно территории и вынудили немецкие войска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отступить</a:t>
            </a: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chemeClr val="bg1">
                <a:lumMod val="75000"/>
              </a:schemeClr>
            </a:gs>
            <a:gs pos="27000">
              <a:schemeClr val="bg1">
                <a:lumMod val="65000"/>
              </a:schemeClr>
            </a:gs>
            <a:gs pos="47000">
              <a:srgbClr val="B2B2B2"/>
            </a:gs>
            <a:gs pos="85001">
              <a:schemeClr val="bg1">
                <a:lumMod val="65000"/>
              </a:schemeClr>
            </a:gs>
            <a:gs pos="100000">
              <a:srgbClr val="E6E6E6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5825" y="801006"/>
            <a:ext cx="489889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 из крупнейших стратегических наступательных операций в годы Великой Отечественной войны - Белорусская операция (кодовое название "Багратион") была проведена 23 июня – 29 августа 1944 года.</a:t>
            </a:r>
            <a:b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обширного наступления была освобождена территория Белоруссии, восточной Польши и часть Прибалтики и практически полностью разгромлена </a:t>
            </a:r>
          </a:p>
          <a:p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германская группа армий «Центр». Вермахт понёс тяжелейшие потери. Восполнить эти потери впоследствии Германия </a:t>
            </a:r>
          </a:p>
          <a:p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была уже не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состоянии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3970" name="Picture 2" descr="http://www.biograph.ru/images/stories/soldat/battles/026-bagr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428868"/>
            <a:ext cx="2861759" cy="1928826"/>
          </a:xfrm>
          <a:prstGeom prst="rect">
            <a:avLst/>
          </a:prstGeom>
          <a:noFill/>
        </p:spPr>
      </p:pic>
      <p:pic>
        <p:nvPicPr>
          <p:cNvPr id="83974" name="Picture 6" descr="bagration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85728"/>
            <a:ext cx="2861610" cy="1890707"/>
          </a:xfrm>
          <a:prstGeom prst="rect">
            <a:avLst/>
          </a:prstGeom>
          <a:noFill/>
        </p:spPr>
      </p:pic>
      <p:sp>
        <p:nvSpPr>
          <p:cNvPr id="39938" name="AutoShape 2" descr="https://image.jimcdn.com/app/cms/image/transf/dimension=335x1024:format=gif/path/sb67a09ed885820e8/image/i515bafeced60408d/version/1425304015/image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1185825" y="361266"/>
            <a:ext cx="4643470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5875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50000">
                      <a:srgbClr val="FF505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Белорусская операция</a:t>
            </a:r>
            <a:endParaRPr lang="ru-RU" sz="3600" kern="10" spc="0" dirty="0">
              <a:ln w="15875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0000"/>
                  </a:gs>
                  <a:gs pos="50000">
                    <a:srgbClr val="FF505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95607" y="5595064"/>
            <a:ext cx="7878759" cy="10469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3978" name="Picture 10" descr="bagration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4572008"/>
            <a:ext cx="2888136" cy="2035984"/>
          </a:xfrm>
          <a:prstGeom prst="rect">
            <a:avLst/>
          </a:prstGeom>
          <a:noFill/>
        </p:spPr>
      </p:pic>
      <p:pic>
        <p:nvPicPr>
          <p:cNvPr id="11" name="Picture 12" descr="bagration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19692" y="4438389"/>
            <a:ext cx="2952328" cy="21483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chemeClr val="accent4">
                <a:lumMod val="40000"/>
                <a:lumOff val="60000"/>
              </a:schemeClr>
            </a:gs>
            <a:gs pos="83000">
              <a:schemeClr val="accent3">
                <a:lumMod val="60000"/>
                <a:lumOff val="40000"/>
              </a:schemeClr>
            </a:gs>
            <a:gs pos="100000">
              <a:srgbClr val="96AB94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pic>
        <p:nvPicPr>
          <p:cNvPr id="84998" name="Picture 6" descr="http://rover-tur.ru/node/images/articles/hero_city/minsk_memorial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5688" y="1714488"/>
            <a:ext cx="2533587" cy="1266794"/>
          </a:xfrm>
          <a:prstGeom prst="rect">
            <a:avLst/>
          </a:prstGeom>
          <a:noFill/>
        </p:spPr>
      </p:pic>
      <p:pic>
        <p:nvPicPr>
          <p:cNvPr id="85000" name="Picture 8" descr="http://img-fotki.yandex.ru/get/5802/avaloni.22/0_5c2fe_883bb26b_or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0004" y="3198638"/>
            <a:ext cx="1576019" cy="2371934"/>
          </a:xfrm>
          <a:prstGeom prst="rect">
            <a:avLst/>
          </a:prstGeom>
          <a:noFill/>
        </p:spPr>
      </p:pic>
      <p:pic>
        <p:nvPicPr>
          <p:cNvPr id="85002" name="Picture 10" descr="http://img-fotki.yandex.ru/get/5900/avaloni.22/0_5c2fd_33064a69_or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8167" y="4199723"/>
            <a:ext cx="2024385" cy="1344529"/>
          </a:xfrm>
          <a:prstGeom prst="rect">
            <a:avLst/>
          </a:prstGeom>
          <a:noFill/>
        </p:spPr>
      </p:pic>
      <p:pic>
        <p:nvPicPr>
          <p:cNvPr id="85006" name="Picture 14" descr="http://s00.yaplakal.com/pics/pics_preview/5/3/4/50834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49605" y="526791"/>
            <a:ext cx="2545972" cy="1698641"/>
          </a:xfrm>
          <a:prstGeom prst="rect">
            <a:avLst/>
          </a:prstGeom>
          <a:noFill/>
        </p:spPr>
      </p:pic>
      <p:pic>
        <p:nvPicPr>
          <p:cNvPr id="85008" name="Picture 16" descr="«Кладбище деревень» Хатынь, Беларусь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0213" y="626012"/>
            <a:ext cx="2220293" cy="1500198"/>
          </a:xfrm>
          <a:prstGeom prst="rect">
            <a:avLst/>
          </a:prstGeom>
          <a:noFill/>
        </p:spPr>
      </p:pic>
      <p:pic>
        <p:nvPicPr>
          <p:cNvPr id="85010" name="Picture 18" descr="Хатынь: «Стена памяти»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78330" y="2404730"/>
            <a:ext cx="2249871" cy="1541932"/>
          </a:xfrm>
          <a:prstGeom prst="rect">
            <a:avLst/>
          </a:prstGeom>
          <a:noFill/>
        </p:spPr>
      </p:pic>
      <p:pic>
        <p:nvPicPr>
          <p:cNvPr id="85012" name="Picture 20" descr="http://www.yhotel.by/ru/pub/img/sights/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49884" y="4131142"/>
            <a:ext cx="2027757" cy="1387413"/>
          </a:xfrm>
          <a:prstGeom prst="rect">
            <a:avLst/>
          </a:prstGeom>
          <a:noFill/>
        </p:spPr>
      </p:pic>
      <p:pic>
        <p:nvPicPr>
          <p:cNvPr id="20482" name="Picture 2" descr="http://cdn13.img22.ria.ru/images/101316/51/101316518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94228" y="2404730"/>
            <a:ext cx="2533389" cy="1616492"/>
          </a:xfrm>
          <a:prstGeom prst="rect">
            <a:avLst/>
          </a:prstGeom>
          <a:noFill/>
        </p:spPr>
      </p:pic>
      <p:sp>
        <p:nvSpPr>
          <p:cNvPr id="36865" name="WordArt 1"/>
          <p:cNvSpPr>
            <a:spLocks noChangeArrowheads="1" noChangeShapeType="1" noTextEdit="1"/>
          </p:cNvSpPr>
          <p:nvPr/>
        </p:nvSpPr>
        <p:spPr bwMode="auto">
          <a:xfrm>
            <a:off x="3709044" y="274377"/>
            <a:ext cx="2434592" cy="13800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6600"/>
                    </a:gs>
                    <a:gs pos="50000">
                      <a:srgbClr val="FFFF00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Курган 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6600"/>
                    </a:gs>
                    <a:gs pos="50000">
                      <a:srgbClr val="FFFF00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Славы</a:t>
            </a:r>
            <a:endParaRPr lang="ru-RU" sz="3600" kern="10" spc="0" dirty="0" smtClean="0">
              <a:ln w="19050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6600"/>
                  </a:gs>
                  <a:gs pos="50000">
                    <a:srgbClr val="FFFF00"/>
                  </a:gs>
                  <a:gs pos="100000">
                    <a:srgbClr val="FF66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16397" y="276625"/>
            <a:ext cx="564360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Днепро́вско-Карпа́тская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опера́ция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(Битва за Правобережную Украину) — стратегическая наступательная операция советских войск в ходе Великой Отечественной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войны, включившая в себя 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ряд фронтовых операций, 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объединенных общим 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стратегическим замыслом.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результате </a:t>
            </a:r>
            <a:r>
              <a:rPr lang="ru-RU" sz="2000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Днепровско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Карпатской операции от 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немецкой оккупации была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освобождена территория 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Правобережной Украины.</a:t>
            </a: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7042" name="Picture 2" descr="ukraine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033" y="692696"/>
            <a:ext cx="1987017" cy="1950486"/>
          </a:xfrm>
          <a:prstGeom prst="rect">
            <a:avLst/>
          </a:prstGeom>
          <a:noFill/>
        </p:spPr>
      </p:pic>
      <p:pic>
        <p:nvPicPr>
          <p:cNvPr id="87044" name="Picture 4" descr="ukraine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1853" y="1464455"/>
            <a:ext cx="1803701" cy="2658085"/>
          </a:xfrm>
          <a:prstGeom prst="rect">
            <a:avLst/>
          </a:prstGeom>
          <a:noFill/>
        </p:spPr>
      </p:pic>
      <p:pic>
        <p:nvPicPr>
          <p:cNvPr id="87046" name="Picture 6" descr="ukraine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4900" y="2814610"/>
            <a:ext cx="2162323" cy="149142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95607" y="5595064"/>
            <a:ext cx="7878759" cy="10469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7054" name="Picture 14" descr="http://www.memory-book.com.ua/media/BAhbB1sHOgZmIh4zNy8yOTUvOTU4XzM1NF9XT1cwMTcuanBnWwg6BnA6CnRodW1iIgo4NTZ4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66145" y="4786483"/>
            <a:ext cx="2175536" cy="1342617"/>
          </a:xfrm>
          <a:prstGeom prst="rect">
            <a:avLst/>
          </a:prstGeom>
          <a:noFill/>
        </p:spPr>
      </p:pic>
      <p:pic>
        <p:nvPicPr>
          <p:cNvPr id="87050" name="Picture 10" descr="http://www.booksite.ru/fulltext/1/001/009/001/2141210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4627622"/>
            <a:ext cx="2476597" cy="1733618"/>
          </a:xfrm>
          <a:prstGeom prst="rect">
            <a:avLst/>
          </a:prstGeom>
          <a:noFill/>
        </p:spPr>
      </p:pic>
      <p:pic>
        <p:nvPicPr>
          <p:cNvPr id="87055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0724" y="4599115"/>
            <a:ext cx="2608879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chemeClr val="accent4">
                <a:lumMod val="40000"/>
                <a:lumOff val="60000"/>
              </a:schemeClr>
            </a:gs>
            <a:gs pos="67000">
              <a:schemeClr val="accent3">
                <a:lumMod val="60000"/>
                <a:lumOff val="40000"/>
              </a:schemeClr>
            </a:gs>
            <a:gs pos="100000">
              <a:srgbClr val="96AB94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16386" name="AutoShape 2" descr="Картинки по запросу мемориал холм славы льв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9155" y="4310125"/>
            <a:ext cx="1544326" cy="1108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AutoShape 5" descr="Картинки по запросу мемориал холм славы льв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7055" y="4310125"/>
            <a:ext cx="42576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http://s011.radikal.ru/i316/1105/ce/03f903f2dcac.jpg"/>
          <p:cNvPicPr>
            <a:picLocks noChangeAspect="1" noChangeArrowheads="1"/>
          </p:cNvPicPr>
          <p:nvPr/>
        </p:nvPicPr>
        <p:blipFill>
          <a:blip r:embed="rId5" cstate="print"/>
          <a:srcRect t="22500" b="5000"/>
          <a:stretch>
            <a:fillRect/>
          </a:stretch>
        </p:blipFill>
        <p:spPr bwMode="auto">
          <a:xfrm>
            <a:off x="1137940" y="2750814"/>
            <a:ext cx="2150156" cy="1343846"/>
          </a:xfrm>
          <a:prstGeom prst="rect">
            <a:avLst/>
          </a:prstGeom>
          <a:noFill/>
        </p:spPr>
      </p:pic>
      <p:sp>
        <p:nvSpPr>
          <p:cNvPr id="16394" name="AutoShape 10" descr="https://upload.wikimedia.org/wikipedia/commons/thumb/3/3e/%D0%A1%D1%82%D0%B5%D0%BB%D0%BB%D0%B0_%D0%BF%D0%B0%D0%B2%D1%88%D0%B8%D0%BC_%D0%B2_%D0%93%D0%B0%D0%BB%D0%B8%D1%86%D0%B8%D0%B8_%D1%80%D1%83%D1%81%D1%81%D0%BA%D0%B8%D0%BC_%D0%B2%D0%BE%D0%B8%D0%BD%D0%B0%D0%BC.jpg/230px-%D0%A1%D1%82%D0%B5%D0%BB%D0%BB%D0%B0_%D0%BF%D0%B0%D0%B2%D1%88%D0%B8%D0%BC_%D0%B2_%D0%93%D0%B0%D0%BB%D0%B8%D1%86%D0%B8%D0%B8_%D1%80%D1%83%D1%81%D1%81%D0%BA%D0%B8%D0%BC_%D0%B2%D0%BE%D0%B8%D0%BD%D0%B0%D0%B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8607" y="1051685"/>
            <a:ext cx="2129562" cy="142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13" descr="http://www.uralfo.ru/db/images/urfo_270711_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4297154"/>
            <a:ext cx="1609865" cy="1102269"/>
          </a:xfrm>
          <a:prstGeom prst="rect">
            <a:avLst/>
          </a:prstGeom>
          <a:noFill/>
        </p:spPr>
      </p:pic>
      <p:sp>
        <p:nvSpPr>
          <p:cNvPr id="16399" name="AutoShape 15" descr="https://upload.wikimedia.org/wikipedia/commons/thumb/6/66/Mass_grave_in_Lviv.jpg/150px-Mass_grave_in_Lviv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400" name="Picture 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06454" y="2066694"/>
            <a:ext cx="1312455" cy="1749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2" name="AutoShape 18" descr="https://upload.wikimedia.org/wikipedia/commons/thumb/4/49/Lwow_Cmertarz_Orlat_Pomnik_Chwaly_4.jpg/365px-Lwow_Cmertarz_Orlat_Pomnik_Chwaly_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403" name="Picture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23195" y="1005751"/>
            <a:ext cx="2133349" cy="160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5" name="Picture 21" descr="http://www.e1.ru/news/images/new1/406324/images/Tomb_of_Nikolai_Ivanovich_Kuznetsov_in_Lviv_750x508.jpg"/>
          <p:cNvPicPr>
            <a:picLocks noChangeAspect="1" noChangeArrowheads="1"/>
          </p:cNvPicPr>
          <p:nvPr/>
        </p:nvPicPr>
        <p:blipFill>
          <a:blip r:embed="rId10" cstate="print"/>
          <a:srcRect b="14369"/>
          <a:stretch>
            <a:fillRect/>
          </a:stretch>
        </p:blipFill>
        <p:spPr bwMode="auto">
          <a:xfrm>
            <a:off x="6767423" y="2712967"/>
            <a:ext cx="2150746" cy="1343964"/>
          </a:xfrm>
          <a:prstGeom prst="rect">
            <a:avLst/>
          </a:prstGeom>
          <a:noFill/>
        </p:spPr>
      </p:pic>
      <p:pic>
        <p:nvPicPr>
          <p:cNvPr id="16409" name="Picture 25" descr="http://www.shukach.com/sites/default/files/imagecache/node-gallery-display/post_images/208/p1090498-172523.jpg"/>
          <p:cNvPicPr>
            <a:picLocks noChangeAspect="1" noChangeArrowheads="1"/>
          </p:cNvPicPr>
          <p:nvPr/>
        </p:nvPicPr>
        <p:blipFill>
          <a:blip r:embed="rId11" cstate="print"/>
          <a:srcRect b="4374"/>
          <a:stretch>
            <a:fillRect/>
          </a:stretch>
        </p:blipFill>
        <p:spPr bwMode="auto">
          <a:xfrm>
            <a:off x="5163631" y="2043900"/>
            <a:ext cx="1380254" cy="1759836"/>
          </a:xfrm>
          <a:prstGeom prst="rect">
            <a:avLst/>
          </a:prstGeom>
          <a:noFill/>
        </p:spPr>
      </p:pic>
      <p:sp>
        <p:nvSpPr>
          <p:cNvPr id="32769" name="WordArt 1"/>
          <p:cNvSpPr>
            <a:spLocks noChangeArrowheads="1" noChangeShapeType="1" noTextEdit="1"/>
          </p:cNvSpPr>
          <p:nvPr/>
        </p:nvSpPr>
        <p:spPr bwMode="auto">
          <a:xfrm>
            <a:off x="2613455" y="313705"/>
            <a:ext cx="4491037" cy="10715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3300"/>
                    </a:gs>
                    <a:gs pos="50000">
                      <a:srgbClr val="FF9933"/>
                    </a:gs>
                    <a:gs pos="100000">
                      <a:srgbClr val="CC33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мемориал холм славы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3300"/>
                    </a:gs>
                    <a:gs pos="50000">
                      <a:srgbClr val="FF9933"/>
                    </a:gs>
                    <a:gs pos="100000">
                      <a:srgbClr val="CC33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г. Львов</a:t>
            </a:r>
            <a:endParaRPr lang="ru-RU" sz="3600" kern="10" spc="0" dirty="0">
              <a:ln w="19050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CC3300"/>
                  </a:gs>
                  <a:gs pos="50000">
                    <a:srgbClr val="FF9933"/>
                  </a:gs>
                  <a:gs pos="100000">
                    <a:srgbClr val="CC33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chemeClr val="bg1">
                <a:lumMod val="65000"/>
              </a:schemeClr>
            </a:gs>
            <a:gs pos="47000">
              <a:srgbClr val="E6E6E6"/>
            </a:gs>
            <a:gs pos="85001">
              <a:schemeClr val="bg1">
                <a:lumMod val="65000"/>
              </a:schemeClr>
            </a:gs>
            <a:gs pos="100000">
              <a:srgbClr val="E6E6E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pic>
        <p:nvPicPr>
          <p:cNvPr id="34818" name="Picture 2" descr="737545fe75e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271921"/>
            <a:ext cx="2316890" cy="1669817"/>
          </a:xfrm>
          <a:prstGeom prst="rect">
            <a:avLst/>
          </a:prstGeom>
          <a:noFill/>
        </p:spPr>
      </p:pic>
      <p:pic>
        <p:nvPicPr>
          <p:cNvPr id="34820" name="Picture 4" descr="http://lexicon.dobrohot.org/images/4/4c/000044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039652"/>
            <a:ext cx="2468136" cy="1510738"/>
          </a:xfrm>
          <a:prstGeom prst="rect">
            <a:avLst/>
          </a:prstGeom>
          <a:noFill/>
        </p:spPr>
      </p:pic>
      <p:sp>
        <p:nvSpPr>
          <p:cNvPr id="34822" name="AutoShape 6" descr="https://upload.wikimedia.org/wikipedia/commons/thumb/c/cf/Silverfox1.jpg/300px-Silverfox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4" name="AutoShape 8" descr="https://upload.wikimedia.org/wikipedia/commons/thumb/c/cf/Silverfox1.jpg/300px-Silverfox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43972" y="2246316"/>
            <a:ext cx="2385746" cy="1695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11" descr="http://s00.yaplakal.com/pics/pics_original/2/0/6/1946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92438" y="4020844"/>
            <a:ext cx="2360502" cy="1502137"/>
          </a:xfrm>
          <a:prstGeom prst="rect">
            <a:avLst/>
          </a:prstGeom>
          <a:noFill/>
        </p:spPr>
      </p:pic>
      <p:pic>
        <p:nvPicPr>
          <p:cNvPr id="34831" name="Picture 15" descr="http://cdn.topwar.ru/uploads/posts/2012-02/1329258870_esminec-sovetskogo-severnogo-flota-proekta-7-groznyy-v-more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9632" y="2282215"/>
            <a:ext cx="2490410" cy="165923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214422"/>
            <a:ext cx="76700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Боевые </a:t>
            </a: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действия, проходившие на территории Мурманской области, Северной Карелии и </a:t>
            </a:r>
            <a:r>
              <a:rPr lang="ru-RU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Петсамо</a:t>
            </a: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между Советским союзом при поддержке британских ВВС против немецких и финских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войск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1619672" y="399939"/>
            <a:ext cx="6810550" cy="8027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Оборона Заполярья 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29 июня 1941 — 1 ноября 1944г.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6600"/>
                  </a:gs>
                  <a:gs pos="50000">
                    <a:srgbClr val="FF9933"/>
                  </a:gs>
                  <a:gs pos="100000">
                    <a:srgbClr val="FF66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857620" y="787362"/>
            <a:ext cx="52863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 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наступательная операция южного крыла советских войск в ходе Второй мировой войны в 1944—1945 годах. Проводилась силами 2-го и 3-го Украинских фронтов в период с 29 октября 1944 по 13 февраля 1945 года с целью разгрома немецких войск в Венгрии и вывода этой страны из войны. Кроме того, наступление предполагало блокировку вражеских войск на Балканах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— 108 суток. </a:t>
            </a:r>
          </a:p>
          <a:p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114" name="AutoShape 2" descr="https://upload.wikimedia.org/wikipedia/commons/thumb/4/43/BUDAPEST_45_VI.jpg/300px-BUDAPEST_45_V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6920" y="2584462"/>
            <a:ext cx="2412330" cy="1543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7" name="Picture 5" descr="http://cdn.topwar.ru/uploads/posts/2015-01/1421091286_photo_25.cwes9fwqgs0ssw00cwgcowow4.ejcuplo1l0oo0sk8c40s8osc4.th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3178" y="858819"/>
            <a:ext cx="2482984" cy="1638770"/>
          </a:xfrm>
          <a:prstGeom prst="rect">
            <a:avLst/>
          </a:prstGeom>
          <a:noFill/>
        </p:spPr>
      </p:pic>
      <p:pic>
        <p:nvPicPr>
          <p:cNvPr id="90119" name="Picture 7" descr="http://stat.mil.ru/files/morf/svyazisti_5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564" y="4284226"/>
            <a:ext cx="1762277" cy="1249615"/>
          </a:xfrm>
          <a:prstGeom prst="rect">
            <a:avLst/>
          </a:prstGeom>
          <a:noFill/>
        </p:spPr>
      </p:pic>
      <p:pic>
        <p:nvPicPr>
          <p:cNvPr id="90121" name="Picture 9" descr="http://www.pomnivoinu.ru/img/news/upload/1326721676-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5874" y="4299250"/>
            <a:ext cx="1740732" cy="1230097"/>
          </a:xfrm>
          <a:prstGeom prst="rect">
            <a:avLst/>
          </a:prstGeom>
          <a:noFill/>
        </p:spPr>
      </p:pic>
      <p:pic>
        <p:nvPicPr>
          <p:cNvPr id="90123" name="Picture 11" descr="http://ua-reporter.com/sites/default/files/0_2f31b_e4ec34c1_orig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66211" y="4293288"/>
            <a:ext cx="1836234" cy="1224529"/>
          </a:xfrm>
          <a:prstGeom prst="rect">
            <a:avLst/>
          </a:prstGeom>
          <a:noFill/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>
            <a:off x="3286116" y="214290"/>
            <a:ext cx="5500726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22225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50000">
                      <a:srgbClr val="CC66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Будапештская операция</a:t>
            </a:r>
            <a:endParaRPr lang="ru-RU" sz="3600" kern="10" spc="0" dirty="0">
              <a:ln w="22225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0000"/>
                  </a:gs>
                  <a:gs pos="50000">
                    <a:srgbClr val="CC66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2" name="Picture 9" descr="http://skr.su/uploaded-files/68261/1423038559.7081.75741499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75061" y="4321524"/>
            <a:ext cx="1840041" cy="1207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0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10044" y="1077832"/>
            <a:ext cx="34449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стратегическая наступательная операция советских войск, проведённая с 14 сентября по 24 ноября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1944 года на территории 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Прибалтики с целью освобождения от немецких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Вермахт"/>
              </a:rPr>
              <a:t> 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войск Эстонии, Латвии и Литвы. Включала в себя четыре фронтовые и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межфронтовые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операции: Рижскую,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Таллинская операция (1944)"/>
              </a:rPr>
              <a:t> 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Таллинскую, 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Моонзундскую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</a:p>
          <a:p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Мемельскую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длилась 71 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5234" name="Picture 2" descr="http://encyclopedia.mil.ru/files/morf/pribaltika3_5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03802" y="2492896"/>
            <a:ext cx="1954802" cy="1386133"/>
          </a:xfrm>
          <a:prstGeom prst="rect">
            <a:avLst/>
          </a:prstGeom>
          <a:noFill/>
        </p:spPr>
      </p:pic>
      <p:pic>
        <p:nvPicPr>
          <p:cNvPr id="95236" name="Picture 4" descr="http://cs620526.vk.me/v620526025/113dc/wACK2xP5bk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97210" y="934175"/>
            <a:ext cx="1767985" cy="1161818"/>
          </a:xfrm>
          <a:prstGeom prst="rect">
            <a:avLst/>
          </a:prstGeom>
          <a:noFill/>
        </p:spPr>
      </p:pic>
      <p:pic>
        <p:nvPicPr>
          <p:cNvPr id="95238" name="Picture 6" descr="http://cs624329.vk.me/v624329732/2c8a4/brzNmGfb3jU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5030" y="797186"/>
            <a:ext cx="2029334" cy="1273374"/>
          </a:xfrm>
          <a:prstGeom prst="rect">
            <a:avLst/>
          </a:prstGeom>
          <a:noFill/>
        </p:spPr>
      </p:pic>
      <p:pic>
        <p:nvPicPr>
          <p:cNvPr id="95240" name="Picture 8" descr="http://kommandir.info/images/stories/12/image0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1663" y="3821213"/>
            <a:ext cx="2198530" cy="1474848"/>
          </a:xfrm>
          <a:prstGeom prst="rect">
            <a:avLst/>
          </a:prstGeom>
          <a:noFill/>
        </p:spPr>
      </p:pic>
      <p:pic>
        <p:nvPicPr>
          <p:cNvPr id="95242" name="Picture 10" descr="http://cs11043.vk.me/u9045158/121500616/x_526783f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55030" y="2252067"/>
            <a:ext cx="2131795" cy="1416121"/>
          </a:xfrm>
          <a:prstGeom prst="rect">
            <a:avLst/>
          </a:prstGeom>
          <a:noFill/>
        </p:spPr>
      </p:pic>
      <p:pic>
        <p:nvPicPr>
          <p:cNvPr id="95244" name="Picture 12" descr="http://skr.su/uploaded-files/53767/1409191254.5873.33761591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28651" y="4317438"/>
            <a:ext cx="1692852" cy="1147467"/>
          </a:xfrm>
          <a:prstGeom prst="rect">
            <a:avLst/>
          </a:prstGeom>
          <a:noFill/>
        </p:spPr>
      </p:pic>
      <p:sp>
        <p:nvSpPr>
          <p:cNvPr id="10" name="WordArt 7"/>
          <p:cNvSpPr>
            <a:spLocks noChangeArrowheads="1" noChangeShapeType="1" noTextEdit="1"/>
          </p:cNvSpPr>
          <p:nvPr/>
        </p:nvSpPr>
        <p:spPr bwMode="auto">
          <a:xfrm>
            <a:off x="2189801" y="202424"/>
            <a:ext cx="5240624" cy="5753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22225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CC00"/>
                    </a:gs>
                    <a:gs pos="50000">
                      <a:srgbClr val="FF0000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Прибалтийская операция </a:t>
            </a:r>
            <a:endParaRPr lang="ru-RU" sz="3600" kern="10" spc="0" dirty="0">
              <a:ln w="22225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CC00"/>
                  </a:gs>
                  <a:gs pos="50000">
                    <a:srgbClr val="FF0000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86050" y="214290"/>
            <a:ext cx="378621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12 января 1945 года советские войска начали </a:t>
            </a:r>
            <a:r>
              <a:rPr lang="ru-RU" sz="2000" dirty="0" err="1" smtClean="0">
                <a:solidFill>
                  <a:srgbClr val="FF0000"/>
                </a:solidFill>
                <a:latin typeface="Arial Black" pitchFamily="34" charset="0"/>
              </a:rPr>
              <a:t>Висло-Одерскую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 операцию</a:t>
            </a:r>
            <a:r>
              <a:rPr lang="ru-RU" sz="2000" dirty="0" smtClean="0"/>
              <a:t>. </a:t>
            </a:r>
          </a:p>
          <a:p>
            <a:r>
              <a:rPr lang="ru-RU" sz="2000" dirty="0" smtClean="0"/>
              <a:t> После тщательной подготовки, используя подавляющее преимущество над врагом, войска Жукова и Конева нанесли удар невиданной силы. Эффект превзошел ожидания. Сильная немецкая группировка в Польше была разгромлена в первые дни, а в начале февраля советская армия оказалась в 60-70 километрах от Берлина.</a:t>
            </a:r>
            <a:endParaRPr lang="ru-RU" sz="2000" dirty="0"/>
          </a:p>
        </p:txBody>
      </p:sp>
      <p:pic>
        <p:nvPicPr>
          <p:cNvPr id="97282" name="Picture 2" descr="http://stat.mil.ru/files/morf/privetstvie_5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643314"/>
            <a:ext cx="2428892" cy="1507992"/>
          </a:xfrm>
          <a:prstGeom prst="rect">
            <a:avLst/>
          </a:prstGeom>
          <a:noFill/>
        </p:spPr>
      </p:pic>
      <p:sp>
        <p:nvSpPr>
          <p:cNvPr id="97284" name="AutoShape 4" descr="http://usiter.com/uploads/20120421/vislo-oderskaya+operatciya+osvobozhdenie+polshi+vostochnij+front+vtoraya+mirovaya+vojna+9756197189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7286" name="Picture 6" descr="http://usiter.com/uploads/20120421/vislo-oderskaya+operatciya+osvobozhdenie+polshi+vostochnij+front+vtoraya+mirovaya+vojna+975619718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714752"/>
            <a:ext cx="2384359" cy="1357322"/>
          </a:xfrm>
          <a:prstGeom prst="rect">
            <a:avLst/>
          </a:prstGeom>
          <a:noFill/>
        </p:spPr>
      </p:pic>
      <p:pic>
        <p:nvPicPr>
          <p:cNvPr id="97288" name="Picture 8" descr="http://img-fotki.yandex.ru/get/9109/225044291.2f/0_cf92d_42fc2c84_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286388"/>
            <a:ext cx="2428892" cy="1427086"/>
          </a:xfrm>
          <a:prstGeom prst="rect">
            <a:avLst/>
          </a:prstGeom>
          <a:noFill/>
        </p:spPr>
      </p:pic>
      <p:pic>
        <p:nvPicPr>
          <p:cNvPr id="97290" name="Picture 10" descr="http://novostimira.net/uploads/posts/p/2015-02-03/zavershenie_vislo-oderskoj_operaci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4643446"/>
            <a:ext cx="2912930" cy="1873113"/>
          </a:xfrm>
          <a:prstGeom prst="rect">
            <a:avLst/>
          </a:prstGeom>
          <a:noFill/>
        </p:spPr>
      </p:pic>
      <p:sp>
        <p:nvSpPr>
          <p:cNvPr id="97292" name="AutoShape 12" descr="https://www.ridus.ru/images/2015/1/12/262207/hd_43c15d44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7294" name="AutoShape 14" descr="https://www.ridus.ru/images/2015/1/12/262207/hd_43c15d44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7295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5214950"/>
            <a:ext cx="2357454" cy="14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97" name="Picture 17" descr="http://pro-tank.ru/images/stories/blog/pressa/nachalo-vislo_oderskoj_operacii-versiya-0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2000240"/>
            <a:ext cx="2451035" cy="1428760"/>
          </a:xfrm>
          <a:prstGeom prst="rect">
            <a:avLst/>
          </a:prstGeom>
          <a:noFill/>
        </p:spPr>
      </p:pic>
      <p:pic>
        <p:nvPicPr>
          <p:cNvPr id="97299" name="Picture 19" descr="http://ic.pics.livejournal.com/lytkin_pavel/61105352/47681/47681_60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2071678"/>
            <a:ext cx="2428892" cy="1428760"/>
          </a:xfrm>
          <a:prstGeom prst="rect">
            <a:avLst/>
          </a:prstGeom>
          <a:noFill/>
        </p:spPr>
      </p:pic>
      <p:pic>
        <p:nvPicPr>
          <p:cNvPr id="97306" name="Picture 26"/>
          <p:cNvPicPr>
            <a:picLocks noChangeAspect="1" noChangeArrowheads="1"/>
          </p:cNvPicPr>
          <p:nvPr/>
        </p:nvPicPr>
        <p:blipFill>
          <a:blip r:embed="rId10" cstate="print"/>
          <a:srcRect l="3781" r="5882" b="12500"/>
          <a:stretch>
            <a:fillRect/>
          </a:stretch>
        </p:blipFill>
        <p:spPr bwMode="auto">
          <a:xfrm>
            <a:off x="714348" y="142852"/>
            <a:ext cx="131650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308" name="Picture 28" descr="Маршалы Победы (22 личности)"/>
          <p:cNvPicPr>
            <a:picLocks noChangeAspect="1" noChangeArrowheads="1"/>
          </p:cNvPicPr>
          <p:nvPr/>
        </p:nvPicPr>
        <p:blipFill>
          <a:blip r:embed="rId11" cstate="print"/>
          <a:srcRect l="6000" t="4202" r="9999" b="20167"/>
          <a:stretch>
            <a:fillRect/>
          </a:stretch>
        </p:blipFill>
        <p:spPr bwMode="auto">
          <a:xfrm>
            <a:off x="7072330" y="142852"/>
            <a:ext cx="1357322" cy="1745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37808" y="363563"/>
            <a:ext cx="49055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Восто́чно-пру́сская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опера́ция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— стратегическая наступательная операция советских войск на заключительном этапе Великой Отечественной войны, проведенная 13 января — 25 апреля 1945 года силами Второго Белорусского фронта, Третьего Белорусского фронта, 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частью сил Первого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Прибалтийского фронта 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содействии 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Балтийского флота. </a:t>
            </a: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354" name="AutoShape 2" descr="https://upload.wikimedia.org/wikipedia/commons/thumb/4/4f/%D0%9F%D0%BE%D0%B4%D1%80%D0%B0%D0%B7%D0%B4%D0%B5%D0%BB%D0%B5%D0%BD%D0%B8%D0%B5.jpg/300px-%D0%9F%D0%BE%D0%B4%D1%80%D0%B0%D0%B7%D0%B4%D0%B5%D0%BB%D0%B5%D0%BD%D0%B8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403" y="3895039"/>
            <a:ext cx="2337556" cy="1659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5" descr="http://protown.ru/pic/wow_10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7163" y="383286"/>
            <a:ext cx="2673986" cy="1627975"/>
          </a:xfrm>
          <a:prstGeom prst="rect">
            <a:avLst/>
          </a:prstGeom>
          <a:noFill/>
        </p:spPr>
      </p:pic>
      <p:pic>
        <p:nvPicPr>
          <p:cNvPr id="100361" name="Picture 9" descr="http://battlebrotherhood.ru/wp-content/uploads/2016/01/0ad0be51de22d63344188649549de25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9221" y="3906137"/>
            <a:ext cx="2607244" cy="1672037"/>
          </a:xfrm>
          <a:prstGeom prst="rect">
            <a:avLst/>
          </a:prstGeom>
          <a:noFill/>
        </p:spPr>
      </p:pic>
      <p:pic>
        <p:nvPicPr>
          <p:cNvPr id="100363" name="Picture 11" descr="http://freekaliningrad.ru/upload/iblock/df8/kyenigsber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87166" y="4302800"/>
            <a:ext cx="1857356" cy="1246942"/>
          </a:xfrm>
          <a:prstGeom prst="rect">
            <a:avLst/>
          </a:prstGeom>
          <a:noFill/>
        </p:spPr>
      </p:pic>
      <p:pic>
        <p:nvPicPr>
          <p:cNvPr id="100365" name="Picture 13" descr="http://img-fotki.yandex.ru/get/9746/225044291.69/0_db7a0_29ebbbd_XX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77163" y="2169886"/>
            <a:ext cx="2631911" cy="1660366"/>
          </a:xfrm>
          <a:prstGeom prst="rect">
            <a:avLst/>
          </a:prstGeom>
          <a:noFill/>
        </p:spPr>
      </p:pic>
      <p:pic>
        <p:nvPicPr>
          <p:cNvPr id="100367" name="Picture 15" descr="http://waralbum.ru/wp-content/uploads/yapb_cache/67ea1.80watt57qq04k8g8cw8ckwgos.ejcuplo1l0oo0sk8c40s8osc4.th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9173" y="2761627"/>
            <a:ext cx="1371086" cy="934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69113" y="2163119"/>
            <a:ext cx="321471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Советские войска прорвали оборону противника, вышли к Балтийскому морю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и ликвидировали основные силы противника, заняв Восточную Пруссию и освободив северную часть 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Польши.</a:t>
            </a: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330" name="AutoShape 2" descr="http://waralbum.ru/wp-content/uploads/yapb_cache/20091111_zh05.b38cz184k9sg4gsgscc8wc0ww.ejcuplo1l0oo0sk8c40s8osc4.th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9333" name="Picture 5" descr="https://encrypted-tbn1.gstatic.com/images?q=tbn:ANd9GcS_yY3FSDqRyG5Vtl0OKP9siAZn5d6AB0cEH9m9uKK68ULDBtX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5283" y="1218760"/>
            <a:ext cx="2115803" cy="2964906"/>
          </a:xfrm>
          <a:prstGeom prst="rect">
            <a:avLst/>
          </a:prstGeom>
          <a:noFill/>
        </p:spPr>
      </p:pic>
      <p:sp>
        <p:nvSpPr>
          <p:cNvPr id="99335" name="AutoShape 7" descr="http://waralbum.ru/wp-content/uploads/yapb_cache/20091111_zh06.b20nrx182xkc44000csccgo4o.ejcuplo1l0oo0sk8c40s8osc4.th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933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0151" y="313888"/>
            <a:ext cx="2738430" cy="176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8" name="Picture 10" descr="http://waralbum.ru/wp-content/uploads/yapb_cache/su_8520prussia.3p19oz5rkm2o4o44swc4ogk4w.ejcuplo1l0oo0sk8c40s8osc4.th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42" y="2196478"/>
            <a:ext cx="2714644" cy="1588067"/>
          </a:xfrm>
          <a:prstGeom prst="rect">
            <a:avLst/>
          </a:prstGeom>
          <a:noFill/>
        </p:spPr>
      </p:pic>
      <p:pic>
        <p:nvPicPr>
          <p:cNvPr id="99340" name="Picture 12" descr="https://encrypted-tbn0.gstatic.com/images?q=tbn:ANd9GcTbDSeZ9AMcCARxst64wtTn3IbqiGN3gB5_P0CvPNqtYhAn3ZZh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74248" y="357166"/>
            <a:ext cx="2609850" cy="1752600"/>
          </a:xfrm>
          <a:prstGeom prst="rect">
            <a:avLst/>
          </a:prstGeom>
          <a:noFill/>
        </p:spPr>
      </p:pic>
      <p:pic>
        <p:nvPicPr>
          <p:cNvPr id="99342" name="Picture 14" descr="http://fb.ru/misc/i/gallery/31344/8379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3937" y="3935667"/>
            <a:ext cx="2714644" cy="1597762"/>
          </a:xfrm>
          <a:prstGeom prst="rect">
            <a:avLst/>
          </a:prstGeom>
          <a:noFill/>
        </p:spPr>
      </p:pic>
      <p:sp>
        <p:nvSpPr>
          <p:cNvPr id="16386" name="AutoShape 2" descr="https://image.freepik.com/free-photo/concrete-wall-texture-3_346-1931466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image.freepik.com/free-photo/concrete-wall-texture-3_346-1931466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2" name="AutoShape 8" descr="https://pixabay.com/static/uploads/photo/2013/12/05/20/38/concrete-223838_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4" name="AutoShape 10" descr="https://pixabay.com/static/uploads/photo/2013/12/05/20/38/concrete-223838_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6" name="AutoShape 12" descr="https://pixabay.com/static/uploads/photo/2013/12/05/20/38/concrete-223838_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0" name="AutoShape 16" descr="https://pixabay.com/static/uploads/photo/2013/12/05/20/38/concrete-223838_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2" name="AutoShape 18" descr="Бетон, Цемента, Стены, Серый, Текстура, Городски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4" name="AutoShape 20" descr="Бетон, Цемента, Стены, Серый, Текстура, Городски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44" y="1916091"/>
            <a:ext cx="80010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Берлинская операция </a:t>
            </a:r>
            <a:r>
              <a:rPr lang="ru-RU" sz="2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одна из крупнейших операций второй мировой войны. Победа в ней советских войск стала решающим фактором в завершении военного разгрома Германии. С падением Берлина и утратой жизненно важных районов Германия потеряла возможность к организованному сопротивлению и вскоре </a:t>
            </a:r>
            <a:r>
              <a:rPr lang="ru-RU" sz="2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капитулировала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450" name="AutoShape 2" descr="data:image/jpeg;base64,/9j/4AAQSkZJRgABAQAAAQABAAD/2wCEAAkGBxQTERUTExMVFhUWGB8bGBcXGR8fGxsYHh4fHRsYHhgfHSggHx8lHRkYITEhJikrLi4uHR8zODMtNygtLisBCgoKBQUFDgUFDisZExkrKysrKysrKysrKysrKysrKysrKysrKysrKysrKysrKysrKysrKysrKysrKysrKysrK//AABEIAL0BCwMBIgACEQEDEQH/xAAcAAACAwEBAQEAAAAAAAAAAAAEBQMGBwIBAAj/xABCEAACAQIEBAQEAwYEBgAHAAABAhEDIQAEEjEFQVFhBhMicTKBofBCkbEHFCPB0eFDUmLxJDNygpKiFRY0U4OT0//EABQBAQAAAAAAAAAAAAAAAAAAAAD/xAAUEQEAAAAAAAAAAAAAAAAAAAAA/9oADAMBAAIRAxEAPwDbBVx95wwFrxy1UC5IAwBwr4Az/GkQ6RdvoPvphXms+xJ0k6fvptgDyiTMnrgGlPNs5JlgYkR77bW22G+HOUzgYeqA20de4xWFBtN7T7T/AGweJsQASDIHfAWHXj7XgKjX1CfzHQ9MKfEHiSnlRBhnjVomIX/MbE3NgAJJ+ZAfeMPFC5RQqgNWqfAvID/O3YQbcz0uRmnEeKVXZ0apqLOAzC5EbidpmLCIiMecZzdTMVGZ2irLC2ygaBa8AAFhv3uce8J4RoSmrbs8z7jpgPeAZMIlVy7lhKyFtADknubJHztecPODOTmssJPxidr3O5x9wyhGVqg29ZW5k2VxeOd8Q1M6tColQAO1MyFBF99zeN/ftzwEPGw2p4a3mWjszX+v1wpqIKYLOwt12B/mfsY+r1XdxUqG5bYWAk7Acv1wp4wGaoZNuXQd4/ngF3EuPMzRTkAzEgSe8HYXH3sxo5htIljtfCRciNdpk8/7fTFgq0IBwAGZzDSJMYipVDq3Ijvj7NGSB7fc/e2PGy51EHp/TAMGzbGJYnSIAnlJP8z9Ogx9l+NvTkg36H9cQ0lj7+++IM5lYa15RW3/AMwBixtG0G454BzkuLZjMMKa3JgQOYxpXDfCRXLKtU/xT6nI5XkL8hbFY/ZjwxkrM+iSUGl+S3v+a41GpUAuTgKZmeFvTraabMFttvB5Yk4vRNFAWMna/wAr4b8Mz6Vs1UCnUEUT0DTyPPC/xZQaoGiSBf8Al/LAI8tm3dgobc/Qc+mNFygIUc53P88ZjkMgzVERTEkaj25jt0+eNMylMIioDIUQPbAFg4jqVI9sRl8fLUnAcZ7NlaTMi6yBYd8Y/wAYr66jW0kSAANhJI5d4+QxrLZKGL02Kk7jke8YT5rgVOq2qpTEj9f6YDMEoxcyek8vp/bE6UKcS7bCe0e/O5GLTxnIAWK7bdO2KbnoEiNsAU3iRaI/g0QzCwd7gRsQN/0wtq+Ls6xLfvDLPJVUAew04DrEFdjz9sDsb/CPywG+16pCsQCxAJAG5I5DucJRxM1QAVgbxMmfp1xJxjiBRTpuTYcrnnPbf5YRcNdgSGmROr9ZOAdU26/f3GJqRnlOIKS9d+nLB9F7bED7/ngO6WWBPquZ25YMUQNgPYYg1YnU4DwNBt88Zpn6wzGYzC2A1trJGotDkAEtbYLHSDGNJdZIvzxnmX4exrZgKCGYmJtBNRo/Pb54Bbwrhv8AxBpg6VQOLxsIG3MmMWLTOg7QT8oX++Bsw1OnUqPUZVAc6mY2mFgW5yGgC56YXfvpzSDSClITvu3cnbl8ufYGmY4rKmkig3ksPaPmecn+uFlQANa7n5Rfcnpv745zbeXTHliA1lY/iFpIHQR8XcR1wtPFHjTpVh3WD7yI974CbMoGPUhgSdgL8hhdxRIYkTMfz64MWtKhoiWsO09d+WOMzly/q5CL98An4XTmpJ2HLp3w14jUHLEFMAEgCZj73+74+zFOTtgImyelxpbVt7e3fl+vLBH7rpJAudz/AExyGAIUdsMqTxyF+vzwAYyZ3t8+f3/XDPgHhmpmSTTCwp9TMYE7x1nHjVywCGDG1sXb9mlEChVe+ovpI5ABQQI63N8BY+HcOWhSCKALCe56ziLOUVcaWBg3t9MFVpO1sczGAU8KydPKpU07s5Yk7x0+QnHGVZqmoxA0xzjfl9b/AExPWyZeCLQSCPc/pGO3GlltPX2wCLIoEqs5PpUEz17A++Jf/mco8GCp2mZA6fTEmXpkJVESZIEQdiZHa0YqfHabITYD58u+Avxzi10/h1CjEWPMH2OO+HvWWPOK2tqHPvfabYzbgnEyjXPpPM9ffFlq8WFWIaw7mfngLmMwDBnAef4kqWJucVuvxVqJKgTa08sBvVZiCx3FvY8owDlKqSVJ1A9dp3xUPEPCwrMRdTt27fffDGu8XHLb7+WOsy3mKOvPv3wFVTJI1tp2OO08NORKgkdQcEvlSGg2wxpRAk/Q/wBMB1mc4XaYsBEH35+5/lgrINLMefX5mfpGFKHTI729yb/Pb2w04a4E3+vc2+mAa5eR3v8Af374Y5Y2n9cCZXft9/2waiwbnlt9/dsAXTOJMQrjsNgJALjGePxFctrqtJJaQouzestF/lc2H0Ny45nqlKg9SjTDuosGMCZA1HmYmYtPUb4zvhnCHfVVqEPUPxO7DTTjeVBBsJ9IA+QwA1ajUzTitmARJinSQSBOogdz6bkxvJgbS5/i3lVRTAUBbFVAZd50sSIYr1FgdQub4T0uP1EruyM2hrMWgALy1A+mYvEe2IOGioXVx6WmJM6rXLDeDsMA7zmbLuZkEARflzmZP32GIallBO3JffEQqoSVBECBqsQTIkahz9XKfc4mdCCd4GAnSkPLX3/rj3h7qtQ67qRBHKeU9v645rVYVAO0/lhlwHKLVqEMk+mbnobn54D7iVcPRQAAANcAW1Xv85woqtB5YsviDIBKUjc1F/KG/nGK9VCq149uf5YCTgnDxUqKAJm0mwn7O2J+K5PynZGIJBt3AHTA9GuUupggjbe3+r54Nrv5vqMluZ7nAS8GyRYO8QiCZ5zywVwDxGaDkRFNpZlHN7QQeW2CeBUWUNr2O6nnB3jnbCPxKiioWSwP6ne3vgNH4dx+lVbQphiJAIiR9zbthk5tjGuF8aqUDrREaAR65JvzEfCe55fTRfCPFWzGVWqx5kflaD3B+kYB+pvPKMRtcxjoNj1ngTgPtACkQBP1xnfjNGDkC4A3iTz+XL64vlWqYnpio8fqCortAMcj2i0YCj0FJ1HfqTv9cM8hXNNw1zyI+kjvOFlWrpFgfePuPc4aeH11pqYlpPpHMHYn8o5kzy54BxnXtDHf9OnTEFGsQbkx3+98MWQFYhVIsJsx6g7n73wJUogiwkXE7bWj6c4wEVbMGDGIaVXofljgMNgTMjp99Pzxx5RP4gD3wE2ZqBhebYip6Y5Y8bJu1jH9MDtl3FoNsATm29b7Wa97n1G2CuEg7hY7cgJPP8rd8LCdiQDAtbpzPP5nthvkDOXqGYIEk9YGw7zgHVBiDG39PuMMKNXketsAARA7D7tgim3b3wDJDjsnA1OpiXXgBOO1iuVrMqFyEMKNydoBHPvjEMpn6isyq5BcSdBjaSWYi2m23PGx+K+INRydZ1TUdOnsA3pLN2AP6YyOpkWR9IWd9WgzCr3tN9574CPyVgM+ogRIglQxAgR2EDluMNaeWDUqhJnUDeRpB1JYQep3FsPaeVgikwDCpTCwd10gNAPuvPqceZugFoaQLa4j/vA/lgA+FcM0KbmdNp5AkcuV74hCsRVaTEn2m+LBl0JMTPoW8b+r/YflhbSpwjbydX88BBIhZ3t+mDuH8ZpZfUahInYIJZuw5D3MYVcV1KEC7tYflP6HAWYypBAa8gH8xO2Ab5/xI+YJAphKcyBMtPIs8QN9gPmcRcPyGt9O5bY3Ik7T88QZLJsw6Rck9vsYa+HnBrQG2sSAYn+ZnAL83TNFyjbgx2n3w34FWVmRWMEuABaSO2CfHvDqYGrXdoYSdyJBIUb79DF73xUfC+Z05qmN5qc+f85O18Bp1Nk811j0qJDdSO/3tit+I8p6TUtEjblPLF6bhiEQdm3/AFxV+NVAcu1MrpebjlbmPeJwGeV6jAwvsP7f7Yd8H8T1MrR8gKPU5bUecxy3vEbCLWwR4fyAWqKtQWRlhSJ1Hl8pH1ws8aMr5oskeWQNMQItdTHOZwF04LxkugIKk2spmJBsRyuDb264tlHMBhJ6XGM38D10GZ1WIcQ7RafwywsD298aQKP9vb+mAiqtAtEEWP38jiqVcgVZjpJ1cx+k4b5vMeTFNwWUtY/ynrO3ywTRzCqonYc+TAmZ99vywFTr+GHfoEaLRy/lab4UeFkZqXMgksAG0g7bkFZvAuSL41BcwoViADCMYG5sT9cZj4XRjll0SXKwo9yAWBAMdzA5exCxrUQc1ABixHYnaJMSYjphbnapZYVWIixeQoXaQDa1uWG2SpaAASAyi4SLGCHP4mjVsxCmxkYT8U8R5cXWajAmCAbREHWxuN5EYBNXe5nccxsduvP++DaTKTEmYkGZFhthDmuKByfSR09Uxhpw8hqYPuD7xt+X8sAzy6E3BMz8vlgsOeYv74TZGqU3/tfDccUHT6YBA1bufb5DD3KOBkqxnnHzlQB85AxTqlYsDp2Bu3ITy+mGGZ4ov7n5QBOqqpB6hWVjMbglfu2A0GkQZPS1uo/vOJqUHY3Ei/OMJ+CZvVTAsramXTqBJ0mNfLe3Lc4bLSgfr3/pgCwn388SgYHpE88c5rN+WVESGm8xtHLnv9MBD4lpa8nmFuP4TRB5gSPlIEjnik5ijFSoQP8ADb/yMwfe0/XFz4zmlOVqw26xHuwEdt8U4v8AxKoG+j6Ekf3wBR/+opibQ/b8Aj9SMcZ5ppIAReoef+qevbHNdf8AiL7BWn/xQ/yOOc5m0KIF9Z1sfT6uZOkAfiGoGASb4AzKsVuvxBlk9tQAHYgyZnCunmABrgGCbsdzuAb3M4lmsysI8qFmN39OphMGAOdrx7YKzOTp06IL1TAaQzkKimLldhPK08sA7z3DaL5dGIHoUN+Q/vhHTy4qMKiqLEzI/wBMC3TBeXzgr0WWk5JFiCCNSncxzjCLM1R6ihK9V/XAG8UyoSmGU67yJOzAXgRG+0Am2DfBXD2ZzWfpt35X32wg8P8AE2SoKb+tWPP9BucWjMZ+pRSoy1BdTpIA9J5H1TJHtGAO8QUlcqtWAhEgjf2Frm55HlikvlgmcTSAFJj8W43uQYP0xb6XCnzOVpuc1XLsNWk+WyzeQNVIn2viseI+H5imnmGrqZKwRR5YG6FtYIttYiP0wFr8PcZIYU6jzJgdQfsA4d57hYLF4mR6hH/sve22M14WxI81j6wAw0oxMC93c6YLR6QT8jY3jw74mDAJWZEfUQstEjcSDsbxOx+RwCrxlnfLp00p0/hM6vw226HafaTimZQvVzFI14OurqIfbSbm0/Dt9MbS2Xp1J1IpvBBGxt/bGWcbpt+9ukSEJ0RFk1AqJ3gBjvta2+Ab+JM8n7uUoyfKIa3pCwLGSLnURI59d8NfB9WpUQVDXaopUSpI9D80iJi4IM7WPXFW0MadfUFH8I2Em4ZLkwPoOt+WGHhDh5Wk1TW6syqAC0AiDeBAOxAsYhsBds7kVrKVIg7hu/8AvjlsooQBwIAuZxWPDeZqpmqyVajadCOAdhJcGBNuU2n2xa6uXptcgHvM/wBvngK9m+JZOnoXzajOFtRojzHaZEGJjrcgfXCnwIhGUAbTCkg33K/Tt+XTF3oUQpGjSFmwVQBBMEiLE98U7wpQ/wCELKAPMd2RR+Ea2sCQZEaY9u9gP47WcUHFBWaoxCAU5MAm5AUACFBEnYtipUfC2aqf4SID/ncW5QVTUeWL5RzKaihZVN5SQWsbmDO4vt0wuzviSijeWXOoHSVGqFawuSVUQZkxuD0wFYzHhDy11VKstIgKIB26kt2Fr4E4ELVEOqA5sJnYD23HOMXnMViYEIFJWyksSOX/AC1GnYkkkxzxSVytSnma6hC0FWER8JkTGqem03F4kSDPhOT8xHbSWUECRvIubT0IxC3DbmNYHIGZw18GDTUrKWtpHtIax9/ri1DKnlUYew/tgPzxm3aoAWJSkp/hqp3BIAYxyJbfuNudnOVINJRt5iKYFirHTHYGT9nCDL5Y6mLbkUfzsTvbdfucaHk6a6UYgXFBj3nMotz7IfrgJ+GZHU7vSA00KjIvOVDEQOZixnnJxZVZje28xH5CZwk8IMTlqhH/AN5vyLAYfhGHI/d8BLTc89vbAfFGBenpN/UCvaJmfcAQeROOs1m1p/FvIAUbk3MflfCHh/GFqsWN6rsR5aGSAsKJ6CzG/fAEeI8wKWVc6gpsE1GJbUpgDnyxWc/xVAC9IBmfemTdTvqAiSPTt3GJPHNfRWTzHVaflSFqHSPMBcayt2aFKkBRPMwQuKdX44jinRpa6pEKsKKaXsJN3IH/AG2tgLpQRK9I1apeJYMAQqttYmRYQQDI95x9U4vRohTTIIUEFgAqSTt5jQp2/Dq9sVBK1Z6i0pWmogB/jifxAvOkbWVQN8S5nw2BUmrUaoZmajSfyPLAH5jxUajMFdrqSfIQ/GJ0aqzgDSTE6Ut+glPNZirVCg00MwHM1KhF/wDFe8c/Tp9sWajlEFJKbr8QlUYMJAvqIBDaLNcf5ffFa4Vmavm00VUC6lUqgEuBHxVCCxJgE3wFqy2XGXqqrPUfzEJLXJlSALC/4zf2viOplQ7uFZdtV994k3nfBPEKbiuheoizTcALBN2SwJs0xyHI2vhfmcuENVpYg0DBYMDOqxuBae0YD45BkrrqBIXT8Mg+oPzUhh8I5x1wbWJVWCJoUiWuJNuYEyY5kzhfkc35lWxiES5BI9IqAm8ROsR1g9BhxQ0QZLVQVIi5W439Ai1jfAXDwdU1ZamFB9KgOCOZHxDscA+KslBp2jXXLX7UwJ7bfc4B4Bw+loV/JplpZYCkOwMsDqHOUKx33wX4qyVMUqLUw1Ni/wCFyDGkkgiY3jlgKiqVCwRYGygXYmbAbgA/ngbjOR9GoEkqLyRI1HSIAjc++DaaqWJDFyCDY6zq3B00799v788ZBVUJUoGdWJKgTLQWizGJa5AE4C3eEskxppWFeppJXVT2GtVCt33AI7WxD4u4YlN0q0gqtULarEy0oQdMjaWMAj6Ym8LFly3puFzTjcfACAZvzj63HRbxjNFxl1c+kqtT4oP8RQSQw+FQZAjaDgBquXYU62pmOqkZBAAMkGYifnqO+JfB1Sm1DRqVmCgFS2o/CosJJ31bzzwOy0dFXQ6tU8tg41amCysSxYtc/wAsMvDuZhLLU0eWkTTdVJAuFLqoN/uJgPOJ8P8AVUE2rZdkbssgTa1tTfh/K+H4zCowpoFIDlFANljl8rW74Q+KlC0kYkjcEg/hIv2O3OcGu05pj8Omo0BbnSD0B5xf54B9SrgwLHt7b3EgYrdKnooKHUyJJAg3YlysNFhJsT0w+Q6SL7nfnJ/2+WE+arqpMmNMi8yT1/TpGA9TNKGHl6mBJEUVkW3OpFCgRbc4pvEeDVzUd3WKZY+upVQMw63ZiWjee/LFrq19exUQQDA1Wn1AEtuLR6dyPl6c4wACq17CCQBuCYC2PKJ+e8BzVdoCybKPVpcrYXcRpQAwBpBO/PCPiSrTrU6utdIYBoVDqI3IiWU6Sb6pHw8sMs5TdgxqpTT1CH9LG2w9TEk3G+xPMYR8eYSG1Fl8wEAstgwO4UBQZB2tEd8Az8Elv3llaDqpsSe8qZ/MkfI4udRL3cKeh3H1wpoZI5evVrgIKYRzoWxGldRMREllPPY4rnCOAV83RXMVDqdpDGopV5QlNLLqmRoi8ExJwFGelGqebUx+Qblzvh1U4sYRKQ1sEoBiR6F0VHqGT+KzKNIwkpitVqEBAEYhgTa0H1TvzPTbBlfM+SAKShyzSVHJLCzH0g7dcA+8O8Vp0EZcxUSmEIYPdQSbsDeDq5DtgLxF+0lkYmhTlIgO7aeY9SpOptjvGFOS4LUrVSM5U000d2Gj4oTWCdQEwACRziOmKzmloU6j6i1R9RAWCx2gCWtvcG5vzwF24Dxkuj1KuvU/luRzNQaw+kEmzaNM9DYDDXIa/NIp0HWdTMXKypYr8gIW3MljhP4fINOrVzFNKSoKfpcjSs+d8hKubczbB/AvG9E1adIlXZ3ClhYAAEAqAJI2EmAJJwEHjXJBtJrT62VYZ5CsDJCzYEheXfkcUzL8Q8vMpTSglOCJJMkhfUGDbCY5Dc9cWriVR63EqYDM1NaK1PLWf80aiLW9U3uAdueIOKZWn51KFuKg6Gw+LeJjUPz/ADAM1mRU9LeowkQfeWJAmNJi9uVzhj4/ybKoIdpgFjIDGNlAEWLREczhvx3IaadDLwlQjNNqYACJpAqQpBIEKV33A3mMQeMlRSqnl65LnUTtYmeUxt17YDjg9UDJMgrLr1vsAfSFggSRYtI5RJ9sCZPL6czTIDGGAUW+KbX9x33wXwKiE4cqI6h/NYlSSCRqg2CF5mwtB+eJ8pHnB7wrEgaTqaNovG02nlgGOY83zlZ9CE0m/FJHqQydv15YGzNRC51MGBASQQVB1KrAGdjJaJPxYKzCu1VWaiBppkDzSu5YXAGomI5TFuWJBlQ1LMMQAyhDTYE+gyeZiIJG8bdsBNRyT0s1mVJB0Oum5Eag7AdoWipEbSoEnE5XzSSGUXNwCx033MqJuMHZ9WObrtUADBqSQpkN/DZlkXgkkC3ItHUgeWxViKdRtQg6la4EWHmW5DbpgG3DMooFFW+NWZkZSIkMJHsVbfscS+K6OumgI1fxCYAB/CetuW+IqeYC1qSmWbW6gxtLKBMDoGv2bBnG6bEIiFQWc3YWBiff++Aqq5apFlAEkep+W/IMI2wr4zSJy51Mv/MSAovuJMlrgewucaE2RBEOZ/6RpExvpuJ3uSdziu8d4LSZDS8wrqAhy2ogyIBAgCbCI6dsAx8H1i2UJcaSatXUqkyGLGwaRfePlhLxnNqRlpIMUaOtANREorRoAJuCLdhhnwSoiZdqbVNE1anqYwVWdKuZnTPInc/lhRkwzStiVp0NKg3haIXT6oAOtahibah1wHObqt5dRCGGhDGpdKydiAYBtF423xYKZc0h6WptAADkE6okyVYggkGRMx3wkzpc031KosADrLNN7EaAALjYn2w1pKVTVUb1sCSAfSCQBpHZRAGr3jAD+IaDPl1VQWJMbW+Fo5duf88e16b+bU0l4LOsA3NybGxG2mOeIeM1CaSkBzMXp0yz/Cd10xswF4iO4xDU43mAzVWytWZF3QWiNlQlyP8AqBPe2AdZLzip8vTZgDr9pY7chFu+Asw1zqBJm9hzEECT1IFu+IBm89WPpCJruJbTBAi6mhrj33tBwZUpuKcMzFzdm0mAxEEwoHb0jtgJkQAQTpHIbAdhC8iPriB6qhWLHUqXLQ0ADuSFi317Rit5jJPSpy2tpg6qWpptsQATF5+XKLs/CmZptRK6nOqSVdCGAi+mQPSZFxImedgBRpllBVSCDcEqJFtlOozHTCjN0mqsxCsVQ6gVYMx56tEKBsFIJtPIRL3N1VKFR5lyB/DfSR12IflFuoEcsLM3w6NOhDqJlpLMVneSWtYzM8tpsA9zvi2qVdXy3l02WCzVAGAOoMsSQTp2Mi/LHNDxPmUlVOTA1u0OWZgWYswLBwD6mPLE+VyKILUlWBDPCEXuROrUWMnl1+TBVXm2i59IZbXt+HAZwKRbMUyGMLVYoP8AToEA9bmcPDwryzUzBJCt5awzWUGooLdhBkgdMc0KU1UKiSWJjuVFv9umDP2j1Ka5PRVZxrI0FBJDqQwNuQgz79sAA2UV6lUs+s1kYFpgJS0sDTCyBeZ1bzqnFR4rlT59OoQ00xT9A23EmOR0wbcwMH+D+MU6jLSC1DUGsamK81bSx3bsVECTzw4pU6Ll1U1mrELapSdKZICwDKgwSoFz8sB3l+F061Gotas0VFQMDJ2AIaSIkGQI2GHPhvhlDL5ap5CJLKylxdmEQRrMEH4rWicVTK+LKRUo7PQhoqQFdvTYoUcbm8ado3nDHhRelSNOnVsxYhDTMS7i4cK0NJ06S0CQZtcCMiD+9vZYFEkSZZZ0Bh/6ge4/MHiVQLUQLHqZdUEbW+e4X3gYZ5Fg2ZqKHY6KM+lRDANzOwJJAjf04VcRHqQ2IFQS0cxfSDzFt9sA542Qc2Iky7L6iDOkUzqEAdWG3PthT4yVEtDfhNzIkyCTN+Qv2AwbmqwDprVVhiaPrJdtbIptvJCqCDInad8CeJfK8lvJamDsaZWNahoOljvtzsYMdwL4bmNOQprBZySx8tlDqCx9R1cgCJ7HnjjLN5dcE/AhaWAMzBAEAmSTO3bEXCn8zI5dKegM0l/hlQKlmILbA6flsMc8MVkzCO7IFBJsLSVNjciLiLX6YByumpWJanUYCmLQw3YzNx0G/fAmaysuVXTRRiBURiATT3aNM3MfKcMFzIeq8M8CkmytYlnvGmf0x2tNNRb+L3ZkqACN/WVn5fkMAVQql6rMrq2uNtVgqhATIBJjud++C67EJHmoB/0EfUsf0wn4pnUCmlS8xy6sAWLHUwXVpTV6ZKhogkjrbC3K52g9GktMuEtpC0wSdJky5a8gRcWOAsdHOlYcqJUek1CogCDKsRYWA/LYYJy3EalR08zywpMoFYMT3kHYSBYRvJ2wuoVS8OEADDc6Ad5mxJPS+JMwagKkmmY61GMr8qZwDviOeSjTNRtRCxIUaiJMAkAzE74rWa8QJVOpaWZsLA0xEzHM2O1yDsJnHdSnLbrdWCn1eqBNpQCbD5kDAOQrVkDUyVdFk66o0zc28yAoIIIFxttgPanFi1JaZTMrI9dRUpBiZHIkrMNoBjZp3Ajzgfl02Oha4VvRLFWI1bMRvNmAOo73xVMsaxzCgVqy0jU+BnGxN/UB12aYtGHuXraWU63AR4OljMARYEwY3vgHefq0wjFXY2NmA9NoEEAdBb37YdFvSupiXgTECWIgkgQp3PaMJOK5NKYOlqzsyH1VGldNo2hZ3JgTHScPMmqrSGkAiNixIJ57Nc2N5JmTc4CQHrqLAxEQO0tz532x669FuBEy0fPTE/398RjOk3ssfENQPsZLcv64lWqx9QKlDsV5jrP6/wAsBC7Op9IAmJ9R3g76iJAP64jI9JOhWPfa1tROrlvHMADBDsZB59BG3Trz5YBzdV+XnEGPStJgB/3MsgRE3/XAdDM0/V6lIX4ha1pg7x167YgzfEk5uFG11YAnmZ8va8TP6YJoVbetoYC8E/nden8+mJ/31Y+NjG9nJjYCwmPu+AXjiVELcpa8+YfY7mRaDIt064gfjWVABLod7yWm2+52i3PniueJjUObNVKWYqCBtRqRzG5E9pjYCMKqOWq6G/4evLf5qVhEbzAm3TAXGp4myyvBa2ldl9RmZn0RFl5mb2HOCn4+ooNLeY5/zKiqL3A0xYgEA9wcU3N0ajERlq+qL+lRMHeC+wk/TA7ZWuDfL1R/+v8A/pgCa/i5amZpmigNMU0CpMeukzVAxG4kkc5MLy2S8c8V5qpqesgXVIBnZrkWm0EAxHLvgLhfCmTMUgzCXZUUmdILEKJbkLj5HlhtwkZmvXaimWFR6JYVWMeVTbUVB1EQqgAwLk8h1A3wVlw+b/eVRR+8KRTXUABUgmqBuRBQxI2YYeeL6dWklOuivVdX0hFMk6kdQ2lV2DGRtP6UvPZqrks2lRagrU6b2OgJJKaWGgEkemQJN498M1/aSySUDEsdjAjuXBJv0iwEX5AKPCeYqOmYq03UFtVUtThAttgYJgWjc798OOMcMqZaoGy2YFegNLa2qDUWF/LJExZZAaTyvvhLxn9odWtSZFDIWsWkG3PludvbAvDc7Ry9ZqLZZX9GlnGo1dcEypZwqw5Etp2Ue+At3DON0WeqXVRWWnop6ROkQrRIjTuRPVTa1oqdZnahTH4iInYbgsT0CyZ7YnyeUoLUy+VpvL19dWrCzopqYpWJs5RZKydMd8H8dyKZWiXLuahR9GhdERAn1AnmRvH1wCzO+JqSVylNVSmqwHCwTpEA+kSZPIbQAB1QZPjDvUFOpoJIBpSTJVu0xIgCIF9W+Fp4tlKiEVctBkHUhhjA5Nt8jOw+Vy8FZanWqGpSemMtRcfw2p+o2lVPoFrS02mYmScAyzauMjTWkYqTAlVut2b1TzIFufpwD4dqOagWrZ0nSkDSFAINiLEdO+LuaOXDyKdIBwIhtNrAAMvpIOrlfe1hhQvBcu1f+C1SpGrXTqEppgRdzSOoXAnV0u2A+qVfMZgXCBQBMAEgh+WpdiZ53PbDChSUUmJcHWTGhbkDeApY79O2PKNSjQFSlTdA1QDUgOqIBk6uW/bFK4l4xFOozBWQToUMrKLDedIBG9hckk2GAS8QXMPmG8vzkSnUmnUCuIOmPTbeWaP73kznh+pSPmgPT1Swoszhy+zFE59ZYiJwbxn9oTmg/l5lvNOmAuoBbiYNpMTJ9hsMReGsnmcy61TVd1II13gTuC07yPhnf6BeOAPryyMzNThDCyLEWk/wmsY31HE2a0Ej+MYi4LRc9IoG35csFjLIFEFgAIgRdbCDYEgxtOAszl1HqQGRe/QA3+Rj+2Ah47xUUKLKhJeAW9VgIixCfmdM77Tik8J4675tKGohXb1KADpYbzqBGluW0TywbxVlzQKS4LbM6+kEXLKsyQNy5ME8rYEy9BsjWXMivTbQCQdIUMWWILMbTt+V+oXhqSICLyQYC7BpEfLcx7Yr+QILkPEliBCI46iVZSD0mJ274cUs21Wl5hovTX0snmaZYHspJE/6gNh1OEnDK2qtqUhCC0aSSdySfVzIMTO8YCw5ivqoGKgqciTSCMJU2JAE/iJ3HTHHA5FFZZSbgwHA1BrmQbCbm0EHmMJ6lWoC7PUGh1J0rTafMsJLkgsDJseYJteSuF1yQVRQppU1CqDcELDGYK6dU2NoseoCzpmYIJLR7sQVg7X6fUYEbi9DWZeWublmHpmTIkEAK1xY26jH1f8A5V31nTpMRLWhiQo2jVMd/bCROHJrVgruon+G0afXqBAkiBBJABG1hgG7cfy5Zn1kiVDSjjSZIuNMgd+wxxT4vTdavl1GYIIbyw1h8M6jAIk7iYt1wkfIU7CaiybHUBpBYybXHzNxG4wPneFanLzqRUYkyoh5kqtQQokksp6C3TAQ8Q4vLgaXAghWFcIpEkarbc+kTiLLZ1qlX0UHLK06XzB0rJHqCmwFhsJ+RnCuplXALkN5absDKi4MKWABuRt3OI2TUQEV2do2gEuZJRU3aAANSmJIFpjAWivQoUvL856iVHGrSHZit9w2oiJi/vHXCfN5+npinQJLCWJqNJteAsiCDffmOWBamVc+YzC6wT6fYG4FoB5e2HPDeH0TRpuQfMK/CrWMm8yG9UR6REyOuAVU83SdSppU5RZVXqPGrUoCdxEtbaJwdRzppjR+5020yJFaoAb8oTboeYwZRyNKkxeiZdtmqwfc/ATMi3cjDDL5wMupadNwxJ1BAZJJJuYMgyDIFwcBWeE8Uy1LLE5ilSNN2IRhLMCvpHlNYrBUm1ha2Ja/i6ilJaWVaktIGSjCCWO7OzXcnqf9s8z2ZDuov5aDSizsu/a5Mk9yemIqyUyYQn/qYgDn29sATn+JM9YvNtWoKYInb1DZjaJPLtGF1aDcCJ5cgeg7Yl8qBJm/w9+56cvzxG9zb+n+wwDHgnBjmGiVC82kWPKVmYnDDiSaK2pMz/FYkVSwETzNhHyMYVZJXotTqgN8QiOd7rbqJt9hpx3IFAxekg11DpdWOrckAg2II6bGPYhfv2XAOrs1MvUpVCaLMAWFKrJYAzETqO+7bjCvxjxao2bzNF1DCkiIB1FySTfcNHf54T/sprVFzbFGAXy2DB2AUkxpBBI5jfFt49TetX/daVDzKop+aTT0m0XEzcQy2kmSMBn/AAvJ/vFdlZBriUSYEC2gLGw3t02xbvCjClmloURXrVCYqNSJWlSXYsb6YX8rC5OPMn4CNHLNmMyG85raCywktFwJljEjS0AHqCMXzwLlv3fKIoSA0taJaGeJMTzG5OAlq0Vp1NTupoqNevUYQn4dMnaQPR+VpxRPFHGs1WaaDlEDSALBo2LR8RPeelsT8d8+tX8upT8imWJVBZDe5DRBM3Mc4wZ+7UKCTVqqABsDJPt9xgK7S4/m65/dmy9NttVRgdMdSAflE3xXfE/Eaes0qahwtmc7TzCKICqCOW/1LzjPHYoVTTGibCN5O1+ZCyZxR85lXpPoqKVYAGD0IBH0IwHtD1v8Kn/SLT2Ec4xpngHiA8urpnSIaDyJsb/0xl7NzFj/AD64u3gjji+YKdUhQy6WPWDYyLg9RF5mcBrHEqirT1swRFOpmJgaQfVv7be2M/4r4uOYWotEAUxCg7aiT6Zbn7DEf7ROIa6lGhrApKQz3szn4Z6qP1PzCLO8VoogFKo5fVd1UheWqGJg27c98BWq4elUMN6hEmP1B7xY9sNci1SuyLW1GjqBZltDH8RM3IwuVwanqsGHWb8iTPW/Xn0w+OT/AHegKyLqKkagZuhsQb7X/MYDU+KZSYqBzoSky6AZVpA9RiPUNPOYkxinZN11tYxL85mTtt1i0HD7wvxNK+V0o2oBSLn1KLegiYtsJsQcQZXK6ammCZJuVG0GADqAJFrAxt2wC7NUxoBXZSANwdMwBflYH54KoV2NMBmVQVVY8uCymPTMQFBVTe97GMeZqj/CZYgypBO0EkiLf6T97G5LI/8ADUV0OW0LfT6SrD0gESxJCkbTAX5g2RtVMxEv6rW6xsIPY+8jfA3Es8lNEjU5ZxTdEUkiTZgdmUGD0i4g7k5ejAXc2HxSfntI5WO22PQp1Fbqh36c4B6/774DkooPramI9QNwhUGIBEkR2m9rRhLnqAA16V9BOsyR6IgKI9QkstwY9IwyzAp2EG4gz79QbiL7D6XG4lSiVpzBUKSG0sUOoFdF5EATewHewLuGKV1UxU1koSA1l0zM82BuRax7bYV5tNAgtqc1AU8shgVJkPrmwsLASZMRz84jlV16DKjTuRrJB/zQdj84B2MnC+g+p9LW6kmCAB+GfTJ3v8u4Oyiu70iNEXqGIfqxM3hVHMCCT74fZeAQNMBQAsmwiTECe3znFLp0YAJ06jUATV8JDA3bmAD+d8XPhVVNI0rCaJT8MFiTqKyZJgzBIkk2sMBxR3mF9J1CRaP8oHfn7YjzfFeHo7K1JQ0ywVXIDN6jfrJM95w0pkBYg7XO/wDKw2+zhBnfDeXqVGd2qBmMkLUIE8zEWnf54CjcF8H18zalTNRisk7KjESNTzAHKNzhfmuEtl67U6wE0pNQAyJAkJOxuQvz7Y/TvDcvTo0lSki0xuQogFiBJj3xlfjfw+qZ6o7kGlUVq0DmJI8s/wD5CPlB3nAZFXqliSefLkOwHIXxJkKTM0LvyPSOeNA8D/ssqZwJXruKeWdWIKEGoxBKiBBAGoEydwLC9uOP/s0zGQIrLUpVaJcIrSVeXOlZp8z2BOAEp0NVlKq+liGJ0wVBadXKIPzOIuC8Dr5+pTy4rK1MgPUqFboAbtqI1Fibb78seZqiVR6rhmWmF1mmsBfMspmZEkHcxbti3/sxyoo5xsvUguKTqQYvOmorRuJGojscBZT4fo0waaKvlr0Xe2mZi5gKCT0wBS8P0lzD1lZgSAulTGjYm4M+ohTfvi5lVmAPqdv54jekl4VZ6knfe+AqviPWuVYCtVK6kHraR8axv3+4x1wbP1UpJS0Un8tRO4MRzZSbkzuO+GnHPDFPNU2TzalKSLqdW17Kfv8ALEXDPCKZdGWm4GsgsdEyRtJLk29/ynAd5rNU61I0q1KogYb02DaSdipsQR7fngOl4a4ZVEeWSIuXespMbm8Kff3wa3h2Y1ViYEWBHyPrvz52JPaOzw6oq6Fq+neNTC/dZ/ngEOX/AGeIc1TqQv7pSbWlJSWZ25FmFgszzJxmP7QKbPxXNahBNU8otpEW9oONlTheggikQSZ1JAJ3tCmeZ+xOMe8ZZ5a/EKhphiV9DFmJLOq6SdRv+GBJ5YCsLQJ++Xzw68KcJrvV1rlnrUltV02hT0ckDULEX3Axp3hPwOq5UmvllqmqUb49Lqgv5YaNibtETsbAYuNDOUqKCkMrUooD8KpqUHmZQm/c3wFG4x4Xf9389KXnNSUz5pVCtLT65v6rH8piTjOM1kUqhTRFvoTcQq779cbH4+4gKnD6iUqkayFMTIWCTPaww08J+H8vl8lRpGlTqNCVXYqCWqkB9W0+k2HsMBhQ8I5++jJZreJ8p+Rty6gfliy18nWbLvRpq1SsywUg2iA0zYR3gCDjcjmiSJJEmxBg9v8AaMZp4AdxmmZg7QKob0wCwb5ACx5gfLAVjwHwPOZTNTUoEK6x8aaZ3UsQxsL974uz5gqQr5Yu7PpDAgCYGlUGqNhuTyO0Ys+ik6gvQRWZdLKUpNK2N6g3HQz8tjgbK8My6VC9On5ZBGkisdJkGYpk6VNiCOmAWcQ8PmqSipBMeuPTBNwb6jYnp7jEX7tQp1FoUKdR1pnQ0GQoiYZjc2Mye/U4eMEYk+YzruFLWHO0tHSDE+4x7VylBmFQ0xqEiw69QLTvE3vgFdepRICTUTox9MRtLNp7HSJkb738y2WdAKZYubsH1AllEeoEnvF4+eGdbh1IgTRDaTK6gSJMAnY9p/vhFm/Dy0nWpSqJTMFWFRqkEfECJZiG1DlvJnAS1aLgxDBwYi8ybQI7fZ2wrztN4kLIUGWgem03uOROHmSUeUqB1EAhiAwl53LGDvPP9MTNk1Ju2noQVlVE7MJcb8oE9MBQa1QVaoKKyktDEkkoIIAEgW2Iv1G0Y+4dwdWdirodS3NiY2EA3tcfLF3yvlSzBSKhgkgAuSADqv0Imb3E8sRZTh+XGiF+EGbEMxP4pUnTEE9BfrgKTnuFqtV6T+hCCdZkFWIj0gA7zafphxk6KJSUJVZ7CXeBMwAIE7DeJ5nEPEqYWuHW62IETLTvJHsIMjEgzGuTLcgFKwo5HSoUbG0rI9PWYCfzSVJAJgXI5GTc8uXtg6nnEgapmLwDvz/xB+mFdfKwsq2oCA0bKTFiZvPWOXbAi8QIEBoHTSD9TgL8OI1YUBJAHxEjpzAO/XFb8eVlqJT1KxcAqNAMgMyEgmNvSL9ji10aQCqYEwLxFwBjo5vT+H64AXhrVRl6dJCiaFCjSNSqo2UbT6bT74Q/tSqVf3JbjT+8Up/9o59YxY3zxiY+v88Vf9pFcNkCHUMoq0yVJN7lRcX3aflHPAReDeGOwzsqjBjRpujgFfSpe99/Wp98MBw/M/8AxDzjKUigL6LaqiqEAaLFdImf9OEdLjTZDJuyg1Hd9bM5iWCqloFhCC18XPI5k1aVN23ZFYxtJAO2ANEn8WJAp6n7+WBVjp93xLMflv74CR5vGkT2J/TEb11G5M/9JOPRUj77n+mJNWAhpZsHaT/2n+eOvOMWBJA5iD+m/tjx3xBXcyADuQL9/wAj9cAF4n46Mvli5kPU9FORs7AwSCAbRt1jFK/ZT4SihUzNZSZfQiASRp+JivOZEDp8sXfPxoIdVqKT8LAkc+/6YQ+GuKNSYUVA0uTvNokA+8ASeeAtZyJKnRmK9MMNgRba6h1JXYbW3tfHzUqigDzdRB3dYJ7N5ekHnywHluMs8yoHqI36RftiTL58sqkgSR3wAHiBWenoGXRnY2JdoH+Y/DJMcoxDnOOuqhfLpU9KqoZzVJECBdUSfacOqWZliIiBNj8tvngtsoHHqAMm0jYYChrxOodRbiDqQYGlBB6kahqnlYiw74EXi/l1fLoUlzNUSTUaoqw3xeoyGE7kHfF7zXhLLsSSke0D9MBZzwZRQalapFhBM8u+ArnBuO1qdWr+9t5s6CGpqdC2uqoBr0zux3jbqcePywNPymExqdwt99JVwDYHptiapwpVWAbdI2npgJuFpMgKDe+kE9InAO61ao/+HTAi5pHl2MaSfmP6cii7D46idQLdrmCQPaMC5Lh6gemVBP4TB/8AJYPfBemrS2rEgnZlBP8A5G/LADrwpFAIq1htcOZ6kExfluOmGdCkyxJdiN9byY25C1p/PAo40wZVZEbVz2I/XDWlRV1kAjndif1OAW12C39IC21aAYNgJMxzGIs1mQATUQwegJj/ALTeJ6fXfHuarkVNDBWWeY7dJj6Y7y+Z1M8geltI/wDBG/VyMAtpUneSpm3xeUQewILExY7RhRxCi8jUNlABI6CLA7f3xZKuVp1YLBwRsUdlMHcSNxbbbEGcylNKcEMwCzJa/a5B54CtVKVRV0kAawNoJ9+qm+298FUsoz09ILM7ElnZhLGLkuQIAA59MPqfDENJYLDUAxliZtP9MSHg6BZDNte4uOlhtvgK5VqMAVPKAegjl9J73OADSbk0DoCLfTFiz2W1XJuAR8gJAv7xgFalMf4K/Mkn85w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5315" y="438563"/>
            <a:ext cx="2304403" cy="139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 descr="http://protown.ru/pic/wow_10_25.jpg"/>
          <p:cNvPicPr>
            <a:picLocks noChangeAspect="1" noChangeArrowheads="1"/>
          </p:cNvPicPr>
          <p:nvPr/>
        </p:nvPicPr>
        <p:blipFill>
          <a:blip r:embed="rId4" cstate="print"/>
          <a:srcRect t="5022"/>
          <a:stretch>
            <a:fillRect/>
          </a:stretch>
        </p:blipFill>
        <p:spPr bwMode="auto">
          <a:xfrm>
            <a:off x="1717697" y="4550340"/>
            <a:ext cx="1713401" cy="1022513"/>
          </a:xfrm>
          <a:prstGeom prst="rect">
            <a:avLst/>
          </a:prstGeom>
          <a:noFill/>
        </p:spPr>
      </p:pic>
      <p:pic>
        <p:nvPicPr>
          <p:cNvPr id="104455" name="Picture 7" descr="http://stat8.blog.ru/lr/0c2481348a6a2e8aa3286528652fe3a2"/>
          <p:cNvPicPr>
            <a:picLocks noChangeAspect="1" noChangeArrowheads="1"/>
          </p:cNvPicPr>
          <p:nvPr/>
        </p:nvPicPr>
        <p:blipFill>
          <a:blip r:embed="rId5" cstate="print"/>
          <a:srcRect b="6249"/>
          <a:stretch>
            <a:fillRect/>
          </a:stretch>
        </p:blipFill>
        <p:spPr bwMode="auto">
          <a:xfrm>
            <a:off x="4073026" y="409052"/>
            <a:ext cx="2203722" cy="1377336"/>
          </a:xfrm>
          <a:prstGeom prst="rect">
            <a:avLst/>
          </a:prstGeom>
          <a:noFill/>
        </p:spPr>
      </p:pic>
      <p:pic>
        <p:nvPicPr>
          <p:cNvPr id="104457" name="Picture 9" descr="http://s19.postimg.org/ur8s20r2b/1304394372_a000abc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8780" y="4473343"/>
            <a:ext cx="1804726" cy="1092334"/>
          </a:xfrm>
          <a:prstGeom prst="rect">
            <a:avLst/>
          </a:prstGeom>
          <a:noFill/>
        </p:spPr>
      </p:pic>
      <p:pic>
        <p:nvPicPr>
          <p:cNvPr id="104461" name="Picture 13" descr="http://www.novayagazeta.ru/storage/c/2010/04/18/1307644137_326994_8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08270" y="4509574"/>
            <a:ext cx="1576164" cy="1019871"/>
          </a:xfrm>
          <a:prstGeom prst="rect">
            <a:avLst/>
          </a:prstGeom>
          <a:noFill/>
        </p:spPr>
      </p:pic>
      <p:sp>
        <p:nvSpPr>
          <p:cNvPr id="13316" name="AutoShape 4" descr="https://uploads.disquscdn.com/images/a4084024750e5f275f9a6d93eaa5064aa892c937051ff9e24041919beb91171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https://uploads.disquscdn.com/images/a4084024750e5f275f9a6d93eaa5064aa892c937051ff9e24041919beb91171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0" name="AutoShape 8" descr="https://uploads.disquscdn.com/images/a4084024750e5f275f9a6d93eaa5064aa892c937051ff9e24041919beb91171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2" descr="http://cdn13.img22.ria.ru/images/105847/28/105847281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87202" y="429012"/>
            <a:ext cx="2437257" cy="1381113"/>
          </a:xfrm>
          <a:prstGeom prst="rect">
            <a:avLst/>
          </a:prstGeom>
          <a:noFill/>
        </p:spPr>
      </p:pic>
      <p:pic>
        <p:nvPicPr>
          <p:cNvPr id="16" name="Picture 10" descr="http://websprav.admin-smolensk.ru/web2015/school5_1/files/battle-berlin-garrison_1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98138" y="4573840"/>
            <a:ext cx="1453160" cy="975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pic>
        <p:nvPicPr>
          <p:cNvPr id="102402" name="Picture 2" descr="http://mskpartner.ru/wp-content/gallery/pamjatnik-sov-soldatu/pamjatnik-sov-soldatu-1.jpg"/>
          <p:cNvPicPr>
            <a:picLocks noChangeAspect="1" noChangeArrowheads="1"/>
          </p:cNvPicPr>
          <p:nvPr/>
        </p:nvPicPr>
        <p:blipFill>
          <a:blip r:embed="rId3" cstate="print"/>
          <a:srcRect l="4688" r="4374" b="6756"/>
          <a:stretch>
            <a:fillRect/>
          </a:stretch>
        </p:blipFill>
        <p:spPr bwMode="auto">
          <a:xfrm>
            <a:off x="1603440" y="3177062"/>
            <a:ext cx="1753134" cy="1247074"/>
          </a:xfrm>
          <a:prstGeom prst="rect">
            <a:avLst/>
          </a:prstGeom>
          <a:noFill/>
        </p:spPr>
      </p:pic>
      <p:sp>
        <p:nvSpPr>
          <p:cNvPr id="102404" name="AutoShape 4" descr="http://img.fotki.yandex.ru/get/dondias.0/0_2c9_c87ba9b8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0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6914" y="1153838"/>
            <a:ext cx="2190742" cy="1564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7" name="Picture 7" descr="http://fs2.directupload.net/images/150411/johslcph.jpg"/>
          <p:cNvPicPr>
            <a:picLocks noChangeAspect="1" noChangeArrowheads="1"/>
          </p:cNvPicPr>
          <p:nvPr/>
        </p:nvPicPr>
        <p:blipFill>
          <a:blip r:embed="rId5" cstate="print"/>
          <a:srcRect t="6809" b="19260"/>
          <a:stretch>
            <a:fillRect/>
          </a:stretch>
        </p:blipFill>
        <p:spPr bwMode="auto">
          <a:xfrm>
            <a:off x="1187624" y="1142971"/>
            <a:ext cx="1674894" cy="1857388"/>
          </a:xfrm>
          <a:prstGeom prst="rect">
            <a:avLst/>
          </a:prstGeom>
          <a:noFill/>
        </p:spPr>
      </p:pic>
      <p:pic>
        <p:nvPicPr>
          <p:cNvPr id="102409" name="Picture 9" descr="http://galina-soleil.narod.ru/kartinki/treptov_park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35694" y="2828506"/>
            <a:ext cx="1737044" cy="2603263"/>
          </a:xfrm>
          <a:prstGeom prst="rect">
            <a:avLst/>
          </a:prstGeom>
          <a:noFill/>
        </p:spPr>
      </p:pic>
      <p:sp>
        <p:nvSpPr>
          <p:cNvPr id="102411" name="AutoShape 11" descr="https://img-fotki.yandex.ru/get/4526/122876402.5b/0_e008f_27da7b23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13" name="Picture 13" descr="родина мать в берлин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8708" y="2931477"/>
            <a:ext cx="1925487" cy="1283659"/>
          </a:xfrm>
          <a:prstGeom prst="rect">
            <a:avLst/>
          </a:prstGeom>
          <a:noFill/>
        </p:spPr>
      </p:pic>
      <p:pic>
        <p:nvPicPr>
          <p:cNvPr id="102415" name="Picture 15" descr="барельеф на саркофаге трептов парк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8891" y="1212112"/>
            <a:ext cx="2080564" cy="1387043"/>
          </a:xfrm>
          <a:prstGeom prst="rect">
            <a:avLst/>
          </a:prstGeom>
          <a:noFill/>
        </p:spPr>
      </p:pic>
      <p:pic>
        <p:nvPicPr>
          <p:cNvPr id="102417" name="Picture 17" descr="мемориал трептов парк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69330" y="4522139"/>
            <a:ext cx="1469561" cy="979707"/>
          </a:xfrm>
          <a:prstGeom prst="rect">
            <a:avLst/>
          </a:prstGeom>
          <a:noFill/>
        </p:spPr>
      </p:pic>
      <p:pic>
        <p:nvPicPr>
          <p:cNvPr id="102419" name="Picture 19" descr="трептов парк в берлине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95723" y="4578609"/>
            <a:ext cx="1452647" cy="968431"/>
          </a:xfrm>
          <a:prstGeom prst="rect">
            <a:avLst/>
          </a:prstGeom>
          <a:noFill/>
        </p:spPr>
      </p:pic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1263430" y="313071"/>
            <a:ext cx="7314226" cy="7096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3300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Мемориал в берлинском </a:t>
            </a:r>
            <a:r>
              <a:rPr lang="ru-RU" sz="3600" kern="10" spc="0" dirty="0" err="1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3300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Трептов</a:t>
            </a:r>
            <a:r>
              <a:rPr lang="ru-RU" sz="3600" kern="10" spc="0" dirty="0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3300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-парке</a:t>
            </a:r>
            <a:endParaRPr lang="ru-RU" sz="3600" kern="10" spc="0" dirty="0">
              <a:ln w="19050">
                <a:solidFill>
                  <a:srgbClr val="8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CC3300"/>
                  </a:gs>
                  <a:gs pos="100000">
                    <a:srgbClr val="FF66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5" name="Picture 14" descr="http://www.playcast.ru/uploads/2014/04/27/8385068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24328" y="4589201"/>
            <a:ext cx="1411727" cy="1030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0"/>
            <a:ext cx="9929882" cy="707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Картинки по запросу памяти павших будьте достой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памяти павших будьте достой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Картинки по запросу памяти павших будьте достой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://wampodarok.ru/9maya/index_files/pomni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33474"/>
            <a:ext cx="7260300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85852" y="223901"/>
            <a:ext cx="7429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память погибших защитников Заполярья в 1974 году в Мурманске был возведен 42-метровый мемориал. Памятник, который в народе прозвали «Алёшей», сооружен на 173-метровой сопке, с прилегающей территорией 50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гектаров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180" name="AutoShape 4" descr="Картинки по запросу памятник  «Защитникам Советского Заполярья в годы Великой Отечественной войны» («Алёша») в Мурманск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83" name="Picture 7" descr="Картинки по запросу памятник  «Защитникам Советского Заполярья в годы Великой Отечественной войны» («Алёша») в Мурманск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600228"/>
            <a:ext cx="5760640" cy="3823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chemeClr val="bg1">
                <a:lumMod val="65000"/>
              </a:schemeClr>
            </a:gs>
            <a:gs pos="47000">
              <a:schemeClr val="bg1">
                <a:lumMod val="75000"/>
              </a:schemeClr>
            </a:gs>
            <a:gs pos="47000">
              <a:srgbClr val="E6E6E6"/>
            </a:gs>
            <a:gs pos="85001">
              <a:schemeClr val="bg1">
                <a:lumMod val="65000"/>
              </a:schemeClr>
            </a:gs>
            <a:gs pos="100000">
              <a:srgbClr val="E6E6E6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28375" y="1238144"/>
            <a:ext cx="509717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Германские войска предприняли мощное наступление и 30 августа 1941 г. город оказался в тисках. 8 сентября немцы перекрыли железную дорогу Москва-Ленинград, взяли Шлиссельбург и окружили Ленинград с суши. Начались кровопролитные бои на «Пулковских высотах» и южных окраинах города. </a:t>
            </a: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1944 г. силами </a:t>
            </a:r>
            <a:r>
              <a:rPr lang="ru-RU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Волховского</a:t>
            </a: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Ленинградского фронтов было предпринято наступление, в результате которого была полностью снята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блокада. В </a:t>
            </a: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к этому времени остались в живых 560 тыс. жителей - в 5 раз меньше, чем в начале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блокады. 872 </a:t>
            </a: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дня и ночи продолжалась самая кровопролитная и героическая осада в истории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человечества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8372" name="Picture 4" descr="http://pobeda.elar.ru/images/grom/1-11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2713" y="2125629"/>
            <a:ext cx="2618598" cy="1723158"/>
          </a:xfrm>
          <a:prstGeom prst="rect">
            <a:avLst/>
          </a:prstGeom>
          <a:noFill/>
        </p:spPr>
      </p:pic>
      <p:pic>
        <p:nvPicPr>
          <p:cNvPr id="58374" name="Picture 6" descr="http://www.istpravda.ru/upload/medialibrary/84e/84eccae44052b692040a57d67e5ee7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2713" y="255549"/>
            <a:ext cx="2577498" cy="1774550"/>
          </a:xfrm>
          <a:prstGeom prst="rect">
            <a:avLst/>
          </a:prstGeom>
          <a:noFill/>
        </p:spPr>
      </p:pic>
      <p:pic>
        <p:nvPicPr>
          <p:cNvPr id="58376" name="Picture 8" descr="https://encrypted-tbn3.gstatic.com/images?q=tbn:ANd9GcT3ifpo8v7u-jQVej6-G-4FOlrLTMiWjXoMABfnqtF62iPLBEp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5548" y="3944317"/>
            <a:ext cx="2472146" cy="1660127"/>
          </a:xfrm>
          <a:prstGeom prst="rect">
            <a:avLst/>
          </a:prstGeom>
          <a:noFill/>
        </p:spPr>
      </p:pic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187624" y="404781"/>
            <a:ext cx="4850901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Блокада Ленинграда</a:t>
            </a:r>
          </a:p>
          <a:p>
            <a:pPr algn="ctr" rtl="0"/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8 сентября</a:t>
            </a:r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1941 — 27 января1944г.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6600"/>
                  </a:gs>
                  <a:gs pos="50000">
                    <a:srgbClr val="FF9933"/>
                  </a:gs>
                  <a:gs pos="100000">
                    <a:srgbClr val="FF66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chemeClr val="accent3">
                <a:lumMod val="40000"/>
                <a:lumOff val="60000"/>
              </a:schemeClr>
            </a:gs>
            <a:gs pos="83000">
              <a:srgbClr val="BDFFBD"/>
            </a:gs>
            <a:gs pos="100000">
              <a:srgbClr val="96AB94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8843" y="2344154"/>
            <a:ext cx="2999372" cy="200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59632" y="428604"/>
            <a:ext cx="77685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Памятный зал «Блокада» был открыт 23 февраля 1978 года.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Вдоль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 стен установлены 900 светильников в виде свечей — именно столько продолжалась Блокада. Под светильниками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названия населённых пунктов, мест боёв под Ленинградом.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Здесь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мраморная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доска героев с именами почти 700 защитников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394" name="AutoShape 2" descr="Картинки по запросу Памятный зал «Блокад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396" name="AutoShape 4" descr="Картинки по запросу Памятный зал «Блокад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403" name="Picture 11" descr="https://static.panoramio.com.storage.googleapis.com/photos/large/1117205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2401" y="2394168"/>
            <a:ext cx="2890301" cy="1878696"/>
          </a:xfrm>
          <a:prstGeom prst="rect">
            <a:avLst/>
          </a:prstGeom>
          <a:noFill/>
        </p:spPr>
      </p:pic>
      <p:pic>
        <p:nvPicPr>
          <p:cNvPr id="59399" name="Picture 7" descr="http://cs411625.vk.me/v411625438/c820/X738a2lDs2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99214" y="3834135"/>
            <a:ext cx="2603118" cy="1732701"/>
          </a:xfrm>
          <a:prstGeom prst="rect">
            <a:avLst/>
          </a:prstGeom>
          <a:noFill/>
        </p:spPr>
      </p:pic>
      <p:sp>
        <p:nvSpPr>
          <p:cNvPr id="59405" name="AutoShape 13" descr="https://img-fotki.yandex.ru/get/39073/155250043.194/0_132922_9b93ce4a_X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80362" y="2620132"/>
            <a:ext cx="329640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 течение 203 суток шли яростные, ожесточенные и кровопролитные бои, в которых с обеих сторон сражались свыше 7 млн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солдат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офицеров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 smtClean="0"/>
          </a:p>
        </p:txBody>
      </p:sp>
      <p:pic>
        <p:nvPicPr>
          <p:cNvPr id="24578" name="Picture 2" descr="http://razvitie-48.ru/filestore/70%20let%20pobedi/moscow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3217" y="860681"/>
            <a:ext cx="2048587" cy="1469347"/>
          </a:xfrm>
          <a:prstGeom prst="rect">
            <a:avLst/>
          </a:prstGeom>
          <a:noFill/>
        </p:spPr>
      </p:pic>
      <p:sp>
        <p:nvSpPr>
          <p:cNvPr id="24580" name="AutoShape 4" descr="data:image/jpeg;base64,/9j/4AAQSkZJRgABAQAAAQABAAD/2wCEAAkGBxMTEhUSExMWFhUXGBkaGRgYGBgdIBgYHRoYGhgYGhgYHSggGBomHRYXITEhJiktLi4vGB8zODMtNygtLi0BCgoKDg0OFQ8PFSsZFRkrKysrKy0rKy0rKy0tLSs3Ky03LS03KzctLSs3Nzc3LSstLSstKzcrKystKystKy0rK//AABEIANQAlwMBIgACEQEDEQH/xAAcAAACAgMBAQAAAAAAAAAAAAAEBQMGAAIHAQj/xABAEAABAwIEBAMFBgUCBQUAAAABAgMRACEEEjFBBSJRYQYTcTKBkaHBBxQjQlKxYoLR4fAz8RVDcpLSY6KjsuL/xAAXAQEBAQEAAAAAAAAAAAAAAAAAAQID/8QAGhEBAQEAAwEAAAAAAAAAAAAAAAERAiExQf/aAAwDAQACEQMRAD8A6WEivFKGlQ+ZWq3Kw2nA61kVAl2t0uRSCSKhe1qVCqieMm1Kod0VGXABJMCpVGh8RsZEDURc9BP+aVFY5jmwJzitMPxFC1ZUzMTEHTrNIeLPgLWkgWFu5iY7UQhwqaa/ISBcaAmbTtp76auLWyobUSFUoZsAJJ7nU96JRJ3qs4NC63C6HQakCqsQYl6pEqoFKqIbJoC0UU2aCSqp2jVSi6yvEmvKrKklVepTXjbZKqlctXN0aOKivQ5aoXDWiXhFiD6EH60BQdqN1wzQ5JrC5GsUMSzQ3EXIbnfMk/8AuFeLxyB+dPxmhcZjJCQkEiQTAN+nziik/EHAp2dZWnWNClQ/pRuAH4dzywmL6c4H1ihn2JIOVc67fAE3olGGMEeW5oCDm5pkkW0y1GlhQanbNKmeIbltQi2k++RRrGLB2V/2na9WMmKKloP7xFghRt0H7kxXoxZtIAvuoH9rVUGRWyVHavEes1sBerqCUUW1QaDRTaqsQYmsrVs15VZVDxZjlYbDlxtAWuQEgmEyYuSYkdpqneE/Fa33Sy/lLhGYKQLSPaR8II99X7i2HQ+2ppwcqxB7XsROhBrkx4O9g8SBnTBkocUkxIFwQLjUWnprYVzrrF+xOJShNyAdh192tLscsoAGVBvaU6G2nxFKeKYoKHmIgpcSVJIIGghQKh0Nra2pnxJ0y3cxO/WUkfsajWF+MxOUSG0e8HWRY3odnGK2S0BvKdL9SdK8dcbKVBIKbidIuTpUQUlObzBmSdpjUp/tUBLnEVpElQA0skC8aC01GHlC5ccgAaGde3vqRT2XLKAqVCAZ5eWxHeK0VmTdImAkGRI70VOHTlK8ysoEi99tveN+tD4smEmTBvBJ0OWZqX70vJmEZt9P4Rcfy0PjXlcqlG8XJIGhH0Hyohrw7HgtlWQgJSTr+kEkdzb50y4Pjg/dIKRvJ9f6UC26lfskEzoCNDbY0z4aUlQykQDFoO1tNN6qVjuMKAJbKiSAIM63kz60yYZKkqzATzAQOkga0sxz6xGQkHfT9I6034fOQk9SfmdTVShuF8ShCQuRAjMLi1OMI8lYlJB9KprSI0n2yLToevamGCeUHkgGAddOYW7xJ0oWLSNaKZoRhVpolpVbYHIrytWzWUZInjSLxDgvMaIEyINoGneLdPQ07eoV1NjOkGfTesujneEcTKsLIGbMUkkWVG/c6X1gdKcLbJBCrenyN5g1WPEIKXQ7AyyoGN1j2ZgAjlItP6vdZWcSFNhajsJnvpOgntFZbRI4cifaMm14qR3BA3USewjt6nYUHwfEqCnQ6qB5hyZlD2bxBnTSoMHiXFYU5lfjTopQB9oWmRt+1QOfuSZkhRMjWbRMWHv+FeutpiLH1+WpoF/EjzWlBQgIyq1Jk6QPjetcHhS2XMxzBbpWImwtH7el6Bg15UAnJEEzKY2GsxqR8aReKMRlcSW1QnICMsRMqBjbamzOFbCcgTygEC53g6z1SPhSTxWgBSMoEZNP5lUFj4U3yojUpBOk6DoOs0cpYRGQi+vs7SLxSzhDiQlsxzeWnpMR+01riOfEBpLim0+XnITHtFapM9xHwqobl46lRG0yB6bUbhFCRcn1NJX+GJ1cfdCJmSpKQD6qHanXDmAhISMxA/UZN+p3qpUTeDChJMknN09RIm1eOYJWcZTA0vePhrWjT7gKsokDIACJvmIc0v7MamjsLijKhc5Vkeo2v8BQMeFohsXmaYt0Bw1EJAJ09PpTButs0U1WV61WUYI1IoXEqASZ0gg60RlIUSVkj9MC1AYhC4PP6W0HeRWXRTeIYXzHCiEltwGTa0BV4mdY260q4Rifu61Nu3QTlIJmNgZ6RH+CrvjlLABCx6kHW2wFVLxDgVOAukpJ0lII5eqgbkj6VhuFr2EW2tYWQRMoPVFzPKLDQX71ErFyhWVUE2SQCN5MEim3hx9a2QlSiFIJAIsSABIUJsf7damDyE/mCgTqpQGvprRSPzSVNKkwgQoQbm1wN79asZ4kkmQhz/t+NK2sMCLvn3Kj9ldxUp4eCJOIXHqdfiaIzCcjHleWu+8W22nt861xuHLqUAIUAhGWw13sNvfUiuDtkXdcPu/tWw4WzGUlxXx/8aKlwrRS405kMob8u5Am55idtflUnDsEG31PZkgnNYrbA5jPygV5huF4cGzaj6z9YpxhcI2P+Ufh/wDqiPcUsOoLZKIUfyuJJm4953HpRqMSfZSpoHuqTYfpBBmo3MM2EkqbJTvM+mk+lEYDDJAkNhM3/wBiTWmagbUkKPMM1gYQr6mKLYgz7ZmTFtuw91TpQOg99Ts3sSIiLAk/KiCcNIGkfE0a25ccw73FUbD49YKkFRJSVAK0gJUem5iL3p5wvEEmDqfh896uli2tEbVlCYRVZWmCl0jS0++g3gOxorFpHl503MHX1qsLWM0ideX5VhsTiMOCDp3En3fWkYYCSsKISkka/OL21/amHHlZReL/AE+n96U8Hw6VqcTPLCCASTElQOvu+FZahKyCxiPa5FGMwj2oEEx2AHuA2ps6UQlcpCVacsiRBN9tJpJjMOQ46hUlKlzb9UmNLgHT4WtTXgK0KbVh3VgZvZO/qB/CrbofSiisO+1s6O1h/SiBiUCcyjbqnftCapPFcO404pskgpNwDaYGnUXBq2Y7DgsA75ZueqJ2oC/viCSApR30j6CtTjkCJzX0v/eqrwduH2pUo8xmDOx3pn4owYhJ2t1P6qB0jHoMkBSrjcz666f0o1riCATymxgxeqz4Kw6Q470IT/8AYinKsDLgXcZVLte4J3qh4HwtBgCFAgkn2dZ99bMcSbEJA10J07b1rw5oeS4P+v4lP+9J8e8GkIXY87YuToSAdKrJ9isaURCElR2mNKGwfFnVkiyYjQTabiOtHcaCAUzAjN9Kr3CcUv8A4gW0n8LyZiBGbMJ5okm2lQM2RzLJSBeTIEq7kEazen2BaJ5gnTQwBQ60jMokaXJvSv7OfMH3gOlUlwRmVmkQruYFtLelUq74QnvWVjCv8tWVtzKH0fhR2Pwmq86wEg7yZ6RYWqzLTyRNvpVT4g+ULM3TaNI71mtxD4uSFJEbE/WkfhyfON4MJkHpJ6d9qeeInRG4N+mvNVSbxWUrMmcoM+8/SsNwZxZkFw+/9/3pV5LmVt2CFkmIAkEEA2kCeYGf7U/XzZSf09gZgG1L14dx4JUpYbQQR5a5GVYNlARaeX50BWIDeNSRIL6J9i8gG6FE+0RFu3rFGYlv8NKQDJSgAfyx8TVQw2NdZdlRIyrBMASnYz+oDp0J7VdThklw4pCpadRZMkgKsbdrbd6oV4ThJbWhRmyh+b06C9F8YwvmZARyx1PvMpqu4TIoNq82FExEK5dObMelzReLQPuygHw+fMnMCTk5RyG59f5qgdcBwQbWsp3SJuo6GRqfWi8Q2ouBQOWFKnoofGqdhEpUHAtzyknLKgCYuYEDrNWPBpJbY8lzMhKrqMjzEW2ImbG1qCw8OchtzMbZj80gdYqu49beVKlkJQO4SDp+aLb3FReIcSttOUGMwkAdQpHw/tSTEcRadbyOEoFjypJiDbSf2qmOjcZdOVBSbyrpe2uh+lI+GvIGLyEku5CqD5nsm9ieXXYVK5xYZEmDGZMCBvM320/ahcPjcOcUFhKi+pAQFbZL2iYBt0miLi60VEgeyRoQDPxtvUHg3EtupdWhJRlcLZSQ2LpAMjIBbn3O1Y1xGFwoflCpnufjYCt/DHFG1qdQ2wGwlRJy5ec25iABcgb1plZ8K3v9ayo8G5MgRY6e4VlaYLXDlaM7JP1qncWeJSd+g9N6uCeZqdii3qR/hql8VxEBRMCQcivn+xFYrpGviZ5OQ7HN/wCQ0PuqoJc5Soz0/f6RVz4thA+nzGUqMlBHQghRVbrIA94quOcAxOQy0qTqApFjcfrjpUWDGsSfLbjXIL+5NCPNsvqafU8AsEBKZSAchJHtXuTFMsBwt/y20ZMpSi4zt22BPN2pU74XDeMQl0jy1j8KFp/CdTzhtdzZVyDvf3sXUPEcCpxxxxopkEBU2AMAJIJsQQFJI1sIonwjjy1mwjyVJbWVeSoggAzK0pJsQDBBHU9qHxjzmCxLGIBcUw+2Vrb2bkpAJB9g3SeaIk31pVxbHrxDziAMiEqHk3OVLjYiEqVFvaOl5PagfYLw85yylQCVqQSVI50ge2lKRZJCbXm9DtHDFvIwtRSpcrIveLQVASCmjcRxcqYS+gqC2rOJk2E+2E9iL2uFDYULgsA1iS55ORmeYwFqJWpJGcEKgI9rlAF96DxOFw6Aov8AmZFDUzqIyxkg/Sj0cUZaaa8lJLS1htBMjWLnNePa71LwnwoE5g+55oN7trVBgj2YUbSDtNOmeBoQMrasotADLgA0Biw3E1MNU7xjiTmagflWPW6dvfVcZEiD/g6V0Tifg9eIyKU5BTmnIzlBnLoFukjTrSbFeAcSgENgOp2ulKtT+RSjcAjQ/wBKYamxbwGGQZ3ROm4MG1614I4kvt8qZmJGuh2pljeEPJwRztFJQEkypF4EGyVE/KlvhzDrViWlIQSErubgRFwVR0FUXPGNJkEq1RuDcT0i1zRfh+zhGWJQfyxJ/wAND8YwyypshNoUnlzEg6i0dd+1T+HGnC8CUlKcitZjNIy7TOtqv1n4sLCwlShH+QKyvHWF55iZA0n029PnXtaYLEpUlHlhoqATBMgX3En36dqTqKEGAwSRF1yu2lhePhTpXDVAyCmfQ/0pXi+DlS1rXlSlQF7QMsxMm2uvas1qBxxNailIaSEmBPSff9Khd4gpK1IyBRuEkFFzcbqtNv6VLh+HMIhQXnMajTsbDQQb16lpkKzBoqXMhRnW9wZPU7b0VswnEGSoNoNhcBRIvqUmIkzE9ah4xwt19DjKkNltcc1wqQBChGikkAg9qbsElMkQTFvj/b41mKWoBJESVoB9CYPviqmuLeIeBYpanVLTlcbypfAcmc90PJTp5agLwfaBgVnCUJcS5gVaglSVmxKvymJISRJFjea6t4nwJIGJaRncbSQtsf8APw5u40ep/MnooWiTXLeN4LIoLbOfKEOMOaea0q6SY1VYpV0NKspxw7FuMguLRMKDeKQbzp+JE3lKoJOtq14fjmk4hCGlL8nJ5SlIsUpSt2CVe0eUpE6zm6VFjcfnQnFAZm3EFp9sQFrAkJsL50qVEzcHsKFwTLjiXGkqQAG0+XltnCEpWQnQyrNlvuO9ZV0F7g6ilHlPuT5iSSta1AomSmc06Eesd6IZ4Ov8QqdVmPsZVLABg6zfWNOk6k0p8G8W83DBE/ipFrRmAAuZGv8AarCwt78wRHqZPqAIqpSzi/DVNkeW6+mUzMJd5gYP+qrltGkaUTgncraAsOLXluSYzG17mx91OULjfp89qnUsRJ0G5Fo99EIsU+HE5QlxCozBQVlINxruLSRoa9w+HkCVPd5ePN30ke7amYw7aiFCCIiBEXOsDpRbWGSI5B8BagCZwUmR5gE6FxR3ne9xaaPawCdcn/yOH9zRjSLaUYyK1jNqHD4JMSBl95M/Gso6sq4ml2KypSSqQkC5GvuiqJx8FYdDygYbWQBPLExBi8lN5qx4leYLGZRURYT20AP7VVuPLysLWSpI8pYSVm6uUzY3is1uKf4I4tiV8gdOQKyqQScvllBUspTIyqhJjvFdG4Jj2nUBKFcyOVSDIIKbG06SDfSuc/ZdgnV+ctttUDLBIgKzWUAVWPKDp1FWLiHhZbTT2KU6fNEuAJtlJVKgVgyddra61Gl1WzawSD1I0rV1jMlIMAhSVaC+UgkVLhmlBIBVnP6iACfhaakANVhiBXMPtG4CWleYhZQycy29YadN3Gkx7AdgLB0zN7TfqEGouKcMRiGVsOiULSUmNU9FA7KBuD1FUfObilNHzG1EoJ3ghR/iTobSRO8088KY9ILq0FXmoTmYTcy2m7qEzbPGQ94ofxxhktOIbCPLcQnI6hKShvMkw282nYOJlUbFJ61XvvpCU5eVSXVOJKbZcyUAgReOQHpWcb10fEYsBbOKayKwz+qCEkBw/wCogpUNCOZPU5uldC4SyhLctJQEqkjKEpk3/SkAnQVx3gOLQEKYe/0MSYBTfyHySUqynQBV7WIzVbfAHHCytWCxMhYcCQLmFGExfRJIBB/jHWiVavF+Fdew6Us5s4cQoCYNpKTIOysqo7U9Dusg67zeYkjLfX00rdpIneudeLPErvnONIK20oMAAkE/xqjrt29TVqRdmWhGXylhJsVFRBVaZ1k9L9d68xLiWkq8lJCkkWIUStOhSkk/X3VSvBPi11T4YeWVIWFEKVcpUlJVOY3ghJt2+N+ONV5hQlOYJiTfcSAO96FmCeGcQzAZpEjcXmd9vT305YWOopGOJlMS0r2gm14OoBinzYqxmpAqsr0VlaZDvtyIM+oJB+Ig0IWB321JJjpJNMVColIqYugiyYoLiOCDrLjJMBaSknsd+9OvLrnn2i+MnMI593w6R5mWStQkAn2QEzc7z3qVZ2tGESciATJCQCesWn4g1LlrnH2ceOlvPDB4gJBVm8pSRlkiVFBT6SQbaRXTw1SLQ8VsOlLvEvHG8E2HHQpRM5UoiTGvtEAba9aTt+PMMtttaCErcc8vK6QjyzlKyVqAVywIkTcgU0a+MfBjXEHGXFrU2UJUlWQCVgkEcx9mDm2PtVxvxP4bVhcS4xOYouNitBukjrIifQ133AcfwrpSlLzeZSsoRnSTm6WMH3a1z77XsThluqaKVJxbTaVJdtC0kk+UYMgiZBjtUWVzPhLqQcq7IcTlJvyqJ5HO5SR8KfYzHOfhJCgHgQy5ypk5CpTTgVGblEDuMtV7AuNhz8dJUhQIUBYpn84P6k+0BoYqRWIWXfMKwsgFOZQ/KQUJJFyDHrBqNO5Y/wATKU1hTgw247iVABC5sB7ajlukAyCdhpe1V37TWVISlxTZla21LWnYIjOAZzJSTYE6zFc4Y4itCIC+YIShKsxzNpBkBtQPLF9P1GsxvEXViFvOuC0hbi1A5ScsBRIsDM9SaVMOfCHEkpxqVrRyHMiSVHy8yFJC7a+1Bnb0rrOI4mUY5lCUgtOtqWrKhRUFDkSdJiJFx02MVwdvFlMAQB3AP+aV237K+MDE4ZWc5nW1BBJ/RlGS+psCPdSHI84/xFLWHccShZUShIhtU5o5VG0iOp0tVP8ACvjB/wC9tNLU4tDigClQUSJITmE3gEiT3rouKxTbSStZyp0n42t77+tcHXxx1GLGIbXGRUNyT/phROVR/MCDcHqKXqpJsfR6TWUo8NcfaxjXmNm4gKTukxMHt3rK6RiiXeKtJMFV/Q9j9aEf8QNpPsOEdgPqRQ33dBmZIiQZUNTuf80r3EKaEJK0C8yVjtNyaztWSMT4mBJAZXYjUpHv1Nq5Z9oGJZxGLzKC2VQQpROcGAAiAm6QIM9cw6V0h13DtoU4oIUEJKus9BJ6muQ8d4ol5SzlTJkyBud7a+tZrfGTTD7PiWcQ6802l/IgpuYiVcpTY3ISfnV9V4jx0KhhqQkxdwyoAkJBjUxa1Uf7LeNhD7uGXdDgzoCUic4gESYJBSZjbL3qyfac6s4KWgUFLifai4IUkBETzc2piBN6F9UviGPaxmbG4rEBKnCmGgTmYQnlUEoIurOIjcLnpVMKwZymUgqien+wn31a8R4eYZ8oKeQ6XUhanAuEouc9vaMbE3KgbCaR8cwLLSmktOqdzNJW4rlhJWJCExckfmJ3NhRYD4fj1MPtPp9ppaVif4TMe/SifE2IfViT95MuhKAo2vIkEEa+1E9qBadyKKsqVyhSYVtmTGaP1DUGhnFE6z75+tBj5kzHwpjj2koS22k5uQLcP/qLAOXuEgJA7lVAQQnNtMT3gGPmKNxuCdbAW5POY9SADMehFAC6oaA239akbAt2qJQqdpJtcXi2/wDhqAhxurf9k/Ffu+NCCpKUPAoM/qHMi+gNlCqg47e9x6VbPs6w7ReK1lN5ASYtrME6mLX7C80KuH2g8fSp8YVJCkpSPMvaSqSkx/ClPxNcyxig66coA6T0B+unuojjvDfu+MdZUspSk2ABPIq4iToEmw7UK4tDZPlmZm53ECxG1Ks6X77JMb5OJfQcyklsSRspKjFv5j8TWVRuAeJncJiPOSMySCFIOigZg9iDB+NeVZWLx19A+IMEp1CAhKc6MsZgIEkTE9hUWI4SQkkSoxImwzAbka60z49iC0w442kqWlPKACb7W3rlOF49jWXlPFLqs4haVIWQSfZVGlrxprVqRbPGqgnBrTMKJbtuAVE3Gw5VfCuKFZJg6zVv4pjV4l0uqRDqvLbSCFXRzBxZChYJTN+5qs4jDLi6Y16g61mt8UnCMaWFpdEFaPZMWTIhUARMi0Vtxfjz2J/1llcaTEJ9BoDFqWtMrWtKEiVKUEpHVSiEpF7XJAqXivCH2FlDyMixEpPpO1jqKKXPLk20+lG+FEoOOw6XkBxoqUVIOi/w1mCN7gUMyBN0z6GK2SMhDiSQUmx376UKsPjrDYf7444wMrfJlASAByDQdPdNLOIeUhCCsBRUCQmJIg7k6DSlyVQBA022j/c1YPCvh9vHFXmYgMhsJiROYlRgWIO0QL3FDxXDlHKRPXtpIHUCjPEKHEqDS3FKSkBSQTKQVCZT3gjoa6b4E+z8I/HxbYXmeSGkGbJEypY6zaD+md6pfi1ptvHYhbYGVDxKAkABJQElIjYZxpEWokuqohvlJtaPnsPgamw41PT99PlU+JbAZSTGZbi12/SlKABHqtZrGmFhpTiRyhQCo2kWnsYPwooZ350x8L8Xcw7hKIM3yqFioaE7gxaR75pWa8BKVBQ2oLL4ueU8pL2TKpH4TkGQDdbYneyl67BNV4JmrvinUf8ADnmyiHlqacn+BJskiLGVq9yh0qms3MAa0BOC4Yt6EoSFLk2kaRNZR3DGylQUNp/aKyoPpR3DZj7a0/8ASY+lDY4FtBIWskdTWVldK5RyviOLW5iXXlHnyJSOwJvHwFVfHC+vT561lZXN1hSk5VJUNQpKh2IVIPxAqwfaPiFKxapjlCEiw0ib9bk1lZVFS1I9aIfw6Upkdf6f1rKygPZwaS1N7hUjY7XFWz7Ek5nHWzdJbmLakpuD10+Fe1lIl8dQ8PPEtuA6IxDiE9khdh8zXFvtMw6U8SxASIByqjupIJ+dZWVrl4xx9U97QDpP+fKt0vqQJSopJBBg6i+vWsrKy6I2ECDWzzYrKygtAaCcICJki9/4R/QUr4Th0lwDrWVlRVx4PgkKBBGg+tZWVl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3" name="Picture 7" descr="http://img.kakfb.ru/kakfb/v-okopah-stalingrada-kratkoe-soderzhanie-po-glavam_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9675" y="2534929"/>
            <a:ext cx="1995669" cy="1496752"/>
          </a:xfrm>
          <a:prstGeom prst="rect">
            <a:avLst/>
          </a:prstGeom>
          <a:noFill/>
        </p:spPr>
      </p:pic>
      <p:pic>
        <p:nvPicPr>
          <p:cNvPr id="24585" name="Picture 9" descr="http://topwar.ru/uploads/posts/2013-05/1367984583_von_moskau_41.9f4q6uududs8wcc0cwgcwk8g0.ejcuplo1l0oo0sk8c40s8osc4.th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7" y="2686048"/>
            <a:ext cx="2380788" cy="1645720"/>
          </a:xfrm>
          <a:prstGeom prst="rect">
            <a:avLst/>
          </a:prstGeom>
          <a:noFill/>
        </p:spPr>
      </p:pic>
      <p:pic>
        <p:nvPicPr>
          <p:cNvPr id="24587" name="Picture 11" descr="http://losinka.mos.ru/Foto/%D0%91%D0%B8%D1%82%D0%B2%D0%B0%20%D0%B7%D0%B0%20%D0%9C%D0%BE%D1%81%D0%BA%D0%B2%D1%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916" y="927726"/>
            <a:ext cx="2259474" cy="1505375"/>
          </a:xfrm>
          <a:prstGeom prst="rect">
            <a:avLst/>
          </a:prstGeom>
          <a:noFill/>
        </p:spPr>
      </p:pic>
      <p:pic>
        <p:nvPicPr>
          <p:cNvPr id="24589" name="Picture 13" descr="http://cdn11.img22.ria.ru/images/44834/14/44834145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17080" y="4244409"/>
            <a:ext cx="2270280" cy="128649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814869" y="4476231"/>
            <a:ext cx="5082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Битва под Москвой явилась решающим военным событием первого года Великой Отечественной войны. </a:t>
            </a: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6562" name="Picture 2" descr="http://cloud-3.steamusercontent.com/ugc/307739466825794994/1F8A49D0A294692B3845783869D3753B4C1CB0E3/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714356"/>
            <a:ext cx="2602840" cy="1971692"/>
          </a:xfrm>
          <a:prstGeom prst="rect">
            <a:avLst/>
          </a:prstGeom>
          <a:noFill/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2571736" y="142852"/>
            <a:ext cx="3786214" cy="5000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9933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Битва за Москву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6600"/>
                  </a:gs>
                  <a:gs pos="50000">
                    <a:srgbClr val="FF9933"/>
                  </a:gs>
                  <a:gs pos="100000">
                    <a:srgbClr val="FF66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31640" y="357107"/>
            <a:ext cx="51845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кровопролитных боёв и упорного сопротивления советских войск немецким захватчикам в ноябре 1941 г. наступление немцев было остановлено. А 5 декабря советские войска перешли в контрнаступление, в ходе которого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Армия нанесла тяжелое поражение главной группировке фашистских войск. Победа русских войск под Москвой положила начало коренному повороту в ходе Великой Отечественной войны.</a:t>
            </a: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582437"/>
            <a:ext cx="2088730" cy="145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AutoShape 4" descr="http://solvesti.ru/upload/iblock/806/930_19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7067" y="4109595"/>
            <a:ext cx="2157637" cy="137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http://delovoysaratov.ru/f/media/society/history/bitva-mosco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57107"/>
            <a:ext cx="2088730" cy="1597265"/>
          </a:xfrm>
          <a:prstGeom prst="rect">
            <a:avLst/>
          </a:prstGeom>
          <a:noFill/>
        </p:spPr>
      </p:pic>
      <p:pic>
        <p:nvPicPr>
          <p:cNvPr id="1033" name="Picture 9" descr="http://coollib.net/i/73/314373/i_0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 flipV="1">
            <a:off x="6660232" y="2098835"/>
            <a:ext cx="2088730" cy="1305456"/>
          </a:xfrm>
          <a:prstGeom prst="rect">
            <a:avLst/>
          </a:prstGeom>
          <a:noFill/>
        </p:spPr>
      </p:pic>
      <p:pic>
        <p:nvPicPr>
          <p:cNvPr id="9" name="Picture 9" descr="http://img-fotki.yandex.ru/get/6445/41501079.34/0_8c15a_fb9470c1_X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4032508"/>
            <a:ext cx="2080984" cy="1483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0">
              <a:srgbClr val="85C2FF"/>
            </a:gs>
            <a:gs pos="50000">
              <a:srgbClr val="C4D6EB"/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pic>
        <p:nvPicPr>
          <p:cNvPr id="64516" name="Picture 4" descr="http://geophoto.ru/mediumlib/ptrs004190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3048" y="3192682"/>
            <a:ext cx="1733550" cy="23812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869285" y="2250451"/>
            <a:ext cx="30794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Мемориальный комплекс</a:t>
            </a:r>
          </a:p>
          <a:p>
            <a:pPr algn="ctr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Поклонной горе</a:t>
            </a:r>
          </a:p>
          <a:p>
            <a:pPr algn="ctr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г. Москва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4524" name="Picture 12" descr="http://voxxter.ru/common/img/exposition/508/449-4958_im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0459" y="401764"/>
            <a:ext cx="3037034" cy="1731092"/>
          </a:xfrm>
          <a:prstGeom prst="rect">
            <a:avLst/>
          </a:prstGeom>
          <a:noFill/>
        </p:spPr>
      </p:pic>
      <p:pic>
        <p:nvPicPr>
          <p:cNvPr id="64526" name="Picture 14" descr="http://memory-map.prosv.ru/memorials/00/02/96/2/7002.jpeg"/>
          <p:cNvPicPr>
            <a:picLocks noChangeAspect="1" noChangeArrowheads="1"/>
          </p:cNvPicPr>
          <p:nvPr/>
        </p:nvPicPr>
        <p:blipFill rotWithShape="1">
          <a:blip r:embed="rId5" cstate="print"/>
          <a:srcRect l="5922" t="12918"/>
          <a:stretch/>
        </p:blipFill>
        <p:spPr bwMode="auto">
          <a:xfrm>
            <a:off x="3331416" y="2557066"/>
            <a:ext cx="2142611" cy="298607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455434" y="3504533"/>
            <a:ext cx="18759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ополченцам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Пролетарского 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района,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погибшим во время ВОВ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4528" name="Picture 16" descr="http://russia-insider.com/sites/insider/files/Tomb_of_the_Unknown_Soldier%252C_Alexander_Garde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35132" y="429223"/>
            <a:ext cx="2739886" cy="173109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94318" y="620688"/>
            <a:ext cx="16408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неизвестному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солдату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Москва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площадь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FFFFFF"/>
            </a:gs>
            <a:gs pos="6000">
              <a:schemeClr val="bg1">
                <a:lumMod val="65000"/>
                <a:alpha val="82000"/>
              </a:schemeClr>
            </a:gs>
            <a:gs pos="64000">
              <a:schemeClr val="bg1">
                <a:lumMod val="65000"/>
                <a:alpha val="88000"/>
              </a:schemeClr>
            </a:gs>
            <a:gs pos="0">
              <a:srgbClr val="E6E6E6">
                <a:alpha val="0"/>
              </a:srgbClr>
            </a:gs>
            <a:gs pos="85001">
              <a:srgbClr val="7D8496"/>
            </a:gs>
            <a:gs pos="100000">
              <a:srgbClr val="E6E6E6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easyen.ru/_ld/264/240418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70236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85986" y="571480"/>
            <a:ext cx="457209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советских войск</a:t>
            </a:r>
          </a:p>
          <a:p>
            <a:r>
              <a:rPr lang="ru-RU" sz="1600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Ржевско-Вяземская</a:t>
            </a: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стратегическая наступательная операция Калининского и Западного фронтов (8 января − 20 апреля1942г.)</a:t>
            </a:r>
          </a:p>
          <a:p>
            <a:endParaRPr lang="ru-RU" sz="16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r>
              <a:rPr lang="ru-RU" sz="1600" b="1" u="sng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Ржевско-Сычёвская</a:t>
            </a:r>
            <a:r>
              <a:rPr lang="ru-RU" sz="1600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b="1" u="sng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Гжатская</a:t>
            </a:r>
            <a:r>
              <a:rPr lang="ru-RU" sz="1600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наступательная операция войск Западного и Калининского фронтов (30 июля − 1 октября 1942г.)</a:t>
            </a:r>
          </a:p>
          <a:p>
            <a:endParaRPr lang="ru-RU" sz="16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</a:t>
            </a:r>
            <a:r>
              <a:rPr lang="ru-RU" sz="1600" b="1" u="sng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Ржевско-Сычёвская</a:t>
            </a:r>
            <a:r>
              <a:rPr lang="ru-RU" sz="1600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наступательная операция («Марс») войск Западного и Калининского фронтов (25 ноября − 20 декабря1942 г.)</a:t>
            </a:r>
          </a:p>
          <a:p>
            <a:endParaRPr lang="ru-RU" sz="16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Ржевско-Вяземская</a:t>
            </a:r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наступательная операция войск Западного и Калининского фронтов </a:t>
            </a:r>
          </a:p>
          <a:p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(2 марта − 31 марта 1943 г.)</a:t>
            </a:r>
          </a:p>
        </p:txBody>
      </p:sp>
      <p:pic>
        <p:nvPicPr>
          <p:cNvPr id="6861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 b="18919"/>
          <a:stretch>
            <a:fillRect/>
          </a:stretch>
        </p:blipFill>
        <p:spPr bwMode="auto">
          <a:xfrm>
            <a:off x="1355939" y="1913743"/>
            <a:ext cx="894270" cy="1357322"/>
          </a:xfrm>
          <a:prstGeom prst="rect">
            <a:avLst/>
          </a:prstGeom>
          <a:noFill/>
        </p:spPr>
      </p:pic>
      <p:pic>
        <p:nvPicPr>
          <p:cNvPr id="68614" name="Picture 6" descr="http://xreferat.com/image/35/1307781846_5.jpg"/>
          <p:cNvPicPr>
            <a:picLocks noChangeAspect="1" noChangeArrowheads="1"/>
          </p:cNvPicPr>
          <p:nvPr/>
        </p:nvPicPr>
        <p:blipFill>
          <a:blip r:embed="rId4" cstate="print"/>
          <a:srcRect b="17826"/>
          <a:stretch>
            <a:fillRect/>
          </a:stretch>
        </p:blipFill>
        <p:spPr bwMode="auto">
          <a:xfrm>
            <a:off x="1236967" y="3940643"/>
            <a:ext cx="997581" cy="1214446"/>
          </a:xfrm>
          <a:prstGeom prst="rect">
            <a:avLst/>
          </a:prstGeom>
          <a:noFill/>
        </p:spPr>
      </p:pic>
      <p:pic>
        <p:nvPicPr>
          <p:cNvPr id="68616" name="Picture 8" descr="http://xreferat.com/image/35/1307781845_4.jpg"/>
          <p:cNvPicPr>
            <a:picLocks noChangeAspect="1" noChangeArrowheads="1"/>
          </p:cNvPicPr>
          <p:nvPr/>
        </p:nvPicPr>
        <p:blipFill>
          <a:blip r:embed="rId5" cstate="print"/>
          <a:srcRect b="15804"/>
          <a:stretch>
            <a:fillRect/>
          </a:stretch>
        </p:blipFill>
        <p:spPr bwMode="auto">
          <a:xfrm>
            <a:off x="7786710" y="1928802"/>
            <a:ext cx="857256" cy="1327205"/>
          </a:xfrm>
          <a:prstGeom prst="rect">
            <a:avLst/>
          </a:prstGeom>
          <a:noFill/>
        </p:spPr>
      </p:pic>
      <p:pic>
        <p:nvPicPr>
          <p:cNvPr id="68618" name="Picture 10" descr="http://lib.rus.ec/i/67/365867/i_0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142852"/>
            <a:ext cx="857256" cy="1199513"/>
          </a:xfrm>
          <a:prstGeom prst="rect">
            <a:avLst/>
          </a:prstGeom>
          <a:noFill/>
        </p:spPr>
      </p:pic>
      <p:pic>
        <p:nvPicPr>
          <p:cNvPr id="68620" name="Picture 12" descr="http://lib.rus.ec/i/67/365867/i_0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693" y="271538"/>
            <a:ext cx="928694" cy="121444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214350" y="3300319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 майор</a:t>
            </a:r>
          </a:p>
          <a:p>
            <a:pPr algn="ctr"/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П.С. Иванов</a:t>
            </a: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00958" y="3286124"/>
            <a:ext cx="1857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 майор</a:t>
            </a:r>
          </a:p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В.И. Швецов</a:t>
            </a: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29520" y="1357298"/>
            <a:ext cx="1714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 майор</a:t>
            </a:r>
          </a:p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С.В. Соколов</a:t>
            </a: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1553" y="1428736"/>
            <a:ext cx="1964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 лейтенант</a:t>
            </a:r>
          </a:p>
          <a:p>
            <a:pPr algn="ctr"/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И.А. Богданов</a:t>
            </a: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2" descr="http://lib.rus.ec/i/67/365867/i_0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86710" y="3857629"/>
            <a:ext cx="857256" cy="124079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7235151" y="5144485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 майор </a:t>
            </a:r>
          </a:p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П.П. Мирошниченко</a:t>
            </a: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370" name="AutoShape 2" descr="Картинки по запросу картинки великой отечественной войны прозрачный ф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2" name="AutoShape 4" descr="Картинки по запросу картинки великой отечественной войны прозрачный ф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4" name="AutoShape 6" descr="https://35.mvd.ru/upload/site38/document_news/003/231/729/0_75afc_81d2ca85_L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6" name="AutoShape 8" descr="https://35.mvd.ru/upload/site38/document_news/003/231/729/0_75afc_81d2ca85_L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583003" y="14800"/>
            <a:ext cx="49179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Ржевская 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битва 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1554" y="5651245"/>
            <a:ext cx="7878759" cy="10469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4" descr="http://lib.rus.ec/i/67/365867/i_129.jpg"/>
          <p:cNvPicPr>
            <a:picLocks noChangeAspect="1" noChangeArrowheads="1"/>
          </p:cNvPicPr>
          <p:nvPr/>
        </p:nvPicPr>
        <p:blipFill>
          <a:blip r:embed="rId9" cstate="print"/>
          <a:srcRect l="23407" r="19374" b="18074"/>
          <a:stretch>
            <a:fillRect/>
          </a:stretch>
        </p:blipFill>
        <p:spPr bwMode="auto">
          <a:xfrm>
            <a:off x="3107493" y="5274203"/>
            <a:ext cx="1143008" cy="1454737"/>
          </a:xfrm>
          <a:prstGeom prst="rect">
            <a:avLst/>
          </a:prstGeom>
          <a:noFill/>
        </p:spPr>
      </p:pic>
      <p:pic>
        <p:nvPicPr>
          <p:cNvPr id="58378" name="Picture 10" descr="http://ou1.tav.obr55.ru/files/2015/04/%D0%B3%D0%B5%D0%BE%D1%80%D0%B3%D0%B8%D0%B5%D0%B2%D1%81%D0%BA%D0%B0%D1%8F-%D0%BB%D0%B5%D0%BD%D1%82%D0%BE%D1%87%D0%BA%D0%B0-285x300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34754" y="5372822"/>
            <a:ext cx="1214446" cy="1278364"/>
          </a:xfrm>
          <a:prstGeom prst="rect">
            <a:avLst/>
          </a:prstGeom>
          <a:noFill/>
        </p:spPr>
      </p:pic>
      <p:pic>
        <p:nvPicPr>
          <p:cNvPr id="24" name="Picture 6" descr="http://lib.rus.ec/i/67/365867/i_13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57906" y="5342339"/>
            <a:ext cx="1000132" cy="1355896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7000892" y="6072206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 майор</a:t>
            </a:r>
          </a:p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М.В. Захаров</a:t>
            </a: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4270" y="6072206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 полковник</a:t>
            </a:r>
          </a:p>
          <a:p>
            <a:pPr algn="r"/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И.С. Конев </a:t>
            </a: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1554" y="5171902"/>
            <a:ext cx="1964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 лейтенант</a:t>
            </a:r>
          </a:p>
          <a:p>
            <a:pPr algn="ctr"/>
            <a:r>
              <a:rPr lang="ru-RU" sz="1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П.А. Белов</a:t>
            </a: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</TotalTime>
  <Words>783</Words>
  <Application>Microsoft Office PowerPoint</Application>
  <PresentationFormat>Экран (4:3)</PresentationFormat>
  <Paragraphs>114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Arial Black</vt:lpstr>
      <vt:lpstr>Calibri</vt:lpstr>
      <vt:lpstr>Impact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Lenovo</cp:lastModifiedBy>
  <cp:revision>293</cp:revision>
  <dcterms:created xsi:type="dcterms:W3CDTF">2016-04-24T08:27:29Z</dcterms:created>
  <dcterms:modified xsi:type="dcterms:W3CDTF">2020-02-11T04:53:50Z</dcterms:modified>
</cp:coreProperties>
</file>