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7" r:id="rId9"/>
    <p:sldId id="268" r:id="rId10"/>
    <p:sldId id="263" r:id="rId11"/>
    <p:sldId id="269" r:id="rId12"/>
    <p:sldId id="270" r:id="rId13"/>
    <p:sldId id="271" r:id="rId14"/>
    <p:sldId id="272" r:id="rId15"/>
    <p:sldId id="273" r:id="rId16"/>
    <p:sldId id="274" r:id="rId17"/>
    <p:sldId id="262" r:id="rId18"/>
    <p:sldId id="275" r:id="rId19"/>
    <p:sldId id="276" r:id="rId20"/>
    <p:sldId id="264" r:id="rId21"/>
    <p:sldId id="277" r:id="rId22"/>
    <p:sldId id="278" r:id="rId23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4" d="100"/>
          <a:sy n="9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44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93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48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74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50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81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109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9086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6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879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86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64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6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7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1121093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6319599" y="1726406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6319599" y="2415064"/>
            <a:ext cx="7477601" cy="24995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6561"/>
              </a:lnSpc>
              <a:buNone/>
            </a:pPr>
            <a:r>
              <a:rPr lang="ru-RU" sz="5249" b="1" dirty="0">
                <a:solidFill>
                  <a:srgbClr val="FF726D"/>
                </a:solidFill>
                <a:ea typeface="Inconsolata" pitchFamily="34" charset="-122"/>
              </a:rPr>
              <a:t>Информация. Представление информации</a:t>
            </a:r>
            <a:endParaRPr lang="en-US" sz="5249" dirty="0"/>
          </a:p>
        </p:txBody>
      </p:sp>
      <p:sp>
        <p:nvSpPr>
          <p:cNvPr id="8" name="Text 5"/>
          <p:cNvSpPr/>
          <p:nvPr/>
        </p:nvSpPr>
        <p:spPr>
          <a:xfrm>
            <a:off x="6319599" y="5247918"/>
            <a:ext cx="74776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Представление информации в памяти компьютера - это процесс, который обеспечивает хранение и обработку данных в цифровой форме. Это ключевой аспект работы современных вычислительных систем.</a:t>
            </a:r>
            <a:endParaRPr lang="en-US" sz="1750" dirty="0"/>
          </a:p>
        </p:txBody>
      </p:sp>
      <p:sp>
        <p:nvSpPr>
          <p:cNvPr id="9" name="Shape 6"/>
          <p:cNvSpPr/>
          <p:nvPr/>
        </p:nvSpPr>
        <p:spPr>
          <a:xfrm>
            <a:off x="6319599" y="6936105"/>
            <a:ext cx="355402" cy="355402"/>
          </a:xfrm>
          <a:prstGeom prst="roundRect">
            <a:avLst>
              <a:gd name="adj" fmla="val 25726039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219" y="6943725"/>
            <a:ext cx="340162" cy="340162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6786086" y="6919436"/>
            <a:ext cx="112776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r>
              <a:rPr lang="ru-RU" sz="2187" b="1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Ильичёвс</a:t>
            </a:r>
            <a:r>
              <a:rPr lang="ru-RU" sz="2187" b="1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</a:t>
            </a:r>
            <a:r>
              <a:rPr lang="ru-RU" sz="2187" b="1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Михаилс</a:t>
            </a:r>
            <a:endParaRPr lang="en-US" sz="2187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  <p:txBody>
          <a:bodyPr/>
          <a:lstStyle/>
          <a:p>
            <a:endParaRPr lang="ru-RU" dirty="0"/>
          </a:p>
        </p:txBody>
      </p:sp>
      <p:sp>
        <p:nvSpPr>
          <p:cNvPr id="4" name="Text 2"/>
          <p:cNvSpPr/>
          <p:nvPr/>
        </p:nvSpPr>
        <p:spPr>
          <a:xfrm>
            <a:off x="2037993" y="491451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текстовой информации. </a:t>
            </a:r>
            <a:r>
              <a:rPr lang="en-US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ASCII.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260163" y="2407959"/>
            <a:ext cx="482905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Диапазон кодовых точек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7541181" y="2391054"/>
            <a:ext cx="4829056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0-127</a:t>
            </a:r>
            <a:endParaRPr lang="en-US" sz="1750" dirty="0"/>
          </a:p>
        </p:txBody>
      </p:sp>
      <p:sp>
        <p:nvSpPr>
          <p:cNvPr id="7" name="Shape 5"/>
          <p:cNvSpPr/>
          <p:nvPr/>
        </p:nvSpPr>
        <p:spPr>
          <a:xfrm>
            <a:off x="2037993" y="3883204"/>
            <a:ext cx="10554414" cy="1703308"/>
          </a:xfrm>
          <a:prstGeom prst="rect">
            <a:avLst/>
          </a:prstGeom>
          <a:solidFill>
            <a:srgbClr val="382748"/>
          </a:solidFill>
          <a:ln/>
        </p:spPr>
      </p:sp>
      <p:sp>
        <p:nvSpPr>
          <p:cNvPr id="8" name="Text 6"/>
          <p:cNvSpPr/>
          <p:nvPr/>
        </p:nvSpPr>
        <p:spPr>
          <a:xfrm>
            <a:off x="2260163" y="4024055"/>
            <a:ext cx="482905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Кодирование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7541181" y="4024055"/>
            <a:ext cx="4829056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7 бит</a:t>
            </a:r>
            <a:endParaRPr lang="en-US" sz="1750" dirty="0"/>
          </a:p>
        </p:txBody>
      </p:sp>
      <p:sp>
        <p:nvSpPr>
          <p:cNvPr id="13" name="Text 3">
            <a:extLst>
              <a:ext uri="{FF2B5EF4-FFF2-40B4-BE49-F238E27FC236}">
                <a16:creationId xmlns:a16="http://schemas.microsoft.com/office/drawing/2014/main" id="{3CB20250-A989-4F28-9F76-CC68B1F1A97F}"/>
              </a:ext>
            </a:extLst>
          </p:cNvPr>
          <p:cNvSpPr/>
          <p:nvPr/>
        </p:nvSpPr>
        <p:spPr>
          <a:xfrm>
            <a:off x="2260163" y="6012457"/>
            <a:ext cx="482905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Языковая поддержка</a:t>
            </a:r>
            <a:endParaRPr lang="en-US" sz="1750" dirty="0"/>
          </a:p>
        </p:txBody>
      </p:sp>
      <p:sp>
        <p:nvSpPr>
          <p:cNvPr id="14" name="Text 4">
            <a:extLst>
              <a:ext uri="{FF2B5EF4-FFF2-40B4-BE49-F238E27FC236}">
                <a16:creationId xmlns:a16="http://schemas.microsoft.com/office/drawing/2014/main" id="{A5C5ABFB-864D-4B30-9212-31B955B23A1D}"/>
              </a:ext>
            </a:extLst>
          </p:cNvPr>
          <p:cNvSpPr/>
          <p:nvPr/>
        </p:nvSpPr>
        <p:spPr>
          <a:xfrm>
            <a:off x="7541181" y="5995552"/>
            <a:ext cx="4829056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Английский и ограниченные языки.</a:t>
            </a:r>
            <a:endParaRPr lang="en-US" sz="17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  <p:txBody>
          <a:bodyPr/>
          <a:lstStyle/>
          <a:p>
            <a:endParaRPr lang="ru-RU" dirty="0"/>
          </a:p>
        </p:txBody>
      </p:sp>
      <p:sp>
        <p:nvSpPr>
          <p:cNvPr id="4" name="Text 2"/>
          <p:cNvSpPr/>
          <p:nvPr/>
        </p:nvSpPr>
        <p:spPr>
          <a:xfrm>
            <a:off x="2037993" y="491451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текстовой информации. Юникод</a:t>
            </a:r>
            <a:r>
              <a:rPr lang="en-US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.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260163" y="2407959"/>
            <a:ext cx="482905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Диапазон кодовых точек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7541181" y="2391054"/>
            <a:ext cx="4829056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0-1, 114, 111(в зависимости от кодировки)</a:t>
            </a:r>
            <a:endParaRPr lang="en-US" sz="1750" dirty="0"/>
          </a:p>
        </p:txBody>
      </p:sp>
      <p:sp>
        <p:nvSpPr>
          <p:cNvPr id="7" name="Shape 5"/>
          <p:cNvSpPr/>
          <p:nvPr/>
        </p:nvSpPr>
        <p:spPr>
          <a:xfrm>
            <a:off x="2037993" y="3883204"/>
            <a:ext cx="10554414" cy="1703308"/>
          </a:xfrm>
          <a:prstGeom prst="rect">
            <a:avLst/>
          </a:prstGeom>
          <a:solidFill>
            <a:srgbClr val="382748"/>
          </a:solidFill>
          <a:ln/>
        </p:spPr>
      </p:sp>
      <p:sp>
        <p:nvSpPr>
          <p:cNvPr id="8" name="Text 6"/>
          <p:cNvSpPr/>
          <p:nvPr/>
        </p:nvSpPr>
        <p:spPr>
          <a:xfrm>
            <a:off x="2260163" y="4024055"/>
            <a:ext cx="482905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Кодирование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7541181" y="4024055"/>
            <a:ext cx="4829056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8, 16, или 32 (в зависимости от схемы)</a:t>
            </a:r>
            <a:endParaRPr lang="en-US" sz="1750" dirty="0"/>
          </a:p>
        </p:txBody>
      </p:sp>
      <p:sp>
        <p:nvSpPr>
          <p:cNvPr id="13" name="Text 3">
            <a:extLst>
              <a:ext uri="{FF2B5EF4-FFF2-40B4-BE49-F238E27FC236}">
                <a16:creationId xmlns:a16="http://schemas.microsoft.com/office/drawing/2014/main" id="{3CB20250-A989-4F28-9F76-CC68B1F1A97F}"/>
              </a:ext>
            </a:extLst>
          </p:cNvPr>
          <p:cNvSpPr/>
          <p:nvPr/>
        </p:nvSpPr>
        <p:spPr>
          <a:xfrm>
            <a:off x="2260163" y="6012457"/>
            <a:ext cx="482905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Языковая поддержка</a:t>
            </a:r>
            <a:endParaRPr lang="en-US" sz="1750" dirty="0"/>
          </a:p>
        </p:txBody>
      </p:sp>
      <p:sp>
        <p:nvSpPr>
          <p:cNvPr id="14" name="Text 4">
            <a:extLst>
              <a:ext uri="{FF2B5EF4-FFF2-40B4-BE49-F238E27FC236}">
                <a16:creationId xmlns:a16="http://schemas.microsoft.com/office/drawing/2014/main" id="{A5C5ABFB-864D-4B30-9212-31B955B23A1D}"/>
              </a:ext>
            </a:extLst>
          </p:cNvPr>
          <p:cNvSpPr/>
          <p:nvPr/>
        </p:nvSpPr>
        <p:spPr>
          <a:xfrm>
            <a:off x="7541181" y="5995552"/>
            <a:ext cx="4829056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Все основные языки мира, технические символы, эмодзи и т.д.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2897247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91440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4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текстовой информации. Структурирование документов.</a:t>
            </a:r>
            <a:endParaRPr lang="en-US" sz="4400" dirty="0"/>
          </a:p>
        </p:txBody>
      </p:sp>
      <p:sp>
        <p:nvSpPr>
          <p:cNvPr id="7" name="Shape 4"/>
          <p:cNvSpPr/>
          <p:nvPr/>
        </p:nvSpPr>
        <p:spPr>
          <a:xfrm>
            <a:off x="2037993" y="2624058"/>
            <a:ext cx="5166122" cy="4843542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8" name="Text 5"/>
          <p:cNvSpPr/>
          <p:nvPr/>
        </p:nvSpPr>
        <p:spPr>
          <a:xfrm>
            <a:off x="2260163" y="2846229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Форматы документов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0163" y="3326645"/>
            <a:ext cx="4721781" cy="388552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Текстовая информация часто организуется в структурированных документах. Форматы документов, такие как PDF (Portable Document Format) или DOCX (Microsoft Word), предоставляют возможность включения текста, изображений, таблиц и других элементов в единый файл. Эти форматы обеспечивают удобство чтения, печати и обмена текстовой информацией.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426285" y="2624058"/>
            <a:ext cx="5166122" cy="4843542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1" name="Text 8"/>
          <p:cNvSpPr/>
          <p:nvPr/>
        </p:nvSpPr>
        <p:spPr>
          <a:xfrm>
            <a:off x="7648456" y="2846229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Разметка языка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7648456" y="3326646"/>
            <a:ext cx="4721781" cy="35383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Использование языков разметки, таких как HTML (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Hypertext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Markup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Language) или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Markdown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, позволяет добавлять структуру и стиль к тексту. Это позволяет создавать форматированные документы, веб-страницы и блоги, где текст может быть организован с использованием заголовков, списков, ссылок и других элементов.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178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307181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текстовой информации. Обработка текста.</a:t>
            </a:r>
            <a:endParaRPr lang="en-US" sz="4374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763823E0-1B86-45A7-8C54-27B2628A0CA5}"/>
              </a:ext>
            </a:extLst>
          </p:cNvPr>
          <p:cNvSpPr/>
          <p:nvPr/>
        </p:nvSpPr>
        <p:spPr>
          <a:xfrm>
            <a:off x="2037992" y="1882720"/>
            <a:ext cx="8426807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 err="1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Токенизация</a:t>
            </a:r>
            <a:endParaRPr lang="en-US" sz="2187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CA854870-7928-4242-B552-2B219294987A}"/>
              </a:ext>
            </a:extLst>
          </p:cNvPr>
          <p:cNvSpPr/>
          <p:nvPr/>
        </p:nvSpPr>
        <p:spPr>
          <a:xfrm>
            <a:off x="2037993" y="2503394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Токенизация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- это процесс разделения текста на отдельные единицы, называемые токенами. Токены могут быть словами, фразами, предложениями или даже символами. Этот процесс является основой для анализа текста в NLP и машинном обучении.</a:t>
            </a:r>
            <a:endParaRPr lang="en-US" sz="1750" dirty="0"/>
          </a:p>
        </p:txBody>
      </p:sp>
      <p:sp>
        <p:nvSpPr>
          <p:cNvPr id="12" name="Text 5">
            <a:extLst>
              <a:ext uri="{FF2B5EF4-FFF2-40B4-BE49-F238E27FC236}">
                <a16:creationId xmlns:a16="http://schemas.microsoft.com/office/drawing/2014/main" id="{E4933958-9BF2-4AB2-9A03-5A4D7E25FDD3}"/>
              </a:ext>
            </a:extLst>
          </p:cNvPr>
          <p:cNvSpPr/>
          <p:nvPr/>
        </p:nvSpPr>
        <p:spPr>
          <a:xfrm>
            <a:off x="2037993" y="3871661"/>
            <a:ext cx="8426807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Морфологический Анализ</a:t>
            </a:r>
            <a:endParaRPr lang="en-US" sz="2187" dirty="0"/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3CCBB193-6D95-4918-A476-E5A0B5628612}"/>
              </a:ext>
            </a:extLst>
          </p:cNvPr>
          <p:cNvSpPr/>
          <p:nvPr/>
        </p:nvSpPr>
        <p:spPr>
          <a:xfrm>
            <a:off x="2037992" y="4492335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Морфологический анализ включает в себя анализ формы слова и его грамматических характеристик. Это важный этап обработки текста, который помогает понимать смысл слов и их взаимосвязи в предложениях.</a:t>
            </a:r>
            <a:endParaRPr lang="en-US" sz="1750" dirty="0"/>
          </a:p>
        </p:txBody>
      </p:sp>
      <p:sp>
        <p:nvSpPr>
          <p:cNvPr id="14" name="Text 5">
            <a:extLst>
              <a:ext uri="{FF2B5EF4-FFF2-40B4-BE49-F238E27FC236}">
                <a16:creationId xmlns:a16="http://schemas.microsoft.com/office/drawing/2014/main" id="{79A7EF02-05FF-42D4-A0D5-C5DE471EF447}"/>
              </a:ext>
            </a:extLst>
          </p:cNvPr>
          <p:cNvSpPr/>
          <p:nvPr/>
        </p:nvSpPr>
        <p:spPr>
          <a:xfrm>
            <a:off x="2037993" y="5861303"/>
            <a:ext cx="8426807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Синтаксический Анализ</a:t>
            </a:r>
            <a:endParaRPr lang="en-US" sz="2187" dirty="0"/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1C28018E-6881-4D9B-B7BD-B86631D6E744}"/>
              </a:ext>
            </a:extLst>
          </p:cNvPr>
          <p:cNvSpPr/>
          <p:nvPr/>
        </p:nvSpPr>
        <p:spPr>
          <a:xfrm>
            <a:off x="2037993" y="6481276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Синтаксический анализ позволяет определить структуру предложения, выявляя связи между словами и их ролями в предложении. Это необходимо для полного понимания смысла текста.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892755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307181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текстовой информации. Обработка текста.</a:t>
            </a:r>
            <a:endParaRPr lang="en-US" sz="4374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763823E0-1B86-45A7-8C54-27B2628A0CA5}"/>
              </a:ext>
            </a:extLst>
          </p:cNvPr>
          <p:cNvSpPr/>
          <p:nvPr/>
        </p:nvSpPr>
        <p:spPr>
          <a:xfrm>
            <a:off x="2037992" y="1882720"/>
            <a:ext cx="8426807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Семантическая Обработка</a:t>
            </a:r>
            <a:endParaRPr lang="en-US" sz="2187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CA854870-7928-4242-B552-2B219294987A}"/>
              </a:ext>
            </a:extLst>
          </p:cNvPr>
          <p:cNvSpPr/>
          <p:nvPr/>
        </p:nvSpPr>
        <p:spPr>
          <a:xfrm>
            <a:off x="2037993" y="2503394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Семантическая обработка текста направлена на понимание значения слов и фраз в контексте. Это включает в себя выделение ключевых слов, анализ тональности и определение смысла текста.</a:t>
            </a:r>
            <a:endParaRPr lang="en-US" sz="1750" dirty="0"/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3CCBB193-6D95-4918-A476-E5A0B5628612}"/>
              </a:ext>
            </a:extLst>
          </p:cNvPr>
          <p:cNvSpPr/>
          <p:nvPr/>
        </p:nvSpPr>
        <p:spPr>
          <a:xfrm>
            <a:off x="2037992" y="3979525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Представление текстовой информации в современных компьютерных системах требует комплексного подхода, включающего кодирование символов, структурирование документов и обширные методы обработки естественного языка.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1143370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91440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4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графической информации. Виды графики.</a:t>
            </a:r>
            <a:endParaRPr lang="en-US" sz="4400" dirty="0"/>
          </a:p>
        </p:txBody>
      </p:sp>
      <p:sp>
        <p:nvSpPr>
          <p:cNvPr id="7" name="Shape 4"/>
          <p:cNvSpPr/>
          <p:nvPr/>
        </p:nvSpPr>
        <p:spPr>
          <a:xfrm>
            <a:off x="2037993" y="2624058"/>
            <a:ext cx="5166122" cy="4843542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8" name="Text 5"/>
          <p:cNvSpPr/>
          <p:nvPr/>
        </p:nvSpPr>
        <p:spPr>
          <a:xfrm>
            <a:off x="2260163" y="2846229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Растровая графика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0163" y="3326645"/>
            <a:ext cx="4721781" cy="388552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Растровая графика представляет изображения в виде сетки пикселей. Каждый пиксель хранит информацию о цвете и формирует детализированное изображение. Однако масштабирование может вызвать потерю качества. </a:t>
            </a:r>
          </a:p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</a:rPr>
              <a:t>JPEG, PNG и BMP - это форматы для хранения растровых изображений с различными уровнями сжатия и качества.</a:t>
            </a:r>
            <a:endParaRPr lang="en-US" sz="1750" dirty="0">
              <a:solidFill>
                <a:srgbClr val="DAD1E6"/>
              </a:solidFill>
            </a:endParaRPr>
          </a:p>
        </p:txBody>
      </p:sp>
      <p:sp>
        <p:nvSpPr>
          <p:cNvPr id="10" name="Shape 7"/>
          <p:cNvSpPr/>
          <p:nvPr/>
        </p:nvSpPr>
        <p:spPr>
          <a:xfrm>
            <a:off x="7426285" y="2624058"/>
            <a:ext cx="5166122" cy="4843542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1" name="Text 8"/>
          <p:cNvSpPr/>
          <p:nvPr/>
        </p:nvSpPr>
        <p:spPr>
          <a:xfrm>
            <a:off x="7648456" y="2846229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Векторная графика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7648456" y="3326646"/>
            <a:ext cx="4721781" cy="35383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Векторная графика описывает изображения с использованием математических объектов. Это обеспечивает масштабируемость без потери качества и удобство редактирования. </a:t>
            </a:r>
          </a:p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anose="020B0503050000020004" pitchFamily="34" charset="0"/>
              </a:rPr>
              <a:t>SVG, AI, EPS - форматы для векторной графики, сохраняющие информацию о геометрии объектов.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83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640617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графической информации. Цветовые модели и пространства.</a:t>
            </a:r>
            <a:endParaRPr lang="en-US" sz="4000" dirty="0"/>
          </a:p>
        </p:txBody>
      </p:sp>
      <p:sp>
        <p:nvSpPr>
          <p:cNvPr id="6" name="Shape 3"/>
          <p:cNvSpPr/>
          <p:nvPr/>
        </p:nvSpPr>
        <p:spPr>
          <a:xfrm>
            <a:off x="1152643" y="3229094"/>
            <a:ext cx="45719" cy="4533146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7" name="Shape 4"/>
          <p:cNvSpPr/>
          <p:nvPr/>
        </p:nvSpPr>
        <p:spPr>
          <a:xfrm>
            <a:off x="1416427" y="3638729"/>
            <a:ext cx="777597" cy="27742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8" name="Shape 5"/>
          <p:cNvSpPr/>
          <p:nvPr/>
        </p:nvSpPr>
        <p:spPr>
          <a:xfrm>
            <a:off x="916484" y="3402687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9" name="Text 6"/>
          <p:cNvSpPr/>
          <p:nvPr/>
        </p:nvSpPr>
        <p:spPr>
          <a:xfrm>
            <a:off x="1082576" y="3444359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1</a:t>
            </a:r>
            <a:endParaRPr lang="en-US" sz="2624" dirty="0"/>
          </a:p>
        </p:txBody>
      </p:sp>
      <p:sp>
        <p:nvSpPr>
          <p:cNvPr id="10" name="Text 7"/>
          <p:cNvSpPr/>
          <p:nvPr/>
        </p:nvSpPr>
        <p:spPr>
          <a:xfrm>
            <a:off x="2388513" y="3451265"/>
            <a:ext cx="3703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RGB </a:t>
            </a: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и </a:t>
            </a: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CMYK</a:t>
            </a:r>
            <a:endParaRPr lang="en-US" sz="2187" dirty="0"/>
          </a:p>
        </p:txBody>
      </p:sp>
      <p:sp>
        <p:nvSpPr>
          <p:cNvPr id="11" name="Text 8"/>
          <p:cNvSpPr/>
          <p:nvPr/>
        </p:nvSpPr>
        <p:spPr>
          <a:xfrm>
            <a:off x="2388513" y="3860840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Цвета представляются в RGB (Red, Green, Blue) для светового спектра и CMYK (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Cyan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,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Magenta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, Yellow, Key/Black) для печати. RGB используется на экранах, а CMYK - в печати.</a:t>
            </a: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(rgb(255, 255, 255))</a:t>
            </a:r>
            <a:endParaRPr lang="en-US" sz="1750" dirty="0"/>
          </a:p>
        </p:txBody>
      </p:sp>
      <p:sp>
        <p:nvSpPr>
          <p:cNvPr id="12" name="Shape 9"/>
          <p:cNvSpPr/>
          <p:nvPr/>
        </p:nvSpPr>
        <p:spPr>
          <a:xfrm>
            <a:off x="1416427" y="5496461"/>
            <a:ext cx="777597" cy="27742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13" name="Shape 10"/>
          <p:cNvSpPr/>
          <p:nvPr/>
        </p:nvSpPr>
        <p:spPr>
          <a:xfrm>
            <a:off x="916484" y="5260419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4" name="Text 11"/>
          <p:cNvSpPr/>
          <p:nvPr/>
        </p:nvSpPr>
        <p:spPr>
          <a:xfrm>
            <a:off x="1082576" y="5302091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2</a:t>
            </a:r>
            <a:endParaRPr lang="en-US" sz="2624" dirty="0"/>
          </a:p>
        </p:txBody>
      </p:sp>
      <p:sp>
        <p:nvSpPr>
          <p:cNvPr id="15" name="Text 12"/>
          <p:cNvSpPr/>
          <p:nvPr/>
        </p:nvSpPr>
        <p:spPr>
          <a:xfrm>
            <a:off x="2388513" y="5308997"/>
            <a:ext cx="4084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HEX</a:t>
            </a:r>
            <a:endParaRPr lang="en-US" sz="2187" dirty="0"/>
          </a:p>
        </p:txBody>
      </p:sp>
      <p:sp>
        <p:nvSpPr>
          <p:cNvPr id="16" name="Text 13"/>
          <p:cNvSpPr/>
          <p:nvPr/>
        </p:nvSpPr>
        <p:spPr>
          <a:xfrm>
            <a:off x="2388512" y="5656183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HEX представляет цвета в шестнадцатеричной системе, где каждый цвет представлен комбинацией шестнадцатеричных чисел. </a:t>
            </a: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(#FFFFFF)</a:t>
            </a:r>
            <a:endParaRPr lang="en-US" sz="1750" dirty="0"/>
          </a:p>
        </p:txBody>
      </p:sp>
      <p:sp>
        <p:nvSpPr>
          <p:cNvPr id="18" name="Shape 10">
            <a:extLst>
              <a:ext uri="{FF2B5EF4-FFF2-40B4-BE49-F238E27FC236}">
                <a16:creationId xmlns:a16="http://schemas.microsoft.com/office/drawing/2014/main" id="{8E8FF0DA-2E17-4063-9710-400F59087B3D}"/>
              </a:ext>
            </a:extLst>
          </p:cNvPr>
          <p:cNvSpPr/>
          <p:nvPr/>
        </p:nvSpPr>
        <p:spPr>
          <a:xfrm>
            <a:off x="902671" y="6868179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2B57B609-9881-4493-917A-AA61404ADFE6}"/>
              </a:ext>
            </a:extLst>
          </p:cNvPr>
          <p:cNvSpPr/>
          <p:nvPr/>
        </p:nvSpPr>
        <p:spPr>
          <a:xfrm>
            <a:off x="1068823" y="6866750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ru-RU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3</a:t>
            </a:r>
            <a:endParaRPr lang="en-US" sz="2624" dirty="0"/>
          </a:p>
        </p:txBody>
      </p:sp>
      <p:sp>
        <p:nvSpPr>
          <p:cNvPr id="20" name="Shape 9">
            <a:extLst>
              <a:ext uri="{FF2B5EF4-FFF2-40B4-BE49-F238E27FC236}">
                <a16:creationId xmlns:a16="http://schemas.microsoft.com/office/drawing/2014/main" id="{A511C6CD-8A9A-4A26-A77A-C356651EC017}"/>
              </a:ext>
            </a:extLst>
          </p:cNvPr>
          <p:cNvSpPr/>
          <p:nvPr/>
        </p:nvSpPr>
        <p:spPr>
          <a:xfrm>
            <a:off x="1416427" y="7118034"/>
            <a:ext cx="777597" cy="27742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21" name="Text 12">
            <a:extLst>
              <a:ext uri="{FF2B5EF4-FFF2-40B4-BE49-F238E27FC236}">
                <a16:creationId xmlns:a16="http://schemas.microsoft.com/office/drawing/2014/main" id="{FB706BF5-8D1D-4D50-97E9-573D89CF1CCC}"/>
              </a:ext>
            </a:extLst>
          </p:cNvPr>
          <p:cNvSpPr/>
          <p:nvPr/>
        </p:nvSpPr>
        <p:spPr>
          <a:xfrm>
            <a:off x="2388513" y="6901397"/>
            <a:ext cx="4084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Цветовые Пространства</a:t>
            </a:r>
            <a:endParaRPr lang="en-US" sz="2187" dirty="0"/>
          </a:p>
        </p:txBody>
      </p:sp>
      <p:sp>
        <p:nvSpPr>
          <p:cNvPr id="22" name="Text 13">
            <a:extLst>
              <a:ext uri="{FF2B5EF4-FFF2-40B4-BE49-F238E27FC236}">
                <a16:creationId xmlns:a16="http://schemas.microsoft.com/office/drawing/2014/main" id="{79881E64-B3A6-40EF-85B5-73F1BDB929BD}"/>
              </a:ext>
            </a:extLst>
          </p:cNvPr>
          <p:cNvSpPr/>
          <p:nvPr/>
        </p:nvSpPr>
        <p:spPr>
          <a:xfrm>
            <a:off x="2388512" y="7248583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Цветовые пространства, устанавливают стандарты отображения цветов для обеспечения визуализации на различных устройствах.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2971902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83078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графической информации. Графические процессоры</a:t>
            </a:r>
            <a:endParaRPr lang="en-US" sz="4000" dirty="0"/>
          </a:p>
        </p:txBody>
      </p:sp>
      <p:sp>
        <p:nvSpPr>
          <p:cNvPr id="6" name="Text 4"/>
          <p:cNvSpPr/>
          <p:nvPr/>
        </p:nvSpPr>
        <p:spPr>
          <a:xfrm>
            <a:off x="2813923" y="2901038"/>
            <a:ext cx="35585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Архитектура Графического Процессора</a:t>
            </a:r>
            <a:endParaRPr lang="en-US" sz="2187" dirty="0"/>
          </a:p>
        </p:txBody>
      </p:sp>
      <p:sp>
        <p:nvSpPr>
          <p:cNvPr id="7" name="Text 5"/>
          <p:cNvSpPr/>
          <p:nvPr/>
        </p:nvSpPr>
        <p:spPr>
          <a:xfrm>
            <a:off x="2037993" y="3381455"/>
            <a:ext cx="5110520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ctr"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Потоковые Процессоры. Главная часть GPU, состоящая из множества потоковых процессоров, или шейдеров. </a:t>
            </a:r>
            <a:endParaRPr lang="en-US" sz="1750" dirty="0">
              <a:solidFill>
                <a:srgbClr val="DAD1E6"/>
              </a:solidFill>
              <a:latin typeface="Fira Sans" pitchFamily="34" charset="0"/>
              <a:ea typeface="Fira Sans" pitchFamily="34" charset="-122"/>
              <a:cs typeface="Fira Sans" pitchFamily="34" charset="-120"/>
            </a:endParaRPr>
          </a:p>
          <a:p>
            <a:pPr algn="ctr"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Текстурные и Унитарные Блоки. Отвечают за обработку текстур и выполнение унитарных вычислений</a:t>
            </a: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.</a:t>
            </a:r>
          </a:p>
          <a:p>
            <a:pPr algn="ctr"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Графическая Память. Быстрая память GPU.</a:t>
            </a:r>
            <a:endParaRPr lang="en-US" sz="1750" dirty="0">
              <a:solidFill>
                <a:srgbClr val="DAD1E6"/>
              </a:solidFill>
              <a:latin typeface="Fira Sans" pitchFamily="34" charset="0"/>
              <a:ea typeface="Fira Sans" pitchFamily="34" charset="-122"/>
              <a:cs typeface="Fira Sans" pitchFamily="34" charset="-120"/>
            </a:endParaRPr>
          </a:p>
          <a:p>
            <a:pPr algn="ctr"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Кэш. Используется для ускорения доступа к данным. 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8425458" y="2901038"/>
            <a:ext cx="32232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Функции Графического Процессора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7481768" y="3381455"/>
            <a:ext cx="5110639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Рендеринг Графики. GPU отвечает за отображение графики на экране, включая растеризацию трехмерных объектов, наложение текстур, освещение и другие аспекты. </a:t>
            </a:r>
            <a:endParaRPr lang="en-US" sz="1750" dirty="0">
              <a:solidFill>
                <a:srgbClr val="DAD1E6"/>
              </a:solidFill>
              <a:latin typeface="Fira Sans" pitchFamily="34" charset="0"/>
              <a:ea typeface="Fira Sans" pitchFamily="34" charset="-122"/>
              <a:cs typeface="Fira Sans" pitchFamily="34" charset="-120"/>
            </a:endParaRPr>
          </a:p>
          <a:p>
            <a:pPr marL="0" indent="0" algn="ctr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Обработка Видео. GPU обрабатывает видеоданные, декодируя, кодируя и отображая видеопотоки. </a:t>
            </a:r>
            <a:endParaRPr lang="en-US" sz="1750" dirty="0">
              <a:solidFill>
                <a:srgbClr val="DAD1E6"/>
              </a:solidFill>
              <a:latin typeface="Fira Sans" pitchFamily="34" charset="0"/>
              <a:ea typeface="Fira Sans" pitchFamily="34" charset="-122"/>
              <a:cs typeface="Fira Sans" pitchFamily="34" charset="-120"/>
            </a:endParaRPr>
          </a:p>
          <a:p>
            <a:pPr marL="0" indent="0" algn="ctr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Общепроцессорные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Вычисления (GPGPU). GPU используется для общих вычислений</a:t>
            </a: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,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таких как научные расчеты, искусственный интеллект и другие приложения, не связанные с графикой.</a:t>
            </a:r>
            <a:endParaRPr lang="en-US" sz="175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ACD60999-D0B6-432F-B3A2-150D14C3D87B}"/>
              </a:ext>
            </a:extLst>
          </p:cNvPr>
          <p:cNvSpPr/>
          <p:nvPr/>
        </p:nvSpPr>
        <p:spPr>
          <a:xfrm>
            <a:off x="2037993" y="1771413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Графический процессор (GPU) представляет собой высокопроизводительный процессор, специально разработанный для обработки графических и видеоданных. </a:t>
            </a:r>
            <a:endParaRPr lang="en-US" sz="175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91440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графической информации. Графические</a:t>
            </a:r>
            <a:r>
              <a:rPr lang="en-US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 </a:t>
            </a:r>
            <a:r>
              <a:rPr lang="ru-RU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библиотеки</a:t>
            </a:r>
            <a:endParaRPr lang="en-US" sz="4000" dirty="0"/>
          </a:p>
        </p:txBody>
      </p:sp>
      <p:sp>
        <p:nvSpPr>
          <p:cNvPr id="7" name="Shape 4"/>
          <p:cNvSpPr/>
          <p:nvPr/>
        </p:nvSpPr>
        <p:spPr>
          <a:xfrm>
            <a:off x="2037993" y="1709658"/>
            <a:ext cx="5166122" cy="32970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8" name="Text 5"/>
          <p:cNvSpPr/>
          <p:nvPr/>
        </p:nvSpPr>
        <p:spPr>
          <a:xfrm>
            <a:off x="2260163" y="1931829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ea typeface="Inconsolata" pitchFamily="34" charset="-122"/>
              </a:rPr>
              <a:t>OpenGL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0163" y="2412246"/>
            <a:ext cx="472178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OpenGL (Open Graphics Library) - это кросс-платформенная графическая библиотека с открытым исходным кодом. Она предоставляет набор функций для 2D и 3D графики, а также для взаимодействия с графическим оборудованием.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426285" y="1709658"/>
            <a:ext cx="5166122" cy="32970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1" name="Text 8"/>
          <p:cNvSpPr/>
          <p:nvPr/>
        </p:nvSpPr>
        <p:spPr>
          <a:xfrm>
            <a:off x="7648456" y="1931829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DirectX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7648456" y="2412246"/>
            <a:ext cx="4721781" cy="222071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lv-LV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DirectX -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это набор </a:t>
            </a:r>
            <a:r>
              <a:rPr lang="lv-LV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API (Application Programming Interface)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от </a:t>
            </a:r>
            <a:r>
              <a:rPr lang="lv-LV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Microsoft,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предназначенных для разработки графических приложений. Включает в себя </a:t>
            </a:r>
            <a:r>
              <a:rPr lang="lv-LV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DirectX Graphics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для 3</a:t>
            </a:r>
            <a:r>
              <a:rPr lang="lv-LV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D-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графики, а также другие компоненты для аудио, ввода и сетевого взаимодействия.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  <p:sp>
        <p:nvSpPr>
          <p:cNvPr id="14" name="Shape 7">
            <a:extLst>
              <a:ext uri="{FF2B5EF4-FFF2-40B4-BE49-F238E27FC236}">
                <a16:creationId xmlns:a16="http://schemas.microsoft.com/office/drawing/2014/main" id="{00935C2F-AEC6-46D6-8B07-11B1DCB33849}"/>
              </a:ext>
            </a:extLst>
          </p:cNvPr>
          <p:cNvSpPr/>
          <p:nvPr/>
        </p:nvSpPr>
        <p:spPr>
          <a:xfrm>
            <a:off x="7315200" y="5292804"/>
            <a:ext cx="5166122" cy="26341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9BC28703-4237-4232-AB6E-FC60F7B5D7FA}"/>
              </a:ext>
            </a:extLst>
          </p:cNvPr>
          <p:cNvSpPr/>
          <p:nvPr/>
        </p:nvSpPr>
        <p:spPr>
          <a:xfrm>
            <a:off x="7537371" y="5419586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ea typeface="Inconsolata" pitchFamily="34" charset="-122"/>
              </a:rPr>
              <a:t>Cairo</a:t>
            </a:r>
            <a:endParaRPr lang="en-US" sz="2187" dirty="0"/>
          </a:p>
        </p:txBody>
      </p:sp>
      <p:sp>
        <p:nvSpPr>
          <p:cNvPr id="16" name="Text 9">
            <a:extLst>
              <a:ext uri="{FF2B5EF4-FFF2-40B4-BE49-F238E27FC236}">
                <a16:creationId xmlns:a16="http://schemas.microsoft.com/office/drawing/2014/main" id="{1C2A91E5-2F5A-4E4E-B52B-23A610F7E105}"/>
              </a:ext>
            </a:extLst>
          </p:cNvPr>
          <p:cNvSpPr/>
          <p:nvPr/>
        </p:nvSpPr>
        <p:spPr>
          <a:xfrm>
            <a:off x="7537370" y="5889863"/>
            <a:ext cx="4721781" cy="171997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Cairo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- это векторная графическая библиотека, ориентированная на портативность и обеспечивающая возможности рендеринга 2D-графики.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  <p:sp>
        <p:nvSpPr>
          <p:cNvPr id="17" name="Shape 7">
            <a:extLst>
              <a:ext uri="{FF2B5EF4-FFF2-40B4-BE49-F238E27FC236}">
                <a16:creationId xmlns:a16="http://schemas.microsoft.com/office/drawing/2014/main" id="{C4933078-AB9F-4118-9E55-624145A841C6}"/>
              </a:ext>
            </a:extLst>
          </p:cNvPr>
          <p:cNvSpPr/>
          <p:nvPr/>
        </p:nvSpPr>
        <p:spPr>
          <a:xfrm>
            <a:off x="2037993" y="5296495"/>
            <a:ext cx="5166122" cy="26341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9D1E00AD-49DA-4D1E-AB5E-7962355655BE}"/>
              </a:ext>
            </a:extLst>
          </p:cNvPr>
          <p:cNvSpPr/>
          <p:nvPr/>
        </p:nvSpPr>
        <p:spPr>
          <a:xfrm>
            <a:off x="2260164" y="5419586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ea typeface="Inconsolata" pitchFamily="34" charset="-122"/>
              </a:rPr>
              <a:t>Vulcan</a:t>
            </a:r>
            <a:endParaRPr lang="en-US" sz="2187" dirty="0"/>
          </a:p>
        </p:txBody>
      </p:sp>
      <p:sp>
        <p:nvSpPr>
          <p:cNvPr id="19" name="Text 9">
            <a:extLst>
              <a:ext uri="{FF2B5EF4-FFF2-40B4-BE49-F238E27FC236}">
                <a16:creationId xmlns:a16="http://schemas.microsoft.com/office/drawing/2014/main" id="{B8D2B3D0-2D21-4AD4-B66F-C5404F42511B}"/>
              </a:ext>
            </a:extLst>
          </p:cNvPr>
          <p:cNvSpPr/>
          <p:nvPr/>
        </p:nvSpPr>
        <p:spPr>
          <a:xfrm>
            <a:off x="2260164" y="5889863"/>
            <a:ext cx="4721781" cy="20371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Vulkan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- низкоуровневый API для 3D-графики и вычислений. Это открытый стандарт, который призван предоставить более непосредственный доступ к аппаратному обеспечению.</a:t>
            </a:r>
            <a:endParaRPr lang="ru-RU" sz="1750" b="0" i="0" dirty="0">
              <a:solidFill>
                <a:srgbClr val="DAD1E6"/>
              </a:solidFill>
              <a:effectLst/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366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486611"/>
            <a:ext cx="9519841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32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звуковой информации. </a:t>
            </a:r>
          </a:p>
          <a:p>
            <a:pPr marL="0" indent="0">
              <a:lnSpc>
                <a:spcPts val="5468"/>
              </a:lnSpc>
              <a:buNone/>
            </a:pPr>
            <a:r>
              <a:rPr lang="ru-RU" sz="32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Аналоговые и цифровые представления. </a:t>
            </a:r>
            <a:endParaRPr lang="en-US" sz="320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799" y="2744391"/>
            <a:ext cx="1110972" cy="1777484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935028" y="2966561"/>
            <a:ext cx="29870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Аналоговое Представление</a:t>
            </a:r>
            <a:endParaRPr lang="en-US" sz="2187" dirty="0"/>
          </a:p>
        </p:txBody>
      </p:sp>
      <p:sp>
        <p:nvSpPr>
          <p:cNvPr id="8" name="Text 4"/>
          <p:cNvSpPr/>
          <p:nvPr/>
        </p:nvSpPr>
        <p:spPr>
          <a:xfrm>
            <a:off x="5935028" y="3446978"/>
            <a:ext cx="786217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Аналоговая звуковая информация представляет собой непрерывный сигнал, изменяющийся во времени. В аналоговых устройствах, таких как микрофоны, звук преобразуется в электрический сигнал, представляющий колебания звуковой волны.</a:t>
            </a:r>
            <a:endParaRPr lang="en-US" sz="17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0799" y="5099324"/>
            <a:ext cx="1110972" cy="199096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5935028" y="5321494"/>
            <a:ext cx="5227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Цифровое Представление</a:t>
            </a:r>
            <a:endParaRPr lang="en-US" sz="2187" dirty="0"/>
          </a:p>
        </p:txBody>
      </p:sp>
      <p:sp>
        <p:nvSpPr>
          <p:cNvPr id="11" name="Text 6"/>
          <p:cNvSpPr/>
          <p:nvPr/>
        </p:nvSpPr>
        <p:spPr>
          <a:xfrm>
            <a:off x="5935028" y="5801912"/>
            <a:ext cx="7862173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Цифровое представление звука представляет собой дискретизацию аналогового сигнала. Аналоговый сигнал разбивается на дискретные отсчеты, которые затем кодируются в цифровую форму. Этот процесс осуществляется аналого-цифровым преобразователем (ADC).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3502694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249317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1911192"/>
            <a:ext cx="36423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Битовая система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037993" y="2528154"/>
            <a:ext cx="5006221" cy="25620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Информация в памяти компьютера представлена в виде битов - минимальных единиц данных, принимающих значения 0 или 1. Битовая система основана на двоичной системе счисления, где каждый бит имеет вес, удваивающийся с каждым следующим разрядом.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7593806" y="1911192"/>
            <a:ext cx="32232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Байт</a:t>
            </a:r>
            <a:endParaRPr lang="en-US" sz="2187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6"/>
              <p:cNvSpPr/>
              <p:nvPr/>
            </p:nvSpPr>
            <p:spPr>
              <a:xfrm>
                <a:off x="7586186" y="2528154"/>
                <a:ext cx="5006221" cy="1850806"/>
              </a:xfrm>
              <a:prstGeom prst="rect">
                <a:avLst/>
              </a:prstGeom>
              <a:noFill/>
              <a:ln/>
            </p:spPr>
            <p:txBody>
              <a:bodyPr wrap="square" rtlCol="0" anchor="t"/>
              <a:lstStyle/>
              <a:p>
                <a:pPr marL="0" indent="0">
                  <a:lnSpc>
                    <a:spcPts val="2799"/>
                  </a:lnSpc>
                  <a:buNone/>
                </a:pPr>
                <a:r>
                  <a:rPr lang="ru-RU" sz="1750" dirty="0">
                    <a:solidFill>
                      <a:srgbClr val="DAD1E6"/>
                    </a:solidFill>
                    <a:latin typeface="Fira Sans" pitchFamily="34" charset="0"/>
                    <a:ea typeface="Fira Sans" pitchFamily="34" charset="-122"/>
                    <a:cs typeface="Fira Sans" pitchFamily="34" charset="-120"/>
                  </a:rPr>
                  <a:t>Байт - это группа из 8 бит. Каждый байт может представлять числа от 0 до 255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750" i="1" dirty="0" smtClean="0">
                            <a:solidFill>
                              <a:srgbClr val="DAD1E6"/>
                            </a:solidFill>
                            <a:latin typeface="Cambria Math" panose="02040503050406030204" pitchFamily="18" charset="0"/>
                            <a:ea typeface="Fira Sans" pitchFamily="34" charset="-122"/>
                            <a:cs typeface="Fira Sans" pitchFamily="34" charset="-120"/>
                          </a:rPr>
                        </m:ctrlPr>
                      </m:sSupPr>
                      <m:e>
                        <m:r>
                          <a:rPr lang="ru-RU" sz="1750" i="1" dirty="0" smtClean="0">
                            <a:solidFill>
                              <a:srgbClr val="DAD1E6"/>
                            </a:solidFill>
                            <a:latin typeface="Cambria Math" panose="02040503050406030204" pitchFamily="18" charset="0"/>
                            <a:ea typeface="Fira Sans" pitchFamily="34" charset="-122"/>
                            <a:cs typeface="Fira Sans" pitchFamily="34" charset="-120"/>
                          </a:rPr>
                          <m:t>2</m:t>
                        </m:r>
                      </m:e>
                      <m:sup>
                        <m:r>
                          <a:rPr lang="ru-RU" sz="1750" i="1" dirty="0" smtClean="0">
                            <a:solidFill>
                              <a:srgbClr val="DAD1E6"/>
                            </a:solidFill>
                            <a:latin typeface="Cambria Math" panose="02040503050406030204" pitchFamily="18" charset="0"/>
                            <a:ea typeface="Fira Sans" pitchFamily="34" charset="-122"/>
                            <a:cs typeface="Fira Sans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ru-RU" sz="1750" dirty="0">
                    <a:solidFill>
                      <a:srgbClr val="DAD1E6"/>
                    </a:solidFill>
                    <a:latin typeface="Fira Sans" pitchFamily="34" charset="0"/>
                    <a:ea typeface="Fira Sans" pitchFamily="34" charset="-122"/>
                    <a:cs typeface="Fira Sans" pitchFamily="34" charset="-120"/>
                  </a:rPr>
                  <a:t> возможных комбинаций). Это обеспечивает компактное представление чисел, символов и других данных.</a:t>
                </a:r>
                <a:endParaRPr lang="en-US" sz="1750" dirty="0"/>
              </a:p>
            </p:txBody>
          </p:sp>
        </mc:Choice>
        <mc:Fallback>
          <p:sp>
            <p:nvSpPr>
              <p:cNvPr id="8" name="Tex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186" y="2528154"/>
                <a:ext cx="5006221" cy="1850806"/>
              </a:xfrm>
              <a:prstGeom prst="rect">
                <a:avLst/>
              </a:prstGeom>
              <a:blipFill>
                <a:blip r:embed="rId3"/>
                <a:stretch>
                  <a:fillRect l="-852" b="-4290"/>
                </a:stretch>
              </a:blipFill>
              <a:ln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3">
            <a:extLst>
              <a:ext uri="{FF2B5EF4-FFF2-40B4-BE49-F238E27FC236}">
                <a16:creationId xmlns:a16="http://schemas.microsoft.com/office/drawing/2014/main" id="{A0F592BD-A028-48B9-82DC-F4FA39BA0140}"/>
              </a:ext>
            </a:extLst>
          </p:cNvPr>
          <p:cNvSpPr/>
          <p:nvPr/>
        </p:nvSpPr>
        <p:spPr>
          <a:xfrm>
            <a:off x="2037993" y="5359936"/>
            <a:ext cx="36423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0 в двоичной системе</a:t>
            </a:r>
            <a:endParaRPr lang="en-US" sz="2187" dirty="0"/>
          </a:p>
        </p:txBody>
      </p:sp>
      <p:sp>
        <p:nvSpPr>
          <p:cNvPr id="11" name="Text 4">
            <a:extLst>
              <a:ext uri="{FF2B5EF4-FFF2-40B4-BE49-F238E27FC236}">
                <a16:creationId xmlns:a16="http://schemas.microsoft.com/office/drawing/2014/main" id="{A22CD932-709A-4187-A006-247604D4E568}"/>
              </a:ext>
            </a:extLst>
          </p:cNvPr>
          <p:cNvSpPr/>
          <p:nvPr/>
        </p:nvSpPr>
        <p:spPr>
          <a:xfrm>
            <a:off x="2037992" y="5971223"/>
            <a:ext cx="5006221" cy="73718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Выключено (отсутствие сигнала).</a:t>
            </a:r>
          </a:p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Логическое «ложь».</a:t>
            </a:r>
            <a:endParaRPr lang="en-US" sz="1750" dirty="0"/>
          </a:p>
        </p:txBody>
      </p:sp>
      <p:sp>
        <p:nvSpPr>
          <p:cNvPr id="12" name="Text 3">
            <a:extLst>
              <a:ext uri="{FF2B5EF4-FFF2-40B4-BE49-F238E27FC236}">
                <a16:creationId xmlns:a16="http://schemas.microsoft.com/office/drawing/2014/main" id="{FD578B96-539D-41CA-BA65-1DA8DA31A19C}"/>
              </a:ext>
            </a:extLst>
          </p:cNvPr>
          <p:cNvSpPr/>
          <p:nvPr/>
        </p:nvSpPr>
        <p:spPr>
          <a:xfrm>
            <a:off x="7586186" y="4634032"/>
            <a:ext cx="36423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1 в двоичной системе</a:t>
            </a:r>
            <a:endParaRPr lang="en-US" sz="2187" dirty="0"/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1A047762-E825-49F1-AAAF-C9A546B5EC63}"/>
              </a:ext>
            </a:extLst>
          </p:cNvPr>
          <p:cNvSpPr/>
          <p:nvPr/>
        </p:nvSpPr>
        <p:spPr>
          <a:xfrm>
            <a:off x="7586185" y="5234038"/>
            <a:ext cx="5006221" cy="73718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Включено (присутствие сигнала).</a:t>
            </a:r>
          </a:p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Логическая истина.</a:t>
            </a:r>
            <a:endParaRPr lang="en-US" sz="1750" dirty="0"/>
          </a:p>
        </p:txBody>
      </p:sp>
      <p:sp>
        <p:nvSpPr>
          <p:cNvPr id="14" name="Text 3">
            <a:extLst>
              <a:ext uri="{FF2B5EF4-FFF2-40B4-BE49-F238E27FC236}">
                <a16:creationId xmlns:a16="http://schemas.microsoft.com/office/drawing/2014/main" id="{F2106139-43BC-4479-BB2C-1E1AE5A3A59C}"/>
              </a:ext>
            </a:extLst>
          </p:cNvPr>
          <p:cNvSpPr/>
          <p:nvPr/>
        </p:nvSpPr>
        <p:spPr>
          <a:xfrm>
            <a:off x="7586186" y="6245435"/>
            <a:ext cx="397589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0 и 1 в двоичной системе</a:t>
            </a:r>
            <a:endParaRPr lang="en-US" sz="2187" dirty="0"/>
          </a:p>
        </p:txBody>
      </p:sp>
      <p:sp>
        <p:nvSpPr>
          <p:cNvPr id="15" name="Text 6">
            <a:extLst>
              <a:ext uri="{FF2B5EF4-FFF2-40B4-BE49-F238E27FC236}">
                <a16:creationId xmlns:a16="http://schemas.microsoft.com/office/drawing/2014/main" id="{1980DD04-6DCC-42C7-9510-6648B60D6F03}"/>
              </a:ext>
            </a:extLst>
          </p:cNvPr>
          <p:cNvSpPr/>
          <p:nvPr/>
        </p:nvSpPr>
        <p:spPr>
          <a:xfrm>
            <a:off x="7586184" y="6731819"/>
            <a:ext cx="5621816" cy="149778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Представляют состояния, используемые для кодирования информации в компьютерах, обеспечивая основу для всех вычислений и хранения данных.</a:t>
            </a:r>
            <a:endParaRPr lang="en-US" sz="175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1945526" y="102404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4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звуковой информации. Цифровые форматы аудиофайлов.</a:t>
            </a:r>
          </a:p>
        </p:txBody>
      </p:sp>
      <p:sp>
        <p:nvSpPr>
          <p:cNvPr id="5" name="Text 3"/>
          <p:cNvSpPr/>
          <p:nvPr/>
        </p:nvSpPr>
        <p:spPr>
          <a:xfrm>
            <a:off x="2037993" y="2331255"/>
            <a:ext cx="35814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PCM (Pulse Code Modulation)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037993" y="2807744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PCM - стандартный метод представления цифрового аудио, где амплитуды сигнала записываются в виде последовательности числовых значений. Этот формат обеспечивает точное представление звуковой волны, но может требовать значительного объема памяти.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2037993" y="4019324"/>
            <a:ext cx="4762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MP3 (MPEG Audio Layer III)</a:t>
            </a:r>
            <a:endParaRPr lang="en-US" sz="2187" dirty="0"/>
          </a:p>
        </p:txBody>
      </p:sp>
      <p:sp>
        <p:nvSpPr>
          <p:cNvPr id="8" name="Text 6"/>
          <p:cNvSpPr/>
          <p:nvPr/>
        </p:nvSpPr>
        <p:spPr>
          <a:xfrm>
            <a:off x="2037993" y="4479740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Формат MP3 является методом сжатия аудиоданных, позволяющим значительно уменьшить размер файла без заметной потери качества звучания. Он использует алгоритмы сжатия, основанные на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психоакустике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, чтобы удалить части звуковой информации, которые человеческое ухо воспринимает менее чувствительно.</a:t>
            </a:r>
            <a:endParaRPr lang="en-US" sz="175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8DC776E8-F243-4754-861C-1168728EBF79}"/>
              </a:ext>
            </a:extLst>
          </p:cNvPr>
          <p:cNvSpPr/>
          <p:nvPr/>
        </p:nvSpPr>
        <p:spPr>
          <a:xfrm>
            <a:off x="2037993" y="6151736"/>
            <a:ext cx="4762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FLAC (Free Lossless Audio Codec)</a:t>
            </a:r>
            <a:endParaRPr lang="en-US" sz="2187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EEAF6065-53C3-49E5-B806-2E2FDB4F3C73}"/>
              </a:ext>
            </a:extLst>
          </p:cNvPr>
          <p:cNvSpPr/>
          <p:nvPr/>
        </p:nvSpPr>
        <p:spPr>
          <a:xfrm>
            <a:off x="2037993" y="6653457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FLAC представляет собой формат без потерь, который обеспечивает сжатие аудиоданных без утраты качества. Этот формат широко используется в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аудиофильских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приложениях, где важна максимальная сохранность звукового контента.</a:t>
            </a:r>
            <a:endParaRPr lang="en-US" sz="175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42981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486611"/>
            <a:ext cx="9519841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звуковой информации. </a:t>
            </a:r>
          </a:p>
          <a:p>
            <a:pPr marL="0" indent="0">
              <a:lnSpc>
                <a:spcPts val="5468"/>
              </a:lnSpc>
              <a:buNone/>
            </a:pPr>
            <a:r>
              <a:rPr lang="ru-RU" sz="40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Область.</a:t>
            </a:r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799" y="2744391"/>
            <a:ext cx="1110972" cy="1777484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935028" y="2966561"/>
            <a:ext cx="29870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Частотная Область</a:t>
            </a:r>
            <a:endParaRPr lang="en-US" sz="2187" dirty="0"/>
          </a:p>
        </p:txBody>
      </p:sp>
      <p:sp>
        <p:nvSpPr>
          <p:cNvPr id="8" name="Text 4"/>
          <p:cNvSpPr/>
          <p:nvPr/>
        </p:nvSpPr>
        <p:spPr>
          <a:xfrm>
            <a:off x="5935028" y="3446978"/>
            <a:ext cx="786217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Частотная область звуковой информации описывает, какие частоты присутствуют в аудиосигнале. Это важно для анализа тембра звука и идентификации различных звуковых источников.</a:t>
            </a:r>
            <a:endParaRPr lang="en-US" sz="17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0799" y="5099324"/>
            <a:ext cx="1110972" cy="199096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5935028" y="5321494"/>
            <a:ext cx="5227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Временная Область</a:t>
            </a:r>
            <a:endParaRPr lang="en-US" sz="2187" dirty="0"/>
          </a:p>
        </p:txBody>
      </p:sp>
      <p:sp>
        <p:nvSpPr>
          <p:cNvPr id="11" name="Text 6"/>
          <p:cNvSpPr/>
          <p:nvPr/>
        </p:nvSpPr>
        <p:spPr>
          <a:xfrm>
            <a:off x="5935028" y="5801912"/>
            <a:ext cx="7862173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Временная область описывает изменение звукового сигнала в течение времени. Это позволяет анализировать динамику звучания, выделение атак и затухания звуковых событий.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521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1945526" y="102404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4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числовой информации. </a:t>
            </a:r>
          </a:p>
        </p:txBody>
      </p:sp>
      <p:sp>
        <p:nvSpPr>
          <p:cNvPr id="5" name="Text 3"/>
          <p:cNvSpPr/>
          <p:nvPr/>
        </p:nvSpPr>
        <p:spPr>
          <a:xfrm>
            <a:off x="2037993" y="1589673"/>
            <a:ext cx="35814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Целочисленные Типы Данных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037993" y="2096940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Целочисленные типы данных предназначены для представления целых чисел без дробной части. В памяти компьютера они обычно представлены битовыми последовательностями, размер которых зависит от используемого типа данных и архитектуры системы. Например, в 32-битных системах тип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int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может занимать 4 байта (32 бита).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2037993" y="3672138"/>
            <a:ext cx="4762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Числа с плавающей запятой</a:t>
            </a:r>
            <a:endParaRPr lang="en-US" sz="2187" dirty="0"/>
          </a:p>
        </p:txBody>
      </p:sp>
      <p:sp>
        <p:nvSpPr>
          <p:cNvPr id="8" name="Text 6"/>
          <p:cNvSpPr/>
          <p:nvPr/>
        </p:nvSpPr>
        <p:spPr>
          <a:xfrm>
            <a:off x="2037993" y="4113358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Числа с плавающей запятой используются для представления дробных значений. Они включают мантиссу (значащая часть), экспоненту и бит знака. Стандарт IEEE 754 широко используется для представления чисел с плавающей запятой в памяти компьютера.</a:t>
            </a:r>
            <a:endParaRPr lang="en-US" sz="175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8DC776E8-F243-4754-861C-1168728EBF79}"/>
              </a:ext>
            </a:extLst>
          </p:cNvPr>
          <p:cNvSpPr/>
          <p:nvPr/>
        </p:nvSpPr>
        <p:spPr>
          <a:xfrm>
            <a:off x="2037993" y="5391623"/>
            <a:ext cx="4762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Форматы Чисел в Памяти</a:t>
            </a:r>
            <a:endParaRPr lang="en-US" sz="2187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EEAF6065-53C3-49E5-B806-2E2FDB4F3C73}"/>
              </a:ext>
            </a:extLst>
          </p:cNvPr>
          <p:cNvSpPr/>
          <p:nvPr/>
        </p:nvSpPr>
        <p:spPr>
          <a:xfrm>
            <a:off x="2026206" y="5924411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Размер и порядок байт в памяти компьютера зависит от архитектуры (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little-endian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 или 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big-endian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). Например, в 32-битной архитектуре число 0x12345678 может быть представлено как 78 56 34 12 (</a:t>
            </a:r>
            <a:r>
              <a:rPr lang="ru-RU" sz="1750" dirty="0" err="1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little-endian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).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271950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640617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компьютера. Ячейка памяти.</a:t>
            </a:r>
            <a:endParaRPr lang="en-US" sz="4374" dirty="0"/>
          </a:p>
        </p:txBody>
      </p:sp>
      <p:sp>
        <p:nvSpPr>
          <p:cNvPr id="6" name="Shape 3"/>
          <p:cNvSpPr/>
          <p:nvPr/>
        </p:nvSpPr>
        <p:spPr>
          <a:xfrm>
            <a:off x="1152643" y="3229094"/>
            <a:ext cx="45719" cy="4533146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7" name="Shape 4"/>
          <p:cNvSpPr/>
          <p:nvPr/>
        </p:nvSpPr>
        <p:spPr>
          <a:xfrm>
            <a:off x="1416427" y="3638729"/>
            <a:ext cx="777597" cy="27742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8" name="Shape 5"/>
          <p:cNvSpPr/>
          <p:nvPr/>
        </p:nvSpPr>
        <p:spPr>
          <a:xfrm>
            <a:off x="916484" y="3402687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9" name="Text 6"/>
          <p:cNvSpPr/>
          <p:nvPr/>
        </p:nvSpPr>
        <p:spPr>
          <a:xfrm>
            <a:off x="1082576" y="3444359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1</a:t>
            </a:r>
            <a:endParaRPr lang="en-US" sz="2624" dirty="0"/>
          </a:p>
        </p:txBody>
      </p:sp>
      <p:sp>
        <p:nvSpPr>
          <p:cNvPr id="10" name="Text 7"/>
          <p:cNvSpPr/>
          <p:nvPr/>
        </p:nvSpPr>
        <p:spPr>
          <a:xfrm>
            <a:off x="2388513" y="3451265"/>
            <a:ext cx="3703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Битовая Адресация</a:t>
            </a:r>
            <a:endParaRPr lang="en-US" sz="2187" dirty="0"/>
          </a:p>
        </p:txBody>
      </p:sp>
      <p:sp>
        <p:nvSpPr>
          <p:cNvPr id="11" name="Text 8"/>
          <p:cNvSpPr/>
          <p:nvPr/>
        </p:nvSpPr>
        <p:spPr>
          <a:xfrm>
            <a:off x="2388513" y="3860840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Ячейка памяти обычно адресуется в битах. Количество бит в адресе определяет общее количество уникальных ячеек, которые можно адресовать.</a:t>
            </a:r>
            <a:endParaRPr lang="en-US" sz="1750" dirty="0"/>
          </a:p>
        </p:txBody>
      </p:sp>
      <p:sp>
        <p:nvSpPr>
          <p:cNvPr id="12" name="Shape 9"/>
          <p:cNvSpPr/>
          <p:nvPr/>
        </p:nvSpPr>
        <p:spPr>
          <a:xfrm>
            <a:off x="1416427" y="5496461"/>
            <a:ext cx="777597" cy="27742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13" name="Shape 10"/>
          <p:cNvSpPr/>
          <p:nvPr/>
        </p:nvSpPr>
        <p:spPr>
          <a:xfrm>
            <a:off x="916484" y="5260419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4" name="Text 11"/>
          <p:cNvSpPr/>
          <p:nvPr/>
        </p:nvSpPr>
        <p:spPr>
          <a:xfrm>
            <a:off x="1082576" y="5302091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2</a:t>
            </a:r>
            <a:endParaRPr lang="en-US" sz="2624" dirty="0"/>
          </a:p>
        </p:txBody>
      </p:sp>
      <p:sp>
        <p:nvSpPr>
          <p:cNvPr id="15" name="Text 12"/>
          <p:cNvSpPr/>
          <p:nvPr/>
        </p:nvSpPr>
        <p:spPr>
          <a:xfrm>
            <a:off x="2388513" y="5308997"/>
            <a:ext cx="4084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Байтовая Организация</a:t>
            </a:r>
            <a:endParaRPr lang="en-US" sz="2187" dirty="0"/>
          </a:p>
        </p:txBody>
      </p:sp>
      <p:sp>
        <p:nvSpPr>
          <p:cNvPr id="16" name="Text 13"/>
          <p:cNvSpPr/>
          <p:nvPr/>
        </p:nvSpPr>
        <p:spPr>
          <a:xfrm>
            <a:off x="2388512" y="5656183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Ячейка памяти обычно содержит байты. Байт - это группа из 8 бит, и это основная единица хранения данных.</a:t>
            </a:r>
            <a:endParaRPr lang="en-US" sz="1750" dirty="0"/>
          </a:p>
        </p:txBody>
      </p:sp>
      <p:sp>
        <p:nvSpPr>
          <p:cNvPr id="18" name="Shape 10">
            <a:extLst>
              <a:ext uri="{FF2B5EF4-FFF2-40B4-BE49-F238E27FC236}">
                <a16:creationId xmlns:a16="http://schemas.microsoft.com/office/drawing/2014/main" id="{8E8FF0DA-2E17-4063-9710-400F59087B3D}"/>
              </a:ext>
            </a:extLst>
          </p:cNvPr>
          <p:cNvSpPr/>
          <p:nvPr/>
        </p:nvSpPr>
        <p:spPr>
          <a:xfrm>
            <a:off x="902671" y="6868179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9" name="Text 11">
            <a:extLst>
              <a:ext uri="{FF2B5EF4-FFF2-40B4-BE49-F238E27FC236}">
                <a16:creationId xmlns:a16="http://schemas.microsoft.com/office/drawing/2014/main" id="{2B57B609-9881-4493-917A-AA61404ADFE6}"/>
              </a:ext>
            </a:extLst>
          </p:cNvPr>
          <p:cNvSpPr/>
          <p:nvPr/>
        </p:nvSpPr>
        <p:spPr>
          <a:xfrm>
            <a:off x="1068823" y="6866750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ru-RU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3</a:t>
            </a:r>
            <a:endParaRPr lang="en-US" sz="2624" dirty="0"/>
          </a:p>
        </p:txBody>
      </p:sp>
      <p:sp>
        <p:nvSpPr>
          <p:cNvPr id="20" name="Shape 9">
            <a:extLst>
              <a:ext uri="{FF2B5EF4-FFF2-40B4-BE49-F238E27FC236}">
                <a16:creationId xmlns:a16="http://schemas.microsoft.com/office/drawing/2014/main" id="{A511C6CD-8A9A-4A26-A77A-C356651EC017}"/>
              </a:ext>
            </a:extLst>
          </p:cNvPr>
          <p:cNvSpPr/>
          <p:nvPr/>
        </p:nvSpPr>
        <p:spPr>
          <a:xfrm>
            <a:off x="1416427" y="7118034"/>
            <a:ext cx="777597" cy="27742"/>
          </a:xfrm>
          <a:prstGeom prst="rect">
            <a:avLst/>
          </a:prstGeom>
          <a:solidFill>
            <a:srgbClr val="FF6680"/>
          </a:solidFill>
          <a:ln/>
        </p:spPr>
      </p:sp>
      <p:sp>
        <p:nvSpPr>
          <p:cNvPr id="21" name="Text 12">
            <a:extLst>
              <a:ext uri="{FF2B5EF4-FFF2-40B4-BE49-F238E27FC236}">
                <a16:creationId xmlns:a16="http://schemas.microsoft.com/office/drawing/2014/main" id="{FB706BF5-8D1D-4D50-97E9-573D89CF1CCC}"/>
              </a:ext>
            </a:extLst>
          </p:cNvPr>
          <p:cNvSpPr/>
          <p:nvPr/>
        </p:nvSpPr>
        <p:spPr>
          <a:xfrm>
            <a:off x="2388513" y="6901397"/>
            <a:ext cx="40843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Регистры</a:t>
            </a:r>
            <a:endParaRPr lang="en-US" sz="2187" dirty="0"/>
          </a:p>
        </p:txBody>
      </p:sp>
      <p:sp>
        <p:nvSpPr>
          <p:cNvPr id="22" name="Text 13">
            <a:extLst>
              <a:ext uri="{FF2B5EF4-FFF2-40B4-BE49-F238E27FC236}">
                <a16:creationId xmlns:a16="http://schemas.microsoft.com/office/drawing/2014/main" id="{79881E64-B3A6-40EF-85B5-73F1BDB929BD}"/>
              </a:ext>
            </a:extLst>
          </p:cNvPr>
          <p:cNvSpPr/>
          <p:nvPr/>
        </p:nvSpPr>
        <p:spPr>
          <a:xfrm>
            <a:off x="2388512" y="7248583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Ячейка памяти, являются регистрами и используются для временного хранения данных, непосредственно связанных с процессором.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-23705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480179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3600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компьютера. Операции. Стек. Куча.</a:t>
            </a:r>
            <a:endParaRPr lang="en-US" sz="3600" dirty="0"/>
          </a:p>
        </p:txBody>
      </p:sp>
      <p:sp>
        <p:nvSpPr>
          <p:cNvPr id="6" name="Shape 3"/>
          <p:cNvSpPr/>
          <p:nvPr/>
        </p:nvSpPr>
        <p:spPr>
          <a:xfrm>
            <a:off x="828575" y="2337276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7" name="Text 4"/>
          <p:cNvSpPr/>
          <p:nvPr/>
        </p:nvSpPr>
        <p:spPr>
          <a:xfrm>
            <a:off x="994726" y="2337276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1</a:t>
            </a:r>
            <a:endParaRPr lang="en-US" sz="2624" dirty="0"/>
          </a:p>
        </p:txBody>
      </p:sp>
      <p:sp>
        <p:nvSpPr>
          <p:cNvPr id="8" name="Text 5"/>
          <p:cNvSpPr/>
          <p:nvPr/>
        </p:nvSpPr>
        <p:spPr>
          <a:xfrm>
            <a:off x="1552971" y="2406570"/>
            <a:ext cx="3820001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Чтение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1555313" y="3094900"/>
            <a:ext cx="3820001" cy="185301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Процесс считывания данных из ячейки памяти. Процессор или другие компоненты могут прочитать содержимое ячейки для дальнейшей обработки.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5597426" y="2295544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1" name="Text 8"/>
          <p:cNvSpPr/>
          <p:nvPr/>
        </p:nvSpPr>
        <p:spPr>
          <a:xfrm>
            <a:off x="5763577" y="2269905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2</a:t>
            </a:r>
            <a:endParaRPr lang="en-US" sz="2624" dirty="0"/>
          </a:p>
        </p:txBody>
      </p:sp>
      <p:sp>
        <p:nvSpPr>
          <p:cNvPr id="12" name="Text 9"/>
          <p:cNvSpPr/>
          <p:nvPr/>
        </p:nvSpPr>
        <p:spPr>
          <a:xfrm>
            <a:off x="6305847" y="2371922"/>
            <a:ext cx="25984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Запись</a:t>
            </a:r>
            <a:endParaRPr lang="en-US" sz="2187" dirty="0"/>
          </a:p>
        </p:txBody>
      </p:sp>
      <p:sp>
        <p:nvSpPr>
          <p:cNvPr id="13" name="Text 10"/>
          <p:cNvSpPr/>
          <p:nvPr/>
        </p:nvSpPr>
        <p:spPr>
          <a:xfrm>
            <a:off x="6305847" y="3094901"/>
            <a:ext cx="38200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Процесс записи данных в ячейку памяти. Новые данные могут быть сохранены в ячейке для последующего доступа.</a:t>
            </a:r>
            <a:endParaRPr lang="en-US" sz="1750" dirty="0"/>
          </a:p>
        </p:txBody>
      </p:sp>
      <p:sp>
        <p:nvSpPr>
          <p:cNvPr id="15" name="Shape 3">
            <a:extLst>
              <a:ext uri="{FF2B5EF4-FFF2-40B4-BE49-F238E27FC236}">
                <a16:creationId xmlns:a16="http://schemas.microsoft.com/office/drawing/2014/main" id="{479854B9-C90B-4F7D-A9DD-EEA491D80FE8}"/>
              </a:ext>
            </a:extLst>
          </p:cNvPr>
          <p:cNvSpPr/>
          <p:nvPr/>
        </p:nvSpPr>
        <p:spPr>
          <a:xfrm>
            <a:off x="744754" y="5174495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6" name="Text 4">
            <a:extLst>
              <a:ext uri="{FF2B5EF4-FFF2-40B4-BE49-F238E27FC236}">
                <a16:creationId xmlns:a16="http://schemas.microsoft.com/office/drawing/2014/main" id="{218CE39A-7985-4F6F-A221-48E3BAB80F94}"/>
              </a:ext>
            </a:extLst>
          </p:cNvPr>
          <p:cNvSpPr/>
          <p:nvPr/>
        </p:nvSpPr>
        <p:spPr>
          <a:xfrm>
            <a:off x="910906" y="5174495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ru-RU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3</a:t>
            </a:r>
            <a:endParaRPr lang="en-US" sz="2624" dirty="0"/>
          </a:p>
        </p:txBody>
      </p:sp>
      <p:sp>
        <p:nvSpPr>
          <p:cNvPr id="17" name="Shape 7">
            <a:extLst>
              <a:ext uri="{FF2B5EF4-FFF2-40B4-BE49-F238E27FC236}">
                <a16:creationId xmlns:a16="http://schemas.microsoft.com/office/drawing/2014/main" id="{664816CE-16A2-4DFA-98D2-5995EEEA8970}"/>
              </a:ext>
            </a:extLst>
          </p:cNvPr>
          <p:cNvSpPr/>
          <p:nvPr/>
        </p:nvSpPr>
        <p:spPr>
          <a:xfrm>
            <a:off x="5597425" y="5132763"/>
            <a:ext cx="499943" cy="499943"/>
          </a:xfrm>
          <a:prstGeom prst="roundRect">
            <a:avLst>
              <a:gd name="adj" fmla="val 13333"/>
            </a:avLst>
          </a:prstGeom>
          <a:solidFill>
            <a:srgbClr val="382748"/>
          </a:solidFill>
          <a:ln/>
        </p:spPr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451BC525-6B18-40A3-A2C1-866BE4E103B0}"/>
              </a:ext>
            </a:extLst>
          </p:cNvPr>
          <p:cNvSpPr/>
          <p:nvPr/>
        </p:nvSpPr>
        <p:spPr>
          <a:xfrm>
            <a:off x="5768706" y="5131413"/>
            <a:ext cx="1676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ru-RU" sz="262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4</a:t>
            </a:r>
            <a:endParaRPr lang="en-US" sz="2624" dirty="0"/>
          </a:p>
        </p:txBody>
      </p:sp>
      <p:sp>
        <p:nvSpPr>
          <p:cNvPr id="19" name="Text 5">
            <a:extLst>
              <a:ext uri="{FF2B5EF4-FFF2-40B4-BE49-F238E27FC236}">
                <a16:creationId xmlns:a16="http://schemas.microsoft.com/office/drawing/2014/main" id="{52E00FF1-0A3F-4614-8A8B-DBD85D6D6815}"/>
              </a:ext>
            </a:extLst>
          </p:cNvPr>
          <p:cNvSpPr/>
          <p:nvPr/>
        </p:nvSpPr>
        <p:spPr>
          <a:xfrm>
            <a:off x="1555313" y="5200707"/>
            <a:ext cx="3820001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Стек (</a:t>
            </a: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Stack</a:t>
            </a: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)</a:t>
            </a:r>
            <a:endParaRPr lang="en-US" sz="2187" dirty="0"/>
          </a:p>
        </p:txBody>
      </p:sp>
      <p:sp>
        <p:nvSpPr>
          <p:cNvPr id="20" name="Text 5">
            <a:extLst>
              <a:ext uri="{FF2B5EF4-FFF2-40B4-BE49-F238E27FC236}">
                <a16:creationId xmlns:a16="http://schemas.microsoft.com/office/drawing/2014/main" id="{ED5E886B-B62A-4283-8339-6A4345EACF55}"/>
              </a:ext>
            </a:extLst>
          </p:cNvPr>
          <p:cNvSpPr/>
          <p:nvPr/>
        </p:nvSpPr>
        <p:spPr>
          <a:xfrm>
            <a:off x="6305847" y="5207314"/>
            <a:ext cx="3820001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Куча (</a:t>
            </a:r>
            <a:r>
              <a:rPr lang="en-US" sz="2187" b="1" dirty="0">
                <a:solidFill>
                  <a:srgbClr val="FF726D"/>
                </a:solidFill>
                <a:ea typeface="Inconsolata" pitchFamily="34" charset="-122"/>
              </a:rPr>
              <a:t>Heap</a:t>
            </a: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)</a:t>
            </a:r>
            <a:endParaRPr lang="en-US" sz="2187" dirty="0"/>
          </a:p>
        </p:txBody>
      </p:sp>
      <p:sp>
        <p:nvSpPr>
          <p:cNvPr id="21" name="Text 6">
            <a:extLst>
              <a:ext uri="{FF2B5EF4-FFF2-40B4-BE49-F238E27FC236}">
                <a16:creationId xmlns:a16="http://schemas.microsoft.com/office/drawing/2014/main" id="{51FD6E9A-6868-4090-B6F0-BF40F2675133}"/>
              </a:ext>
            </a:extLst>
          </p:cNvPr>
          <p:cNvSpPr/>
          <p:nvPr/>
        </p:nvSpPr>
        <p:spPr>
          <a:xfrm>
            <a:off x="1552970" y="5895080"/>
            <a:ext cx="3820001" cy="185301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C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тек использует ячейки памяти для хранения временных данных, таких как значения переменных и адреса возврата из функций.</a:t>
            </a:r>
            <a:endParaRPr lang="en-US" sz="1750" dirty="0"/>
          </a:p>
        </p:txBody>
      </p:sp>
      <p:sp>
        <p:nvSpPr>
          <p:cNvPr id="22" name="Text 6">
            <a:extLst>
              <a:ext uri="{FF2B5EF4-FFF2-40B4-BE49-F238E27FC236}">
                <a16:creationId xmlns:a16="http://schemas.microsoft.com/office/drawing/2014/main" id="{378B7FA8-00CB-4603-879D-A44F5D6059C0}"/>
              </a:ext>
            </a:extLst>
          </p:cNvPr>
          <p:cNvSpPr/>
          <p:nvPr/>
        </p:nvSpPr>
        <p:spPr>
          <a:xfrm>
            <a:off x="6303504" y="5901687"/>
            <a:ext cx="3820001" cy="185301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Куча предоставляет динамическую память для объектов, создаваемых и управляемых в процессе выполнения программы.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702832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компьютера. Интерфейс.</a:t>
            </a:r>
            <a:endParaRPr lang="en-US" sz="4374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993" y="3535918"/>
            <a:ext cx="5277207" cy="888682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260163" y="4757857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Шина данных и адреса</a:t>
            </a:r>
            <a:endParaRPr lang="en-US" sz="2187" dirty="0"/>
          </a:p>
        </p:txBody>
      </p:sp>
      <p:sp>
        <p:nvSpPr>
          <p:cNvPr id="7" name="Text 4"/>
          <p:cNvSpPr/>
          <p:nvPr/>
        </p:nvSpPr>
        <p:spPr>
          <a:xfrm>
            <a:off x="2260163" y="5238274"/>
            <a:ext cx="4832866" cy="22394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Для обмена данными между ячейками памяти и другими компонентами компьютера используются шины данных и адреса. Шина адреса указывает на конкретную ячейку, а шина данных передает или принимает данные.</a:t>
            </a:r>
            <a:endParaRPr lang="en-US" sz="1750" dirty="0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3535918"/>
            <a:ext cx="5277207" cy="888682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7537371" y="4757857"/>
            <a:ext cx="445008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Чтение/запись</a:t>
            </a:r>
            <a:endParaRPr lang="en-US" sz="2187" dirty="0"/>
          </a:p>
        </p:txBody>
      </p:sp>
      <p:sp>
        <p:nvSpPr>
          <p:cNvPr id="10" name="Text 6"/>
          <p:cNvSpPr/>
          <p:nvPr/>
        </p:nvSpPr>
        <p:spPr>
          <a:xfrm>
            <a:off x="7537371" y="5238274"/>
            <a:ext cx="4832866" cy="15282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Ячейки памяти могут поддерживать операции чтения и записи, что позволяет эффективно взаимодействовать с данными в памяти.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91440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компьютера. Типы памяти.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2037993" y="1709658"/>
            <a:ext cx="5166122" cy="32970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8" name="Text 5"/>
          <p:cNvSpPr/>
          <p:nvPr/>
        </p:nvSpPr>
        <p:spPr>
          <a:xfrm>
            <a:off x="2260163" y="1931829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Оперативная память (</a:t>
            </a:r>
            <a:r>
              <a:rPr lang="en-US" sz="2187" b="1" dirty="0">
                <a:solidFill>
                  <a:srgbClr val="FF726D"/>
                </a:solidFill>
                <a:ea typeface="Inconsolata" pitchFamily="34" charset="-122"/>
              </a:rPr>
              <a:t>RAM</a:t>
            </a: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)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0163" y="2412246"/>
            <a:ext cx="472178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Тип памяти, используемый для временного хранения данных, с которыми в настоящий момент работает компьютер.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Быстрый доступ к данным.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Запись/чтение данных.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Данные теряются при выключении.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426285" y="1709658"/>
            <a:ext cx="5166122" cy="32970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1" name="Text 8"/>
          <p:cNvSpPr/>
          <p:nvPr/>
        </p:nvSpPr>
        <p:spPr>
          <a:xfrm>
            <a:off x="7648456" y="1931829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Постоянная память </a:t>
            </a: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(ROM)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7648456" y="2412246"/>
            <a:ext cx="4721781" cy="222071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Хранит постоянную информацию, которая не теряется при выключении компьютера</a:t>
            </a:r>
            <a:r>
              <a:rPr lang="en-US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.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anose="020B0503050000020004" pitchFamily="34" charset="0"/>
              </a:rPr>
              <a:t>Данные сохраняются при отключении питания. 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anose="020B0503050000020004" pitchFamily="34" charset="0"/>
              </a:rPr>
              <a:t>Только для чтения (есть модификации, позволяющие запись).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  <p:sp>
        <p:nvSpPr>
          <p:cNvPr id="14" name="Shape 7">
            <a:extLst>
              <a:ext uri="{FF2B5EF4-FFF2-40B4-BE49-F238E27FC236}">
                <a16:creationId xmlns:a16="http://schemas.microsoft.com/office/drawing/2014/main" id="{00935C2F-AEC6-46D6-8B07-11B1DCB33849}"/>
              </a:ext>
            </a:extLst>
          </p:cNvPr>
          <p:cNvSpPr/>
          <p:nvPr/>
        </p:nvSpPr>
        <p:spPr>
          <a:xfrm>
            <a:off x="7315200" y="5292804"/>
            <a:ext cx="5166122" cy="26341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5" name="Text 8">
            <a:extLst>
              <a:ext uri="{FF2B5EF4-FFF2-40B4-BE49-F238E27FC236}">
                <a16:creationId xmlns:a16="http://schemas.microsoft.com/office/drawing/2014/main" id="{9BC28703-4237-4232-AB6E-FC60F7B5D7FA}"/>
              </a:ext>
            </a:extLst>
          </p:cNvPr>
          <p:cNvSpPr/>
          <p:nvPr/>
        </p:nvSpPr>
        <p:spPr>
          <a:xfrm>
            <a:off x="7537371" y="5419586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Внешняя память</a:t>
            </a:r>
            <a:endParaRPr lang="en-US" sz="2187" dirty="0"/>
          </a:p>
        </p:txBody>
      </p:sp>
      <p:sp>
        <p:nvSpPr>
          <p:cNvPr id="16" name="Text 9">
            <a:extLst>
              <a:ext uri="{FF2B5EF4-FFF2-40B4-BE49-F238E27FC236}">
                <a16:creationId xmlns:a16="http://schemas.microsoft.com/office/drawing/2014/main" id="{1C2A91E5-2F5A-4E4E-B52B-23A610F7E105}"/>
              </a:ext>
            </a:extLst>
          </p:cNvPr>
          <p:cNvSpPr/>
          <p:nvPr/>
        </p:nvSpPr>
        <p:spPr>
          <a:xfrm>
            <a:off x="7537370" y="5889863"/>
            <a:ext cx="4721781" cy="171997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Устройства хранения данных.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anose="020B0503050000020004" pitchFamily="34" charset="0"/>
              </a:rPr>
              <a:t>Хранение больших объемов данных.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anose="020B0503050000020004" pitchFamily="34" charset="0"/>
              </a:rPr>
              <a:t>Доступ медленнее по сравнению с оперативной памятью.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  <p:sp>
        <p:nvSpPr>
          <p:cNvPr id="17" name="Shape 7">
            <a:extLst>
              <a:ext uri="{FF2B5EF4-FFF2-40B4-BE49-F238E27FC236}">
                <a16:creationId xmlns:a16="http://schemas.microsoft.com/office/drawing/2014/main" id="{C4933078-AB9F-4118-9E55-624145A841C6}"/>
              </a:ext>
            </a:extLst>
          </p:cNvPr>
          <p:cNvSpPr/>
          <p:nvPr/>
        </p:nvSpPr>
        <p:spPr>
          <a:xfrm>
            <a:off x="2037993" y="5296495"/>
            <a:ext cx="5166122" cy="26341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9D1E00AD-49DA-4D1E-AB5E-7962355655BE}"/>
              </a:ext>
            </a:extLst>
          </p:cNvPr>
          <p:cNvSpPr/>
          <p:nvPr/>
        </p:nvSpPr>
        <p:spPr>
          <a:xfrm>
            <a:off x="2260164" y="5419586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Кэш память</a:t>
            </a:r>
            <a:endParaRPr lang="en-US" sz="2187" dirty="0"/>
          </a:p>
        </p:txBody>
      </p:sp>
      <p:sp>
        <p:nvSpPr>
          <p:cNvPr id="19" name="Text 9">
            <a:extLst>
              <a:ext uri="{FF2B5EF4-FFF2-40B4-BE49-F238E27FC236}">
                <a16:creationId xmlns:a16="http://schemas.microsoft.com/office/drawing/2014/main" id="{B8D2B3D0-2D21-4AD4-B66F-C5404F42511B}"/>
              </a:ext>
            </a:extLst>
          </p:cNvPr>
          <p:cNvSpPr/>
          <p:nvPr/>
        </p:nvSpPr>
        <p:spPr>
          <a:xfrm>
            <a:off x="2260164" y="5889863"/>
            <a:ext cx="4721781" cy="20371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Используемая для временного хранения данных и инструкций, которые часто используются процессором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750" b="0" i="0" dirty="0">
                <a:solidFill>
                  <a:srgbClr val="DAD1E6"/>
                </a:solidFill>
                <a:effectLst/>
                <a:latin typeface="Fira Sans" panose="020B0503050000020004" pitchFamily="34" charset="0"/>
              </a:rPr>
              <a:t>Обеспечивает быстрый доступ к данным.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750" b="0" i="0" dirty="0">
                <a:solidFill>
                  <a:srgbClr val="DAD1E6"/>
                </a:solidFill>
                <a:effectLst/>
                <a:latin typeface="Fira Sans" panose="020B0503050000020004" pitchFamily="34" charset="0"/>
              </a:rPr>
              <a:t>Уровни L1, L2 и L3 в зависимости от близости к процессору.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91440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компьютера. Типы памяти.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2037993" y="1709658"/>
            <a:ext cx="5166122" cy="32970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8" name="Text 5"/>
          <p:cNvSpPr/>
          <p:nvPr/>
        </p:nvSpPr>
        <p:spPr>
          <a:xfrm>
            <a:off x="2260163" y="1931829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Виртуальная память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0163" y="2412246"/>
            <a:ext cx="472178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Расширяет оперативную память за счет временного использования части дискового пространства.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Позволяет запускать большие программы.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Часто используется в операционных системах.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426285" y="1709658"/>
            <a:ext cx="5166122" cy="32970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1" name="Text 8"/>
          <p:cNvSpPr/>
          <p:nvPr/>
        </p:nvSpPr>
        <p:spPr>
          <a:xfrm>
            <a:off x="7648456" y="1931829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Регистры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7648456" y="2412246"/>
            <a:ext cx="4721781" cy="222071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Это наименьший и самый быстрый тип памяти, находящийся непосредственно внутри процессора.</a:t>
            </a:r>
          </a:p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anose="020B0503050000020004" pitchFamily="34" charset="0"/>
              </a:rPr>
              <a:t>Используется для хранения промежуточных результатов и адресов.</a:t>
            </a:r>
            <a:endParaRPr lang="en-US" sz="1750" dirty="0">
              <a:solidFill>
                <a:srgbClr val="DAD1E6"/>
              </a:solidFill>
              <a:latin typeface="Fira Sans" panose="020B0503050000020004" pitchFamily="34" charset="0"/>
            </a:endParaRPr>
          </a:p>
        </p:txBody>
      </p:sp>
      <p:sp>
        <p:nvSpPr>
          <p:cNvPr id="17" name="Shape 7">
            <a:extLst>
              <a:ext uri="{FF2B5EF4-FFF2-40B4-BE49-F238E27FC236}">
                <a16:creationId xmlns:a16="http://schemas.microsoft.com/office/drawing/2014/main" id="{C4933078-AB9F-4118-9E55-624145A841C6}"/>
              </a:ext>
            </a:extLst>
          </p:cNvPr>
          <p:cNvSpPr/>
          <p:nvPr/>
        </p:nvSpPr>
        <p:spPr>
          <a:xfrm>
            <a:off x="2037992" y="5296495"/>
            <a:ext cx="10554413" cy="2634179"/>
          </a:xfrm>
          <a:prstGeom prst="roundRect">
            <a:avLst>
              <a:gd name="adj" fmla="val 2841"/>
            </a:avLst>
          </a:prstGeom>
          <a:solidFill>
            <a:srgbClr val="382748"/>
          </a:solidFill>
          <a:ln/>
        </p:spPr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9D1E00AD-49DA-4D1E-AB5E-7962355655BE}"/>
              </a:ext>
            </a:extLst>
          </p:cNvPr>
          <p:cNvSpPr/>
          <p:nvPr/>
        </p:nvSpPr>
        <p:spPr>
          <a:xfrm>
            <a:off x="2260164" y="5419586"/>
            <a:ext cx="2567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 err="1">
                <a:solidFill>
                  <a:srgbClr val="FF726D"/>
                </a:solidFill>
                <a:ea typeface="Inconsolata" pitchFamily="34" charset="-122"/>
              </a:rPr>
              <a:t>Флеш</a:t>
            </a: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-память</a:t>
            </a:r>
            <a:endParaRPr lang="en-US" sz="2187" dirty="0"/>
          </a:p>
        </p:txBody>
      </p:sp>
      <p:sp>
        <p:nvSpPr>
          <p:cNvPr id="19" name="Text 9">
            <a:extLst>
              <a:ext uri="{FF2B5EF4-FFF2-40B4-BE49-F238E27FC236}">
                <a16:creationId xmlns:a16="http://schemas.microsoft.com/office/drawing/2014/main" id="{B8D2B3D0-2D21-4AD4-B66F-C5404F42511B}"/>
              </a:ext>
            </a:extLst>
          </p:cNvPr>
          <p:cNvSpPr/>
          <p:nvPr/>
        </p:nvSpPr>
        <p:spPr>
          <a:xfrm>
            <a:off x="2260164" y="5889863"/>
            <a:ext cx="10110073" cy="20371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Используется в различных устройствах для хранения данных, таких как USB-накопители, карточки памяти, SSD.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Быстрый доступ к данным.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Непериодическое удаление/запись (ограниченное количество циклов).</a:t>
            </a:r>
            <a:endParaRPr lang="ru-RU" sz="1750" b="0" i="0" dirty="0">
              <a:solidFill>
                <a:srgbClr val="DAD1E6"/>
              </a:solidFill>
              <a:effectLst/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6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307181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информации в памяти компьютера. Таблицы и структуры данных.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2695337"/>
            <a:ext cx="35814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Примеры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037993" y="3179682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b="1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Массивы. 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Упорядоченные последовательности данных.</a:t>
            </a:r>
            <a:endParaRPr lang="ru-RU" sz="1750" b="1" dirty="0">
              <a:solidFill>
                <a:srgbClr val="DAD1E6"/>
              </a:solidFill>
              <a:latin typeface="Fira Sans" pitchFamily="34" charset="0"/>
              <a:ea typeface="Fira Sans" pitchFamily="34" charset="-122"/>
              <a:cs typeface="Fira Sans" pitchFamily="34" charset="-120"/>
            </a:endParaRPr>
          </a:p>
          <a:p>
            <a:pPr marL="0" indent="0">
              <a:lnSpc>
                <a:spcPts val="2799"/>
              </a:lnSpc>
              <a:buNone/>
            </a:pPr>
            <a:r>
              <a:rPr lang="ru-RU" sz="1750" b="1" dirty="0">
                <a:solidFill>
                  <a:srgbClr val="DAD1E6"/>
                </a:solidFill>
                <a:latin typeface="Fira Sans" pitchFamily="34" charset="0"/>
              </a:rPr>
              <a:t>Списки.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Динамические наборы элементов.</a:t>
            </a:r>
          </a:p>
          <a:p>
            <a:pPr marL="0" indent="0">
              <a:lnSpc>
                <a:spcPts val="2799"/>
              </a:lnSpc>
              <a:buNone/>
            </a:pPr>
            <a:r>
              <a:rPr lang="ru-RU" sz="1750" b="1" dirty="0">
                <a:solidFill>
                  <a:srgbClr val="DAD1E6"/>
                </a:solidFill>
                <a:latin typeface="Fira Sans" pitchFamily="34" charset="0"/>
              </a:rPr>
              <a:t>Деревья и графы. </a:t>
            </a:r>
            <a:r>
              <a:rPr lang="ru-RU" sz="1750" dirty="0">
                <a:solidFill>
                  <a:srgbClr val="DAD1E6"/>
                </a:solidFill>
                <a:latin typeface="Fira Sans" pitchFamily="34" charset="0"/>
              </a:rPr>
              <a:t>Иерархические структуры для представления отношений.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2037993" y="4568387"/>
            <a:ext cx="4762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Роли</a:t>
            </a:r>
            <a:endParaRPr lang="en-US" sz="2187" dirty="0"/>
          </a:p>
        </p:txBody>
      </p:sp>
      <p:sp>
        <p:nvSpPr>
          <p:cNvPr id="8" name="Text 6"/>
          <p:cNvSpPr/>
          <p:nvPr/>
        </p:nvSpPr>
        <p:spPr>
          <a:xfrm>
            <a:off x="2037993" y="4957404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Оптимизация поиска и доступа.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Эффективная вставка и удаление данных.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Поддержка различных операций (сортировка, фильтрация и т.д.).</a:t>
            </a:r>
            <a:endParaRPr lang="en-US" sz="175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763823E0-1B86-45A7-8C54-27B2628A0CA5}"/>
              </a:ext>
            </a:extLst>
          </p:cNvPr>
          <p:cNvSpPr/>
          <p:nvPr/>
        </p:nvSpPr>
        <p:spPr>
          <a:xfrm>
            <a:off x="2037993" y="6441160"/>
            <a:ext cx="4762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Элементы таблицы</a:t>
            </a:r>
            <a:endParaRPr lang="en-US" sz="2187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CA854870-7928-4242-B552-2B219294987A}"/>
              </a:ext>
            </a:extLst>
          </p:cNvPr>
          <p:cNvSpPr/>
          <p:nvPr/>
        </p:nvSpPr>
        <p:spPr>
          <a:xfrm>
            <a:off x="2037993" y="6961583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Строки (записи). Представляют индивидуальные данные.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Столбцы (поля). Определяют типы данных, хранящиеся в таблице.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3952450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0C17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41631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307181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ru-RU" sz="4374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Представление текстовой информации. Кодирование.</a:t>
            </a:r>
            <a:endParaRPr lang="en-US" sz="4374" dirty="0"/>
          </a:p>
        </p:txBody>
      </p:sp>
      <p:sp>
        <p:nvSpPr>
          <p:cNvPr id="6" name="Text 4"/>
          <p:cNvSpPr/>
          <p:nvPr/>
        </p:nvSpPr>
        <p:spPr>
          <a:xfrm>
            <a:off x="2037993" y="1869163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Представление текстовой информации в компьютерных системах представляет собой фундаментальный аспект обработки данных. Текст, как форма языка, является основным средством коммуникации и хранения знаний. Эффективное представление текста в компьютерах включает в себя различные методы, такие как кодирование символов, структурирование документов и алгоритмы обработки естественного языка (Natural Language Processing, NLP).</a:t>
            </a:r>
            <a:endParaRPr lang="en-US" sz="175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763823E0-1B86-45A7-8C54-27B2628A0CA5}"/>
              </a:ext>
            </a:extLst>
          </p:cNvPr>
          <p:cNvSpPr/>
          <p:nvPr/>
        </p:nvSpPr>
        <p:spPr>
          <a:xfrm>
            <a:off x="2037992" y="3941207"/>
            <a:ext cx="8426807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FF726D"/>
                </a:solidFill>
                <a:latin typeface="Inconsolata" pitchFamily="34" charset="0"/>
                <a:ea typeface="Inconsolata" pitchFamily="34" charset="-122"/>
                <a:cs typeface="Inconsolata" pitchFamily="34" charset="-120"/>
              </a:rPr>
              <a:t>ASCII (American Standard Code for Information Interchange)</a:t>
            </a:r>
            <a:endParaRPr lang="en-US" sz="2187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CA854870-7928-4242-B552-2B219294987A}"/>
              </a:ext>
            </a:extLst>
          </p:cNvPr>
          <p:cNvSpPr/>
          <p:nvPr/>
        </p:nvSpPr>
        <p:spPr>
          <a:xfrm>
            <a:off x="2037993" y="4598491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Это стандартный набор кодовых точек, используемых для представления текстовой информации на английском языке и других языках, использующих латиницу.</a:t>
            </a:r>
            <a:endParaRPr lang="en-US" sz="1750" dirty="0"/>
          </a:p>
        </p:txBody>
      </p:sp>
      <p:sp>
        <p:nvSpPr>
          <p:cNvPr id="12" name="Text 5">
            <a:extLst>
              <a:ext uri="{FF2B5EF4-FFF2-40B4-BE49-F238E27FC236}">
                <a16:creationId xmlns:a16="http://schemas.microsoft.com/office/drawing/2014/main" id="{E4933958-9BF2-4AB2-9A03-5A4D7E25FDD3}"/>
              </a:ext>
            </a:extLst>
          </p:cNvPr>
          <p:cNvSpPr/>
          <p:nvPr/>
        </p:nvSpPr>
        <p:spPr>
          <a:xfrm>
            <a:off x="2037993" y="5793371"/>
            <a:ext cx="8426807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ru-RU" sz="2187" b="1" dirty="0">
                <a:solidFill>
                  <a:srgbClr val="FF726D"/>
                </a:solidFill>
                <a:ea typeface="Inconsolata" pitchFamily="34" charset="-122"/>
              </a:rPr>
              <a:t>Юникод.</a:t>
            </a:r>
            <a:endParaRPr lang="en-US" sz="2187" dirty="0"/>
          </a:p>
        </p:txBody>
      </p:sp>
      <p:sp>
        <p:nvSpPr>
          <p:cNvPr id="13" name="Text 6">
            <a:extLst>
              <a:ext uri="{FF2B5EF4-FFF2-40B4-BE49-F238E27FC236}">
                <a16:creationId xmlns:a16="http://schemas.microsoft.com/office/drawing/2014/main" id="{3CCBB193-6D95-4918-A476-E5A0B5628612}"/>
              </a:ext>
            </a:extLst>
          </p:cNvPr>
          <p:cNvSpPr/>
          <p:nvPr/>
        </p:nvSpPr>
        <p:spPr>
          <a:xfrm>
            <a:off x="2037993" y="6414045"/>
            <a:ext cx="10554414" cy="109477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2799"/>
              </a:lnSpc>
            </a:pPr>
            <a:r>
              <a:rPr lang="ru-RU" sz="1750" dirty="0">
                <a:solidFill>
                  <a:srgbClr val="DAD1E6"/>
                </a:solidFill>
                <a:latin typeface="Fira Sans" pitchFamily="34" charset="0"/>
                <a:ea typeface="Fira Sans" pitchFamily="34" charset="-122"/>
                <a:cs typeface="Fira Sans" pitchFamily="34" charset="-120"/>
              </a:rPr>
              <a:t>Это стандарт кодирования, разработанный для представления текста на всех основных языках мира. Он включает в себя широкий диапазон символов и поддерживает более 1 миллиона кодовых точек.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75312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2044</Words>
  <Application>Microsoft Office PowerPoint</Application>
  <PresentationFormat>Произвольный</PresentationFormat>
  <Paragraphs>207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Fira Sans</vt:lpstr>
      <vt:lpstr>Inconsolata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Михаил Ильичёв</cp:lastModifiedBy>
  <cp:revision>11</cp:revision>
  <dcterms:created xsi:type="dcterms:W3CDTF">2024-01-30T01:39:12Z</dcterms:created>
  <dcterms:modified xsi:type="dcterms:W3CDTF">2024-01-30T03:04:31Z</dcterms:modified>
</cp:coreProperties>
</file>