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70" r:id="rId5"/>
    <p:sldId id="261" r:id="rId6"/>
    <p:sldId id="742" r:id="rId7"/>
    <p:sldId id="723" r:id="rId8"/>
    <p:sldId id="727" r:id="rId9"/>
    <p:sldId id="743" r:id="rId10"/>
    <p:sldId id="740" r:id="rId11"/>
    <p:sldId id="741" r:id="rId12"/>
    <p:sldId id="744" r:id="rId13"/>
    <p:sldId id="745" r:id="rId14"/>
    <p:sldId id="733" r:id="rId15"/>
    <p:sldId id="746" r:id="rId16"/>
    <p:sldId id="731" r:id="rId17"/>
    <p:sldId id="747" r:id="rId18"/>
    <p:sldId id="729" r:id="rId1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6699"/>
    <a:srgbClr val="F7F7F7"/>
    <a:srgbClr val="E6E6E6"/>
    <a:srgbClr val="1C1E26"/>
    <a:srgbClr val="303342"/>
    <a:srgbClr val="485F74"/>
    <a:srgbClr val="354655"/>
    <a:srgbClr val="C80000"/>
    <a:srgbClr val="85B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584" autoAdjust="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>
        <p:guide orient="horz" pos="2160"/>
        <p:guide pos="384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44264"/>
    </p:cViewPr>
  </p:sorterViewPr>
  <p:notesViewPr>
    <p:cSldViewPr snapToGrid="0">
      <p:cViewPr varScale="1">
        <p:scale>
          <a:sx n="87" d="100"/>
          <a:sy n="87" d="100"/>
        </p:scale>
        <p:origin x="306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1421010-3731-422F-8CF1-CD47B2D7C9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2656080-143A-4905-932A-5C7754887A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D401D45-5B98-4FE9-B16D-16C51BD1A2B4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6359276-DB8D-43B4-8029-4A695209B9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E29EE0F-113C-45AB-9877-4A16FFA6A9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EDB89D3-056A-4F4C-8125-EA7126289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827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E7360-4335-417F-B844-6E70D865579A}" type="datetime1">
              <a:rPr lang="ru-RU" smtClean="0"/>
              <a:pPr/>
              <a:t>30.01.2024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220CB7-DCA5-4E5B-97F1-300CDD8D2AA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671832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220CB7-DCA5-4E5B-97F1-300CDD8D2AA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457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220CB7-DCA5-4E5B-97F1-300CDD8D2AA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636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220CB7-DCA5-4E5B-97F1-300CDD8D2AA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990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220CB7-DCA5-4E5B-97F1-300CDD8D2AA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353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220CB7-DCA5-4E5B-97F1-300CDD8D2AA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794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220CB7-DCA5-4E5B-97F1-300CDD8D2AA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370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220CB7-DCA5-4E5B-97F1-300CDD8D2AA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923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220CB7-DCA5-4E5B-97F1-300CDD8D2AA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70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220CB7-DCA5-4E5B-97F1-300CDD8D2AAB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11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/>
            </a:lvl1pPr>
          </a:lstStyle>
          <a:p>
            <a:pPr rtl="0"/>
            <a:r>
              <a:rPr lang="ru-RU" noProof="0"/>
              <a:t>Перетащите сюда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B8A1A3-5BFE-4E68-81F1-F52462776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111469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BA1EF1-BFC9-4361-B215-2D83B16AB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7167099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12192000" cy="6487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51FFE5-84D8-43BD-9B0D-76C497F55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05892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 userDrawn="1"/>
        </p:nvSpPr>
        <p:spPr>
          <a:xfrm>
            <a:off x="0" y="1428299"/>
            <a:ext cx="1711234" cy="4436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FB4FFF-4547-4B6C-9BF5-9A495C211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183253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 userDrawn="1"/>
        </p:nvGrpSpPr>
        <p:grpSpPr>
          <a:xfrm rot="10800000">
            <a:off x="11858328" y="148422"/>
            <a:ext cx="332874" cy="590718"/>
            <a:chOff x="10026" y="148425"/>
            <a:chExt cx="332874" cy="590718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10026" y="148428"/>
              <a:ext cx="203334" cy="5907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51460" y="148425"/>
              <a:ext cx="91440" cy="59071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2" name="Прямоугольник 1"/>
          <p:cNvSpPr/>
          <p:nvPr userDrawn="1"/>
        </p:nvSpPr>
        <p:spPr>
          <a:xfrm>
            <a:off x="0" y="6477000"/>
            <a:ext cx="12192000" cy="381000"/>
          </a:xfrm>
          <a:prstGeom prst="rect">
            <a:avLst/>
          </a:prstGeom>
          <a:solidFill>
            <a:srgbClr val="E6E6E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2" name="Надпись 11"/>
          <p:cNvSpPr txBox="1"/>
          <p:nvPr userDrawn="1"/>
        </p:nvSpPr>
        <p:spPr>
          <a:xfrm>
            <a:off x="11292841" y="6528300"/>
            <a:ext cx="7994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0"/>
            <a:fld id="{260E2A6B-A809-4840-BF14-8648BC0BDF87}" type="slidenum">
              <a:rPr lang="ru-RU" sz="1200" b="0" i="0" strike="noStrike" spc="0" noProof="0" smtClean="0">
                <a:solidFill>
                  <a:schemeClr val="accent1"/>
                </a:solidFill>
                <a:latin typeface="+mn-lt"/>
                <a:ea typeface="Roboto Condensed Light" panose="02000000000000000000" pitchFamily="2" charset="0"/>
                <a:cs typeface="Segoe UI Light" panose="020B0502040204020203" pitchFamily="34" charset="0"/>
              </a:rPr>
              <a:pPr algn="r"/>
              <a:t>‹#›</a:t>
            </a:fld>
            <a:endParaRPr lang="ru-RU" sz="8000" b="0" i="0" strike="noStrike" spc="0" noProof="0">
              <a:solidFill>
                <a:schemeClr val="accent1"/>
              </a:solidFill>
              <a:latin typeface="+mn-lt"/>
              <a:ea typeface="Roboto Condensed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9" name="Надпись 8"/>
          <p:cNvSpPr txBox="1"/>
          <p:nvPr userDrawn="1"/>
        </p:nvSpPr>
        <p:spPr>
          <a:xfrm>
            <a:off x="68580" y="6528300"/>
            <a:ext cx="1684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200" b="1" noProof="0">
                <a:solidFill>
                  <a:schemeClr val="accent1"/>
                </a:solidFill>
                <a:latin typeface="+mn-lt"/>
              </a:rPr>
              <a:t>Ваша кофейня</a:t>
            </a:r>
          </a:p>
        </p:txBody>
      </p:sp>
    </p:spTree>
    <p:extLst>
      <p:ext uri="{BB962C8B-B14F-4D97-AF65-F5344CB8AC3E}">
        <p14:creationId xmlns:p14="http://schemas.microsoft.com/office/powerpoint/2010/main" val="300811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781" r:id="rId3"/>
    <p:sldLayoutId id="2147483692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aklass.ru/p/history/7-klass/ot-velikogo-kniazhestva-k-tcarstvu-6822195/ukreplenie-lichnoi-vlasti-ivana-iv-groznogo-6915113/re-1a5b774a-838f-43a1-ad58-db7df9e1033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741BB0B-FB25-4A3F-B8F7-5D26F78BDBF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t="6426" b="12248"/>
          <a:stretch/>
        </p:blipFill>
        <p:spPr>
          <a:xfrm>
            <a:off x="0" y="0"/>
            <a:ext cx="12192000" cy="6858000"/>
          </a:xfr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B8C25B9-BA99-46F6-B174-95F3E5981CB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Надпись 21"/>
          <p:cNvSpPr txBox="1"/>
          <p:nvPr/>
        </p:nvSpPr>
        <p:spPr>
          <a:xfrm>
            <a:off x="-1031170" y="2526910"/>
            <a:ext cx="14479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chemeClr val="bg1"/>
                </a:solidFill>
                <a:latin typeface="Arial Black" panose="020B0A0402010202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ОПРИЧНИНА. ЦЕНА ПРЕОБРАЗОВАНИЙ</a:t>
            </a:r>
          </a:p>
        </p:txBody>
      </p:sp>
    </p:spTree>
    <p:extLst>
      <p:ext uri="{BB962C8B-B14F-4D97-AF65-F5344CB8AC3E}">
        <p14:creationId xmlns:p14="http://schemas.microsoft.com/office/powerpoint/2010/main" val="137223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FA50CA2-9F3E-45CD-B4BB-C816A29AEB1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5FE5F7B-427A-4820-833B-29A0E32002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57"/>
          <a:stretch/>
        </p:blipFill>
        <p:spPr>
          <a:xfrm>
            <a:off x="4045354" y="903295"/>
            <a:ext cx="4481229" cy="571428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9752A5-92BB-4BC6-B99D-612428D83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4" y="579667"/>
            <a:ext cx="10888132" cy="3862528"/>
          </a:xfrm>
        </p:spPr>
        <p:txBody>
          <a:bodyPr>
            <a:prstTxWarp prst="textArchUp">
              <a:avLst>
                <a:gd name="adj" fmla="val 10787955"/>
              </a:avLst>
            </a:prstTxWarp>
          </a:bodyPr>
          <a:lstStyle/>
          <a:p>
            <a:pPr algn="ctr"/>
            <a:r>
              <a:rPr lang="ru-RU" sz="6600" dirty="0">
                <a:latin typeface="Arial Black" panose="020B0A04020102020204" pitchFamily="34" charset="0"/>
              </a:rPr>
              <a:t>Как распознать </a:t>
            </a:r>
            <a:r>
              <a:rPr lang="ru-RU" sz="6600" dirty="0">
                <a:solidFill>
                  <a:schemeClr val="accent1"/>
                </a:solidFill>
                <a:latin typeface="Arial Black" panose="020B0A04020102020204" pitchFamily="34" charset="0"/>
              </a:rPr>
              <a:t>опричника?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662FB67-9F89-450A-90F5-9DA9DB5A1A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1920" t="12838" r="75614" b="66464"/>
          <a:stretch/>
        </p:blipFill>
        <p:spPr>
          <a:xfrm rot="3084786">
            <a:off x="3377981" y="2856730"/>
            <a:ext cx="1334744" cy="22161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9AECEA5-9F80-44A7-88B6-069523F08F0A}"/>
              </a:ext>
            </a:extLst>
          </p:cNvPr>
          <p:cNvSpPr txBox="1"/>
          <p:nvPr/>
        </p:nvSpPr>
        <p:spPr>
          <a:xfrm>
            <a:off x="559317" y="4729165"/>
            <a:ext cx="3741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chemeClr val="accent1"/>
                </a:solidFill>
                <a:latin typeface="Segoe Print" panose="02000600000000000000" pitchFamily="2" charset="0"/>
              </a:rPr>
              <a:t>Собачья голова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90BF976-2BCD-4898-9F39-CED7D665F5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1920" t="12838" r="75614" b="66464"/>
          <a:stretch/>
        </p:blipFill>
        <p:spPr>
          <a:xfrm rot="18232616">
            <a:off x="7643574" y="3581853"/>
            <a:ext cx="1220752" cy="202690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E4C1E1D-46C0-4EFC-BBEC-B380AE9B9803}"/>
              </a:ext>
            </a:extLst>
          </p:cNvPr>
          <p:cNvSpPr txBox="1"/>
          <p:nvPr/>
        </p:nvSpPr>
        <p:spPr>
          <a:xfrm>
            <a:off x="8168739" y="4652725"/>
            <a:ext cx="39994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/>
                </a:solidFill>
                <a:latin typeface="Segoe Print" panose="02000600000000000000" pitchFamily="2" charset="0"/>
              </a:rPr>
              <a:t>Метла («выметали изменников»)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723ED12-6C77-47DE-A195-915ED8DDA5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1920" t="12838" r="75614" b="66464"/>
          <a:stretch/>
        </p:blipFill>
        <p:spPr>
          <a:xfrm rot="16581234">
            <a:off x="7222336" y="1339813"/>
            <a:ext cx="1334744" cy="221617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67613E4-8D11-4379-BE37-857AAB29CC96}"/>
              </a:ext>
            </a:extLst>
          </p:cNvPr>
          <p:cNvSpPr txBox="1"/>
          <p:nvPr/>
        </p:nvSpPr>
        <p:spPr>
          <a:xfrm>
            <a:off x="8526583" y="2045702"/>
            <a:ext cx="2924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Segoe Print" panose="02000600000000000000" pitchFamily="2" charset="0"/>
              </a:rPr>
              <a:t>Чёрные одежды</a:t>
            </a:r>
          </a:p>
        </p:txBody>
      </p:sp>
    </p:spTree>
    <p:extLst>
      <p:ext uri="{BB962C8B-B14F-4D97-AF65-F5344CB8AC3E}">
        <p14:creationId xmlns:p14="http://schemas.microsoft.com/office/powerpoint/2010/main" val="132534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адпись 23"/>
          <p:cNvSpPr txBox="1"/>
          <p:nvPr/>
        </p:nvSpPr>
        <p:spPr>
          <a:xfrm>
            <a:off x="785746" y="847806"/>
            <a:ext cx="10482964" cy="647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lnSpc>
                <a:spcPct val="80000"/>
              </a:lnSpc>
            </a:pPr>
            <a:r>
              <a:rPr lang="ru-RU" sz="4400" dirty="0">
                <a:solidFill>
                  <a:schemeClr val="accent1"/>
                </a:solidFill>
                <a:latin typeface="Arial Black" panose="020B0A0402010202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ИЗВЕСТНЫЕ ОПРИЧНИКИ</a:t>
            </a:r>
          </a:p>
        </p:txBody>
      </p:sp>
      <p:grpSp>
        <p:nvGrpSpPr>
          <p:cNvPr id="25" name="Группа 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148425"/>
            <a:ext cx="342900" cy="590715"/>
            <a:chOff x="0" y="148425"/>
            <a:chExt cx="342900" cy="590715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0" y="148425"/>
              <a:ext cx="213360" cy="5907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51460" y="148425"/>
              <a:ext cx="91440" cy="59071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</p:grpSp>
      <p:grpSp>
        <p:nvGrpSpPr>
          <p:cNvPr id="6" name="Группа 5" descr="Замещающая фотография"/>
          <p:cNvGrpSpPr/>
          <p:nvPr/>
        </p:nvGrpSpPr>
        <p:grpSpPr>
          <a:xfrm>
            <a:off x="803317" y="1994190"/>
            <a:ext cx="2156108" cy="2156108"/>
            <a:chOff x="2762425" y="2053765"/>
            <a:chExt cx="2156108" cy="2156108"/>
          </a:xfrm>
        </p:grpSpPr>
        <p:sp>
          <p:nvSpPr>
            <p:cNvPr id="13" name="Овал 12"/>
            <p:cNvSpPr/>
            <p:nvPr/>
          </p:nvSpPr>
          <p:spPr>
            <a:xfrm>
              <a:off x="2762425" y="2053765"/>
              <a:ext cx="2156108" cy="2156108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5" name="Овал 4" descr="Фото команды"/>
            <p:cNvSpPr/>
            <p:nvPr/>
          </p:nvSpPr>
          <p:spPr>
            <a:xfrm>
              <a:off x="2949527" y="2240867"/>
              <a:ext cx="1781907" cy="1781907"/>
            </a:xfrm>
            <a:prstGeom prst="ellipse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9" name="Надпись 8"/>
          <p:cNvSpPr txBox="1"/>
          <p:nvPr/>
        </p:nvSpPr>
        <p:spPr>
          <a:xfrm>
            <a:off x="46100" y="4500823"/>
            <a:ext cx="3475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1"/>
                </a:solidFill>
                <a:latin typeface="Arial Black" panose="020B0A0402010202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МАЛЮТА СКУРАТОВ</a:t>
            </a:r>
          </a:p>
        </p:txBody>
      </p:sp>
      <p:grpSp>
        <p:nvGrpSpPr>
          <p:cNvPr id="15" name="Группа 14" descr="Замещающая фотография"/>
          <p:cNvGrpSpPr/>
          <p:nvPr/>
        </p:nvGrpSpPr>
        <p:grpSpPr>
          <a:xfrm>
            <a:off x="6239841" y="2019475"/>
            <a:ext cx="2156108" cy="2156109"/>
            <a:chOff x="2762425" y="2053765"/>
            <a:chExt cx="2156108" cy="2156108"/>
          </a:xfrm>
        </p:grpSpPr>
        <p:sp>
          <p:nvSpPr>
            <p:cNvPr id="16" name="Овал 15"/>
            <p:cNvSpPr/>
            <p:nvPr/>
          </p:nvSpPr>
          <p:spPr>
            <a:xfrm>
              <a:off x="2762425" y="2053765"/>
              <a:ext cx="2156108" cy="2156108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17" name="Овал 16" descr="Фотография команды"/>
            <p:cNvSpPr/>
            <p:nvPr/>
          </p:nvSpPr>
          <p:spPr>
            <a:xfrm>
              <a:off x="2849795" y="2240867"/>
              <a:ext cx="1781907" cy="1781907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36" name="Надпись 35"/>
          <p:cNvSpPr txBox="1"/>
          <p:nvPr/>
        </p:nvSpPr>
        <p:spPr>
          <a:xfrm>
            <a:off x="2993450" y="4481699"/>
            <a:ext cx="3205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1"/>
                </a:solidFill>
                <a:latin typeface="Arial Black" panose="020B0A0402010202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ФЁДОР БАСМАНОВ</a:t>
            </a:r>
          </a:p>
        </p:txBody>
      </p:sp>
      <p:grpSp>
        <p:nvGrpSpPr>
          <p:cNvPr id="18" name="Группа 17" descr="Замещающая фотография"/>
          <p:cNvGrpSpPr/>
          <p:nvPr/>
        </p:nvGrpSpPr>
        <p:grpSpPr>
          <a:xfrm>
            <a:off x="9045473" y="2019475"/>
            <a:ext cx="2156108" cy="2156108"/>
            <a:chOff x="2762425" y="2053765"/>
            <a:chExt cx="2156108" cy="2156108"/>
          </a:xfrm>
        </p:grpSpPr>
        <p:sp>
          <p:nvSpPr>
            <p:cNvPr id="19" name="Овал 18"/>
            <p:cNvSpPr/>
            <p:nvPr/>
          </p:nvSpPr>
          <p:spPr>
            <a:xfrm>
              <a:off x="2762425" y="2053765"/>
              <a:ext cx="2156108" cy="2156108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20" name="Овал 19" descr="Фотография команды"/>
            <p:cNvSpPr/>
            <p:nvPr/>
          </p:nvSpPr>
          <p:spPr>
            <a:xfrm>
              <a:off x="2949527" y="2240867"/>
              <a:ext cx="1781907" cy="1781907"/>
            </a:xfrm>
            <a:prstGeom prst="ellipse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40" name="Надпись 39"/>
          <p:cNvSpPr txBox="1"/>
          <p:nvPr/>
        </p:nvSpPr>
        <p:spPr>
          <a:xfrm>
            <a:off x="8100170" y="4470635"/>
            <a:ext cx="4045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1"/>
                </a:solidFill>
                <a:latin typeface="Arial Black" panose="020B0A0402010202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АФАНАСИЙ ВЯЗЕМСКИЙ</a:t>
            </a:r>
          </a:p>
        </p:txBody>
      </p:sp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49816CA-D25A-4DA3-944B-4F935E1EC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Слайд 10</a:t>
            </a:r>
          </a:p>
        </p:txBody>
      </p:sp>
      <p:grpSp>
        <p:nvGrpSpPr>
          <p:cNvPr id="28" name="Группа 27" descr="Замещающая фотография">
            <a:extLst>
              <a:ext uri="{FF2B5EF4-FFF2-40B4-BE49-F238E27FC236}">
                <a16:creationId xmlns:a16="http://schemas.microsoft.com/office/drawing/2014/main" id="{D9F66187-1E3C-42AF-A6CA-E7D2CFEAFA67}"/>
              </a:ext>
            </a:extLst>
          </p:cNvPr>
          <p:cNvGrpSpPr/>
          <p:nvPr/>
        </p:nvGrpSpPr>
        <p:grpSpPr>
          <a:xfrm>
            <a:off x="3521579" y="1993910"/>
            <a:ext cx="2156108" cy="2156108"/>
            <a:chOff x="2762425" y="2053765"/>
            <a:chExt cx="2156108" cy="2156108"/>
          </a:xfrm>
        </p:grpSpPr>
        <p:sp>
          <p:nvSpPr>
            <p:cNvPr id="29" name="Овал 28">
              <a:extLst>
                <a:ext uri="{FF2B5EF4-FFF2-40B4-BE49-F238E27FC236}">
                  <a16:creationId xmlns:a16="http://schemas.microsoft.com/office/drawing/2014/main" id="{4ED66AD6-F4EA-4A5E-B808-AFECF6C15910}"/>
                </a:ext>
              </a:extLst>
            </p:cNvPr>
            <p:cNvSpPr/>
            <p:nvPr/>
          </p:nvSpPr>
          <p:spPr>
            <a:xfrm>
              <a:off x="2762425" y="2053765"/>
              <a:ext cx="2156108" cy="2156108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30" name="Овал 29" descr="Фото команды">
              <a:extLst>
                <a:ext uri="{FF2B5EF4-FFF2-40B4-BE49-F238E27FC236}">
                  <a16:creationId xmlns:a16="http://schemas.microsoft.com/office/drawing/2014/main" id="{25BD40D9-4365-4109-B355-4237B16B412B}"/>
                </a:ext>
              </a:extLst>
            </p:cNvPr>
            <p:cNvSpPr/>
            <p:nvPr/>
          </p:nvSpPr>
          <p:spPr>
            <a:xfrm>
              <a:off x="2949527" y="2240867"/>
              <a:ext cx="1781907" cy="1781907"/>
            </a:xfrm>
            <a:prstGeom prst="ellipse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31" name="Надпись 35">
            <a:extLst>
              <a:ext uri="{FF2B5EF4-FFF2-40B4-BE49-F238E27FC236}">
                <a16:creationId xmlns:a16="http://schemas.microsoft.com/office/drawing/2014/main" id="{4F37CF58-B4F4-4E05-B18B-A774B6FA6BCC}"/>
              </a:ext>
            </a:extLst>
          </p:cNvPr>
          <p:cNvSpPr txBox="1"/>
          <p:nvPr/>
        </p:nvSpPr>
        <p:spPr>
          <a:xfrm>
            <a:off x="5973673" y="4476167"/>
            <a:ext cx="26685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1"/>
                </a:solidFill>
                <a:latin typeface="Arial Black" panose="020B0A0402010202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МИХАИЛ ЧЕРКАССКИЙ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E87244C-C4E5-4BCE-A3E3-D25E0C6147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73988" y="5384226"/>
            <a:ext cx="1087814" cy="1087814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A98A76E7-70DF-488B-9106-98E2AEEFA9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79128" y="5384226"/>
            <a:ext cx="1087814" cy="1087814"/>
          </a:xfrm>
          <a:prstGeom prst="rect">
            <a:avLst/>
          </a:prstGeom>
        </p:spPr>
      </p:pic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1AE503B-9605-4390-9223-477A64F78164}"/>
              </a:ext>
            </a:extLst>
          </p:cNvPr>
          <p:cNvSpPr/>
          <p:nvPr/>
        </p:nvSpPr>
        <p:spPr>
          <a:xfrm>
            <a:off x="0" y="6468533"/>
            <a:ext cx="1210733" cy="389467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B103EA90-B237-4B1D-8D42-3C564E2E85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52542" y="5384226"/>
            <a:ext cx="1087814" cy="108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1801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repeatCount="4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repeatCount="4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repeatCount="4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5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repeatCount="4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4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9" grpId="0"/>
      <p:bldP spid="36" grpId="0"/>
      <p:bldP spid="4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F937EED-5C74-40C5-8925-CA1919F05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566" y="431257"/>
            <a:ext cx="10320867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1"/>
                </a:solidFill>
                <a:latin typeface="Arial Black" panose="020B0A04020102020204" pitchFamily="34" charset="0"/>
              </a:rPr>
              <a:t>НОВГОРОДСКИЙ ПОГРОМ (1569-1570 гг.)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A330F07-39AC-40D5-B4DF-5FB94A946D21}"/>
              </a:ext>
            </a:extLst>
          </p:cNvPr>
          <p:cNvSpPr/>
          <p:nvPr/>
        </p:nvSpPr>
        <p:spPr>
          <a:xfrm>
            <a:off x="1" y="6562760"/>
            <a:ext cx="1185332" cy="29524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2085DE-9C71-4B77-8ABB-4E0894D03857}"/>
              </a:ext>
            </a:extLst>
          </p:cNvPr>
          <p:cNvSpPr txBox="1"/>
          <p:nvPr/>
        </p:nvSpPr>
        <p:spPr>
          <a:xfrm>
            <a:off x="605366" y="2171484"/>
            <a:ext cx="9611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latin typeface="Segoe Print" panose="02000600000000000000" pitchFamily="2" charset="0"/>
              </a:rPr>
              <a:t>Причина:</a:t>
            </a:r>
            <a:r>
              <a:rPr lang="ru-RU" sz="3200" dirty="0">
                <a:solidFill>
                  <a:schemeClr val="bg1"/>
                </a:solidFill>
                <a:latin typeface="Segoe Print" panose="02000600000000000000" pitchFamily="2" charset="0"/>
              </a:rPr>
              <a:t> свободолюбие и влияние Новгорода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23CBE8-7FFA-4505-93A2-D3D68D543894}"/>
              </a:ext>
            </a:extLst>
          </p:cNvPr>
          <p:cNvSpPr txBox="1"/>
          <p:nvPr/>
        </p:nvSpPr>
        <p:spPr>
          <a:xfrm>
            <a:off x="2666999" y="2940612"/>
            <a:ext cx="9175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dirty="0">
                <a:solidFill>
                  <a:schemeClr val="accent1"/>
                </a:solidFill>
                <a:latin typeface="Segoe Print" panose="02000600000000000000" pitchFamily="2" charset="0"/>
              </a:rPr>
              <a:t>Повод:</a:t>
            </a:r>
            <a:r>
              <a:rPr lang="ru-RU" sz="3200" dirty="0">
                <a:solidFill>
                  <a:schemeClr val="bg1"/>
                </a:solidFill>
                <a:latin typeface="Segoe Print" panose="02000600000000000000" pitchFamily="2" charset="0"/>
              </a:rPr>
              <a:t> обвинение в заговоре против царя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1E2D38-8D90-4252-836E-69E0C841C215}"/>
              </a:ext>
            </a:extLst>
          </p:cNvPr>
          <p:cNvSpPr txBox="1"/>
          <p:nvPr/>
        </p:nvSpPr>
        <p:spPr>
          <a:xfrm>
            <a:off x="4155175" y="3709740"/>
            <a:ext cx="768773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1"/>
                </a:solidFill>
                <a:latin typeface="Segoe Print" panose="02000600000000000000" pitchFamily="2" charset="0"/>
              </a:rPr>
              <a:t>Итог:</a:t>
            </a:r>
            <a:r>
              <a:rPr lang="ru-RU" sz="3200" dirty="0">
                <a:solidFill>
                  <a:schemeClr val="bg1"/>
                </a:solidFill>
                <a:latin typeface="Segoe Print" panose="02000600000000000000" pitchFamily="2" charset="0"/>
              </a:rPr>
              <a:t> убито несколько тысяч человек, многих утопили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C3E5AC7-598C-4725-9339-C4FCF827C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6" y="3047538"/>
            <a:ext cx="4241800" cy="332328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412511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Надпись 1133"/>
          <p:cNvSpPr txBox="1"/>
          <p:nvPr/>
        </p:nvSpPr>
        <p:spPr>
          <a:xfrm>
            <a:off x="1077056" y="624819"/>
            <a:ext cx="10037885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800" u="sng" dirty="0">
                <a:solidFill>
                  <a:schemeClr val="accent1"/>
                </a:solidFill>
                <a:latin typeface="Segoe Print" panose="02000600000000000000" pitchFamily="2" charset="0"/>
              </a:rPr>
              <a:t>1572 Г.</a:t>
            </a:r>
            <a:r>
              <a:rPr lang="ru-RU" sz="4800" dirty="0">
                <a:latin typeface="Segoe Print" panose="02000600000000000000" pitchFamily="2" charset="0"/>
              </a:rPr>
              <a:t> – ОТМЕНА ОПРИЧНИНЫ</a:t>
            </a:r>
          </a:p>
        </p:txBody>
      </p:sp>
      <p:grpSp>
        <p:nvGrpSpPr>
          <p:cNvPr id="3" name="Группа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148425"/>
            <a:ext cx="342900" cy="590715"/>
            <a:chOff x="0" y="148425"/>
            <a:chExt cx="342900" cy="59071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0" y="148425"/>
              <a:ext cx="213360" cy="5907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251460" y="148425"/>
              <a:ext cx="91440" cy="59071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</p:grpSp>
      <p:sp>
        <p:nvSpPr>
          <p:cNvPr id="6" name="Заголовок 5" hidden="1">
            <a:extLst>
              <a:ext uri="{FF2B5EF4-FFF2-40B4-BE49-F238E27FC236}">
                <a16:creationId xmlns:a16="http://schemas.microsoft.com/office/drawing/2014/main" id="{31C055C7-3FCB-433F-9834-9730B6D75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Слайд 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3C7FAB-8056-4B7C-A137-40CF3476F37D}"/>
              </a:ext>
            </a:extLst>
          </p:cNvPr>
          <p:cNvSpPr txBox="1"/>
          <p:nvPr/>
        </p:nvSpPr>
        <p:spPr>
          <a:xfrm>
            <a:off x="-54718" y="3058066"/>
            <a:ext cx="4216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latin typeface="Arial Black" panose="020B0A04020102020204" pitchFamily="34" charset="0"/>
              </a:rPr>
              <a:t>ИВАН ЗАПРЕТИЛ ДАЖЕ УПОМИНАТЬ ЭТО СЛОВО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3CF99BC2-2B03-4DE3-9E19-98D2FB658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257" y="2112665"/>
            <a:ext cx="3907796" cy="2627532"/>
          </a:xfrm>
          <a:prstGeom prst="rect">
            <a:avLst/>
          </a:prstGeom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F1510671-B40C-4F97-963C-F1BB908BCB37}"/>
              </a:ext>
            </a:extLst>
          </p:cNvPr>
          <p:cNvSpPr/>
          <p:nvPr/>
        </p:nvSpPr>
        <p:spPr>
          <a:xfrm>
            <a:off x="1" y="6562760"/>
            <a:ext cx="1185332" cy="29524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6C1398-AB44-4CCF-98B8-AA8223CB9C85}"/>
              </a:ext>
            </a:extLst>
          </p:cNvPr>
          <p:cNvSpPr txBox="1"/>
          <p:nvPr/>
        </p:nvSpPr>
        <p:spPr>
          <a:xfrm>
            <a:off x="4161682" y="2484568"/>
            <a:ext cx="78486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chemeClr val="accent1"/>
                </a:solidFill>
                <a:latin typeface="Segoe Print" panose="02000600000000000000" pitchFamily="2" charset="0"/>
              </a:rPr>
              <a:t>«Современники поняли, что опричнина, выводя крамолу, вводила анархию, оберегая государя, колебала самые основы государства. Направленная против воображаемой крамолы, она подготовляла действительную»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4B7A7A-3F0A-4205-BF59-88158F963985}"/>
              </a:ext>
            </a:extLst>
          </p:cNvPr>
          <p:cNvSpPr txBox="1"/>
          <p:nvPr/>
        </p:nvSpPr>
        <p:spPr>
          <a:xfrm>
            <a:off x="5477933" y="6039540"/>
            <a:ext cx="6121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800" i="1" dirty="0">
                <a:latin typeface="Arial Narrow" panose="020B0606020202030204" pitchFamily="34" charset="0"/>
              </a:rPr>
              <a:t>– В. О. Ключевский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7888DAF-A080-4B7D-B4EF-F6FD9F76F8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67" y="3896138"/>
            <a:ext cx="2523921" cy="252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5145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04091C-1B76-4044-9E27-B64F1DC21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7267"/>
            <a:ext cx="10515600" cy="1047221"/>
          </a:xfrm>
        </p:spPr>
        <p:txBody>
          <a:bodyPr/>
          <a:lstStyle/>
          <a:p>
            <a:pPr algn="ctr"/>
            <a:r>
              <a:rPr lang="ru-RU" sz="5400" dirty="0">
                <a:solidFill>
                  <a:schemeClr val="accent1"/>
                </a:solidFill>
                <a:latin typeface="Arial Black" panose="020B0A04020102020204" pitchFamily="34" charset="0"/>
              </a:rPr>
              <a:t>ИТОГИ И ПОСЛЕДСТВИЯ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4CB6335-AB33-4786-A09B-9887F63D49ED}"/>
              </a:ext>
            </a:extLst>
          </p:cNvPr>
          <p:cNvSpPr/>
          <p:nvPr/>
        </p:nvSpPr>
        <p:spPr>
          <a:xfrm>
            <a:off x="1" y="6562760"/>
            <a:ext cx="1185332" cy="29524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77E867-24C1-4352-A5E8-4F642BC7E392}"/>
              </a:ext>
            </a:extLst>
          </p:cNvPr>
          <p:cNvSpPr txBox="1"/>
          <p:nvPr/>
        </p:nvSpPr>
        <p:spPr>
          <a:xfrm>
            <a:off x="838200" y="2050585"/>
            <a:ext cx="106090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3600" dirty="0">
                <a:latin typeface="Segoe Print" panose="02000600000000000000" pitchFamily="2" charset="0"/>
              </a:rPr>
              <a:t>Централизация власти, установление неограниченной власти царя</a:t>
            </a:r>
          </a:p>
          <a:p>
            <a:pPr marL="285750" indent="-285750">
              <a:buBlip>
                <a:blip r:embed="rId2"/>
              </a:buBlip>
            </a:pPr>
            <a:r>
              <a:rPr lang="ru-RU" sz="3600" dirty="0">
                <a:latin typeface="Segoe Print" panose="02000600000000000000" pitchFamily="2" charset="0"/>
              </a:rPr>
              <a:t>Экономический кризис</a:t>
            </a:r>
          </a:p>
          <a:p>
            <a:pPr marL="285750" indent="-285750">
              <a:buBlip>
                <a:blip r:embed="rId2"/>
              </a:buBlip>
            </a:pPr>
            <a:r>
              <a:rPr lang="ru-RU" sz="3600" dirty="0">
                <a:latin typeface="Segoe Print" panose="02000600000000000000" pitchFamily="2" charset="0"/>
              </a:rPr>
              <a:t>Социальная нестабильность</a:t>
            </a:r>
          </a:p>
          <a:p>
            <a:pPr marL="285750" indent="-285750">
              <a:buBlip>
                <a:blip r:embed="rId2"/>
              </a:buBlip>
            </a:pPr>
            <a:r>
              <a:rPr lang="ru-RU" sz="3600" dirty="0">
                <a:latin typeface="Segoe Print" panose="02000600000000000000" pitchFamily="2" charset="0"/>
              </a:rPr>
              <a:t>Снижение обороноспособности</a:t>
            </a:r>
          </a:p>
          <a:p>
            <a:pPr marL="285750" indent="-285750">
              <a:buBlip>
                <a:blip r:embed="rId2"/>
              </a:buBlip>
            </a:pPr>
            <a:r>
              <a:rPr lang="ru-RU" sz="3600" dirty="0">
                <a:latin typeface="Segoe Print" panose="02000600000000000000" pitchFamily="2" charset="0"/>
              </a:rPr>
              <a:t>Дальнейшее закрепощение крестьян</a:t>
            </a:r>
          </a:p>
          <a:p>
            <a:pPr marL="285750" indent="-285750">
              <a:buBlip>
                <a:blip r:embed="rId2"/>
              </a:buBlip>
            </a:pPr>
            <a:r>
              <a:rPr lang="ru-RU" sz="3600" dirty="0">
                <a:latin typeface="Segoe Print" panose="02000600000000000000" pitchFamily="2" charset="0"/>
              </a:rPr>
              <a:t>Ликвидация удельной системы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E32D6EE-E219-48E0-8FB3-81178AA3E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5657" y="2251494"/>
            <a:ext cx="3081068" cy="308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79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адпись 10"/>
          <p:cNvSpPr txBox="1"/>
          <p:nvPr/>
        </p:nvSpPr>
        <p:spPr>
          <a:xfrm>
            <a:off x="1415409" y="1350109"/>
            <a:ext cx="4601372" cy="773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lnSpc>
                <a:spcPct val="80000"/>
              </a:lnSpc>
            </a:pPr>
            <a:r>
              <a:rPr lang="ru-RU" sz="5400" dirty="0">
                <a:solidFill>
                  <a:schemeClr val="accent1"/>
                </a:solidFill>
                <a:latin typeface="Arial Black" panose="020B0A0402010202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ДОМАШКА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70936" y="2971949"/>
            <a:ext cx="5236234" cy="205902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rtl="0">
              <a:lnSpc>
                <a:spcPct val="120000"/>
              </a:lnSpc>
            </a:pPr>
            <a:r>
              <a:rPr lang="ru-RU" sz="3600" b="1" dirty="0">
                <a:solidFill>
                  <a:schemeClr val="bg1"/>
                </a:solidFill>
                <a:latin typeface="Segoe Print" panose="02000600000000000000" pitchFamily="2" charset="0"/>
                <a:ea typeface="Lato" panose="020F0502020204030203" pitchFamily="34" charset="0"/>
                <a:cs typeface="Calibri" panose="020F0502020204030204" pitchFamily="34" charset="0"/>
              </a:rPr>
              <a:t>Параграф _ учить</a:t>
            </a:r>
          </a:p>
          <a:p>
            <a:pPr algn="ctr" rtl="0">
              <a:lnSpc>
                <a:spcPct val="120000"/>
              </a:lnSpc>
            </a:pPr>
            <a:r>
              <a:rPr lang="ru-RU" sz="3600" b="1" dirty="0">
                <a:solidFill>
                  <a:schemeClr val="bg1"/>
                </a:solidFill>
                <a:latin typeface="Segoe Print" panose="02000600000000000000" pitchFamily="2" charset="0"/>
                <a:ea typeface="Lato" panose="020F0502020204030203" pitchFamily="34" charset="0"/>
                <a:cs typeface="Calibri" panose="020F0502020204030204" pitchFamily="34" charset="0"/>
              </a:rPr>
              <a:t>В тетрадях выполнить работу</a:t>
            </a:r>
          </a:p>
        </p:txBody>
      </p:sp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94485F9-90F6-432D-BFF9-D47B53BB4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Слайд 15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F305FF-8013-4E2E-8FAC-4E58106C6D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335" y="0"/>
            <a:ext cx="7111665" cy="685800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9D0571F-42F6-4708-9D88-C267DCCB7028}"/>
              </a:ext>
            </a:extLst>
          </p:cNvPr>
          <p:cNvSpPr/>
          <p:nvPr/>
        </p:nvSpPr>
        <p:spPr>
          <a:xfrm>
            <a:off x="1" y="6562760"/>
            <a:ext cx="1185332" cy="29524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34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16DBA7F-1342-449F-9B09-C14C91C0E7E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72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Надпись 17"/>
          <p:cNvSpPr txBox="1"/>
          <p:nvPr/>
        </p:nvSpPr>
        <p:spPr>
          <a:xfrm>
            <a:off x="1630096" y="738521"/>
            <a:ext cx="9054838" cy="1438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dirty="0">
                <a:solidFill>
                  <a:schemeClr val="accent1"/>
                </a:solidFill>
                <a:latin typeface="Arial Black" panose="020B0A0402010202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РАСПАД ИЗБРАННОЙ РАДЫ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558475" y="2830527"/>
            <a:ext cx="8162322" cy="30162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571500" indent="-571500" algn="ctr">
              <a:lnSpc>
                <a:spcPct val="120000"/>
              </a:lnSpc>
              <a:buBlip>
                <a:blip r:embed="rId3"/>
              </a:buBlip>
            </a:pPr>
            <a:r>
              <a:rPr lang="ru-RU" sz="4000" dirty="0">
                <a:solidFill>
                  <a:schemeClr val="bg2"/>
                </a:solidFill>
                <a:latin typeface="Segoe Print" panose="02000600000000000000" pitchFamily="2" charset="0"/>
                <a:ea typeface="Lato" panose="020F0502020204030203" pitchFamily="34" charset="0"/>
                <a:cs typeface="Calibri" panose="020F0502020204030204" pitchFamily="34" charset="0"/>
              </a:rPr>
              <a:t>Кто входил в состав Избранной рады? </a:t>
            </a:r>
          </a:p>
          <a:p>
            <a:pPr marL="571500" indent="-571500" algn="ctr">
              <a:lnSpc>
                <a:spcPct val="120000"/>
              </a:lnSpc>
              <a:buBlip>
                <a:blip r:embed="rId3"/>
              </a:buBlip>
            </a:pPr>
            <a:r>
              <a:rPr lang="ru-RU" sz="4000" dirty="0">
                <a:solidFill>
                  <a:schemeClr val="bg2"/>
                </a:solidFill>
                <a:latin typeface="Segoe Print" panose="02000600000000000000" pitchFamily="2" charset="0"/>
                <a:ea typeface="Lato" panose="020F0502020204030203" pitchFamily="34" charset="0"/>
                <a:cs typeface="Calibri" panose="020F0502020204030204" pitchFamily="34" charset="0"/>
              </a:rPr>
              <a:t>Какие реформы были проведены радой в 1550-е?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C6E2025-4DE3-4551-A8F2-0262ED9398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3608" y="389466"/>
            <a:ext cx="3387408" cy="33874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7D2261C-CEEE-4C72-85CD-642C25BC5141}"/>
              </a:ext>
            </a:extLst>
          </p:cNvPr>
          <p:cNvSpPr txBox="1"/>
          <p:nvPr/>
        </p:nvSpPr>
        <p:spPr>
          <a:xfrm>
            <a:off x="471203" y="3330479"/>
            <a:ext cx="34948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7F7F7"/>
                </a:solidFill>
                <a:latin typeface="Arial Black" panose="020B0A04020102020204" pitchFamily="34" charset="0"/>
              </a:rPr>
              <a:t>Вспомни!</a:t>
            </a:r>
          </a:p>
        </p:txBody>
      </p:sp>
    </p:spTree>
    <p:extLst>
      <p:ext uri="{BB962C8B-B14F-4D97-AF65-F5344CB8AC3E}">
        <p14:creationId xmlns:p14="http://schemas.microsoft.com/office/powerpoint/2010/main" val="350305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E9A237-9473-478D-84BD-41DE92ABB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833" y="258571"/>
            <a:ext cx="10710333" cy="140144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1"/>
                </a:solidFill>
                <a:latin typeface="Arial Black" panose="020B0A04020102020204" pitchFamily="34" charset="0"/>
              </a:rPr>
              <a:t>1560 Г. – РАДА ПРЕКРАТИЛА ДЕЯТЕЛЬНОСТЬ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5FD6595-9F43-4FF8-B4B8-78E9307C11B2}"/>
              </a:ext>
            </a:extLst>
          </p:cNvPr>
          <p:cNvSpPr/>
          <p:nvPr/>
        </p:nvSpPr>
        <p:spPr>
          <a:xfrm>
            <a:off x="0" y="6468533"/>
            <a:ext cx="1210733" cy="389467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C3A4C70-31B3-495E-BEBA-926820DE23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35" b="73704"/>
          <a:stretch/>
        </p:blipFill>
        <p:spPr>
          <a:xfrm>
            <a:off x="-161416" y="1551352"/>
            <a:ext cx="6041898" cy="1362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10ECB0-D80B-4327-BD60-371698317CBE}"/>
              </a:ext>
            </a:extLst>
          </p:cNvPr>
          <p:cNvSpPr txBox="1"/>
          <p:nvPr/>
        </p:nvSpPr>
        <p:spPr>
          <a:xfrm>
            <a:off x="1145000" y="1858051"/>
            <a:ext cx="3300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>
                <a:latin typeface="Segoe Print" panose="02000600000000000000" pitchFamily="2" charset="0"/>
              </a:rPr>
              <a:t>Причины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0EDE1F-1E20-45AC-BFB1-E9B2DA4C8472}"/>
              </a:ext>
            </a:extLst>
          </p:cNvPr>
          <p:cNvSpPr txBox="1"/>
          <p:nvPr/>
        </p:nvSpPr>
        <p:spPr>
          <a:xfrm>
            <a:off x="740833" y="3226582"/>
            <a:ext cx="47788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Segoe Print" panose="02000600000000000000" pitchFamily="2" charset="0"/>
              </a:rPr>
              <a:t>1. «Предательство»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809073-879E-4186-AA52-A1CF47A69559}"/>
              </a:ext>
            </a:extLst>
          </p:cNvPr>
          <p:cNvSpPr txBox="1"/>
          <p:nvPr/>
        </p:nvSpPr>
        <p:spPr>
          <a:xfrm>
            <a:off x="5767950" y="1941179"/>
            <a:ext cx="61848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Segoe Print" panose="02000600000000000000" pitchFamily="2" charset="0"/>
              </a:rPr>
              <a:t>2. сложные отношения с родственниками жены царя</a:t>
            </a:r>
            <a:endParaRPr lang="ru-RU" sz="3200" u="sng" dirty="0">
              <a:solidFill>
                <a:schemeClr val="accent6">
                  <a:lumMod val="75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323A81-B5FE-4603-B4FA-0F272B84EC49}"/>
              </a:ext>
            </a:extLst>
          </p:cNvPr>
          <p:cNvSpPr txBox="1"/>
          <p:nvPr/>
        </p:nvSpPr>
        <p:spPr>
          <a:xfrm>
            <a:off x="5890906" y="3429000"/>
            <a:ext cx="59389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Segoe Print" panose="02000600000000000000" pitchFamily="2" charset="0"/>
              </a:rPr>
              <a:t>3. Разногласия в тактике сражений в Лив. войне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99A0CB-57F5-44D1-A971-CF7204A7E7D8}"/>
              </a:ext>
            </a:extLst>
          </p:cNvPr>
          <p:cNvSpPr txBox="1"/>
          <p:nvPr/>
        </p:nvSpPr>
        <p:spPr>
          <a:xfrm>
            <a:off x="518902" y="4355115"/>
            <a:ext cx="61849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Segoe Print" panose="02000600000000000000" pitchFamily="2" charset="0"/>
              </a:rPr>
              <a:t>4. Стремление установить </a:t>
            </a:r>
            <a:r>
              <a:rPr lang="ru-RU" sz="3200" u="sng" dirty="0">
                <a:solidFill>
                  <a:schemeClr val="accent6">
                    <a:lumMod val="75000"/>
                  </a:schemeClr>
                </a:solidFill>
                <a:latin typeface="Segoe Print" panose="02000600000000000000" pitchFamily="2" charset="0"/>
              </a:rPr>
              <a:t>единоличную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Segoe Print" panose="02000600000000000000" pitchFamily="2" charset="0"/>
              </a:rPr>
              <a:t> власть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206E9E7-E12A-4242-A6A6-9C2B4DC07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135" y="4833726"/>
            <a:ext cx="2024274" cy="202427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692701C-A2D2-4721-AA82-FF17CCDD6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0470" y="4247792"/>
            <a:ext cx="1567603" cy="160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077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Надпись 1133"/>
          <p:cNvSpPr txBox="1"/>
          <p:nvPr/>
        </p:nvSpPr>
        <p:spPr>
          <a:xfrm>
            <a:off x="2910801" y="623996"/>
            <a:ext cx="6099463" cy="773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lnSpc>
                <a:spcPct val="80000"/>
              </a:lnSpc>
            </a:pPr>
            <a:r>
              <a:rPr lang="ru-RU" sz="5400" b="1" dirty="0">
                <a:solidFill>
                  <a:schemeClr val="accent1"/>
                </a:solidFill>
                <a:latin typeface="Arial Black" panose="020B0A0402010202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ОПРИЧНИНА</a:t>
            </a:r>
          </a:p>
        </p:txBody>
      </p:sp>
      <p:grpSp>
        <p:nvGrpSpPr>
          <p:cNvPr id="3" name="Группа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148425"/>
            <a:ext cx="342900" cy="590715"/>
            <a:chOff x="0" y="148425"/>
            <a:chExt cx="342900" cy="59071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0" y="148425"/>
              <a:ext cx="213360" cy="5907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251460" y="148425"/>
              <a:ext cx="91440" cy="59071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</p:grpSp>
      <p:sp>
        <p:nvSpPr>
          <p:cNvPr id="4" name="Заголовок 3" hidden="1">
            <a:extLst>
              <a:ext uri="{FF2B5EF4-FFF2-40B4-BE49-F238E27FC236}">
                <a16:creationId xmlns:a16="http://schemas.microsoft.com/office/drawing/2014/main" id="{6BE13EF6-C310-4B5C-82B9-B423DA069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Слайд 3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0349BD7A-3D99-46FC-9A29-DA790F670D33}"/>
              </a:ext>
            </a:extLst>
          </p:cNvPr>
          <p:cNvSpPr/>
          <p:nvPr/>
        </p:nvSpPr>
        <p:spPr>
          <a:xfrm>
            <a:off x="0" y="6468533"/>
            <a:ext cx="1210733" cy="389467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B984A2C-DAC8-41EB-A6CB-903878ECBC23}"/>
              </a:ext>
            </a:extLst>
          </p:cNvPr>
          <p:cNvSpPr txBox="1"/>
          <p:nvPr/>
        </p:nvSpPr>
        <p:spPr>
          <a:xfrm>
            <a:off x="1820332" y="1859340"/>
            <a:ext cx="97197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3200" dirty="0">
                <a:latin typeface="Segoe Print" panose="02000600000000000000" pitchFamily="2" charset="0"/>
              </a:rPr>
              <a:t>— часть территории гос-ва, в личном владении Ивана IV; свое войско и гос. органы.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B4E23E3-FA30-4EA7-AA0F-1F6571D5CA2C}"/>
              </a:ext>
            </a:extLst>
          </p:cNvPr>
          <p:cNvSpPr txBox="1"/>
          <p:nvPr/>
        </p:nvSpPr>
        <p:spPr>
          <a:xfrm>
            <a:off x="2633133" y="3883392"/>
            <a:ext cx="8906933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3200" dirty="0">
                <a:latin typeface="Segoe Print" panose="02000600000000000000" pitchFamily="2" charset="0"/>
              </a:rPr>
              <a:t>— политика, проводившаяся в 1565-1572 гг. с целью установить единоличную власть, уничтожить самостоятельность бояр.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84173D1-A6B5-4955-B4D7-86BAB1452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451" y="1820069"/>
            <a:ext cx="1409897" cy="144800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CC4CEAD-DA20-4EA0-B914-432C8A990B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4063327"/>
            <a:ext cx="1400370" cy="16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286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Надпись 1133"/>
          <p:cNvSpPr txBox="1"/>
          <p:nvPr/>
        </p:nvSpPr>
        <p:spPr>
          <a:xfrm>
            <a:off x="461433" y="269539"/>
            <a:ext cx="11269133" cy="1188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400" dirty="0">
                <a:solidFill>
                  <a:schemeClr val="accent1"/>
                </a:solidFill>
                <a:latin typeface="Arial Black" panose="020B0A0402010202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Дек. 1564 г. - </a:t>
            </a:r>
            <a:r>
              <a:rPr lang="ru-RU" sz="4400" dirty="0">
                <a:solidFill>
                  <a:schemeClr val="accent6"/>
                </a:solidFill>
                <a:latin typeface="Arial Black" panose="020B0A04020102020204" pitchFamily="34" charset="0"/>
                <a:ea typeface="Lato" panose="020F0502020204030203" pitchFamily="34" charset="0"/>
                <a:cs typeface="Calibri" panose="020F0502020204030204" pitchFamily="34" charset="0"/>
              </a:rPr>
              <a:t>Иван выехал в Александрову слободу</a:t>
            </a:r>
            <a:endParaRPr lang="ru-RU" sz="4400" dirty="0">
              <a:solidFill>
                <a:schemeClr val="accent6"/>
              </a:solidFill>
              <a:latin typeface="Arial Black" panose="020B0A04020102020204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3" name="Группа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148425"/>
            <a:ext cx="342900" cy="590715"/>
            <a:chOff x="0" y="148425"/>
            <a:chExt cx="342900" cy="59071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0" y="148425"/>
              <a:ext cx="213360" cy="5907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251460" y="148425"/>
              <a:ext cx="91440" cy="59071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</p:grpSp>
      <p:sp>
        <p:nvSpPr>
          <p:cNvPr id="7" name="Заголовок 6" hidden="1">
            <a:extLst>
              <a:ext uri="{FF2B5EF4-FFF2-40B4-BE49-F238E27FC236}">
                <a16:creationId xmlns:a16="http://schemas.microsoft.com/office/drawing/2014/main" id="{D602B064-C2D4-46FC-86C8-40ABA1F36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Слайд 7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7A858DAC-E45B-4BDA-834A-B965EA8EA515}"/>
              </a:ext>
            </a:extLst>
          </p:cNvPr>
          <p:cNvSpPr/>
          <p:nvPr/>
        </p:nvSpPr>
        <p:spPr>
          <a:xfrm>
            <a:off x="0" y="6468533"/>
            <a:ext cx="1210733" cy="389467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47ED6B68-423C-4289-96E0-31A591322B42}"/>
              </a:ext>
            </a:extLst>
          </p:cNvPr>
          <p:cNvGrpSpPr/>
          <p:nvPr/>
        </p:nvGrpSpPr>
        <p:grpSpPr>
          <a:xfrm>
            <a:off x="804333" y="1866430"/>
            <a:ext cx="10798195" cy="2696626"/>
            <a:chOff x="804333" y="1866430"/>
            <a:chExt cx="10798195" cy="269662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14EFC58-0351-4AAA-BC22-DE9DF515BDFE}"/>
                </a:ext>
              </a:extLst>
            </p:cNvPr>
            <p:cNvSpPr txBox="1"/>
            <p:nvPr/>
          </p:nvSpPr>
          <p:spPr>
            <a:xfrm>
              <a:off x="1826153" y="1866430"/>
              <a:ext cx="858202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3600" dirty="0">
                  <a:latin typeface="Segoe Print" panose="02000600000000000000" pitchFamily="2" charset="0"/>
                </a:rPr>
                <a:t>Прислал в столицу две грамоты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1904F2E-076B-444F-8159-1A70B0976A21}"/>
                </a:ext>
              </a:extLst>
            </p:cNvPr>
            <p:cNvSpPr txBox="1"/>
            <p:nvPr/>
          </p:nvSpPr>
          <p:spPr>
            <a:xfrm>
              <a:off x="804333" y="3362727"/>
              <a:ext cx="452581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Segoe Print" panose="02000600000000000000" pitchFamily="2" charset="0"/>
                </a:rPr>
                <a:t>Обличает бояр-изменщиков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2B2CAAB-1305-4504-9A20-D12E8FAF7AA5}"/>
                </a:ext>
              </a:extLst>
            </p:cNvPr>
            <p:cNvSpPr txBox="1"/>
            <p:nvPr/>
          </p:nvSpPr>
          <p:spPr>
            <a:xfrm>
              <a:off x="6587265" y="3357305"/>
              <a:ext cx="501526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Segoe Print" panose="02000600000000000000" pitchFamily="2" charset="0"/>
                </a:rPr>
                <a:t>Простой народ царь их любит</a:t>
              </a:r>
            </a:p>
          </p:txBody>
        </p:sp>
        <p:cxnSp>
          <p:nvCxnSpPr>
            <p:cNvPr id="27" name="Прямая со стрелкой 26">
              <a:extLst>
                <a:ext uri="{FF2B5EF4-FFF2-40B4-BE49-F238E27FC236}">
                  <a16:creationId xmlns:a16="http://schemas.microsoft.com/office/drawing/2014/main" id="{4A60A042-1BE6-4F07-8892-BE88F4560887}"/>
                </a:ext>
              </a:extLst>
            </p:cNvPr>
            <p:cNvCxnSpPr>
              <a:cxnSpLocks/>
              <a:stCxn id="32" idx="2"/>
              <a:endCxn id="24" idx="0"/>
            </p:cNvCxnSpPr>
            <p:nvPr/>
          </p:nvCxnSpPr>
          <p:spPr>
            <a:xfrm flipH="1">
              <a:off x="3067239" y="2512761"/>
              <a:ext cx="3049926" cy="84996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>
              <a:extLst>
                <a:ext uri="{FF2B5EF4-FFF2-40B4-BE49-F238E27FC236}">
                  <a16:creationId xmlns:a16="http://schemas.microsoft.com/office/drawing/2014/main" id="{7E8C2C2E-1278-451D-9986-534F44268E11}"/>
                </a:ext>
              </a:extLst>
            </p:cNvPr>
            <p:cNvCxnSpPr>
              <a:stCxn id="32" idx="2"/>
              <a:endCxn id="39" idx="0"/>
            </p:cNvCxnSpPr>
            <p:nvPr/>
          </p:nvCxnSpPr>
          <p:spPr>
            <a:xfrm>
              <a:off x="6117165" y="2512761"/>
              <a:ext cx="2977732" cy="84454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707286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6D6568-1205-446C-BDC5-C86F5D251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>
                <a:solidFill>
                  <a:schemeClr val="accent6"/>
                </a:solidFill>
                <a:latin typeface="Arial Black" panose="020B0A04020102020204" pitchFamily="34" charset="0"/>
              </a:rPr>
              <a:t>Страна разделена на 2 части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D85AD6A-6D1A-442F-9CEC-76A93E716FEA}"/>
              </a:ext>
            </a:extLst>
          </p:cNvPr>
          <p:cNvSpPr/>
          <p:nvPr/>
        </p:nvSpPr>
        <p:spPr>
          <a:xfrm>
            <a:off x="0" y="6468533"/>
            <a:ext cx="1210733" cy="389467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77F635-1740-4601-A6E8-4D1F6AF04AF7}"/>
              </a:ext>
            </a:extLst>
          </p:cNvPr>
          <p:cNvSpPr txBox="1"/>
          <p:nvPr/>
        </p:nvSpPr>
        <p:spPr>
          <a:xfrm>
            <a:off x="1236132" y="2782669"/>
            <a:ext cx="3656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Segoe Print" panose="02000600000000000000" pitchFamily="2" charset="0"/>
              </a:rPr>
              <a:t>ОПРИЧНИНА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9E7123-359E-4245-AA5D-0AE6F217399B}"/>
              </a:ext>
            </a:extLst>
          </p:cNvPr>
          <p:cNvSpPr txBox="1"/>
          <p:nvPr/>
        </p:nvSpPr>
        <p:spPr>
          <a:xfrm>
            <a:off x="7299099" y="2782669"/>
            <a:ext cx="3081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Segoe Print" panose="02000600000000000000" pitchFamily="2" charset="0"/>
              </a:rPr>
              <a:t>ЗЕМЩИНА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B775A2-5F60-481E-985A-2786AF99882A}"/>
              </a:ext>
            </a:extLst>
          </p:cNvPr>
          <p:cNvSpPr txBox="1"/>
          <p:nvPr/>
        </p:nvSpPr>
        <p:spPr>
          <a:xfrm>
            <a:off x="6096000" y="3479446"/>
            <a:ext cx="52578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3600" dirty="0">
                <a:solidFill>
                  <a:schemeClr val="accent6"/>
                </a:solidFill>
                <a:latin typeface="Segoe Print" panose="02000600000000000000" pitchFamily="2" charset="0"/>
              </a:rPr>
              <a:t>— часть территории гос-ва, не вошедшая в опричнину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40F13F-CD64-4254-825D-FF47D9162213}"/>
              </a:ext>
            </a:extLst>
          </p:cNvPr>
          <p:cNvSpPr txBox="1"/>
          <p:nvPr/>
        </p:nvSpPr>
        <p:spPr>
          <a:xfrm>
            <a:off x="397933" y="3756445"/>
            <a:ext cx="56134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6"/>
                </a:solidFill>
                <a:latin typeface="Segoe Print" panose="02000600000000000000" pitchFamily="2" charset="0"/>
              </a:rPr>
              <a:t>Управляет Иван</a:t>
            </a:r>
          </a:p>
          <a:p>
            <a:pPr algn="ctr"/>
            <a:r>
              <a:rPr lang="ru-RU" sz="3600" dirty="0">
                <a:solidFill>
                  <a:schemeClr val="accent6"/>
                </a:solidFill>
                <a:latin typeface="Segoe Print" panose="02000600000000000000" pitchFamily="2" charset="0"/>
              </a:rPr>
              <a:t>Есть свое войско и гос. органы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F4AC3EB-827C-4689-9550-D091DF2278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525" t="15803" b="69753"/>
          <a:stretch/>
        </p:blipFill>
        <p:spPr>
          <a:xfrm rot="16200000">
            <a:off x="2232999" y="1428913"/>
            <a:ext cx="1996544" cy="88603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579558B-E333-4D9A-B9B8-B314FD9F8B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525" t="15803" b="69753"/>
          <a:stretch/>
        </p:blipFill>
        <p:spPr>
          <a:xfrm rot="16200000">
            <a:off x="8125799" y="1428913"/>
            <a:ext cx="1996544" cy="88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578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9" name="Надпись 28"/>
          <p:cNvSpPr txBox="1"/>
          <p:nvPr/>
        </p:nvSpPr>
        <p:spPr>
          <a:xfrm>
            <a:off x="1555880" y="470552"/>
            <a:ext cx="90802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ru-RU" sz="5400" dirty="0">
                <a:solidFill>
                  <a:schemeClr val="accent1"/>
                </a:solidFill>
                <a:latin typeface="Arial Black" panose="020B0A0402010202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ЦЕЛИ ОПРИЧНИНЫ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9026" y="2148837"/>
            <a:ext cx="5654573" cy="205902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rtl="0">
              <a:lnSpc>
                <a:spcPct val="120000"/>
              </a:lnSpc>
            </a:pPr>
            <a:r>
              <a:rPr lang="ru-RU" sz="3600" b="1" dirty="0">
                <a:solidFill>
                  <a:schemeClr val="bg1"/>
                </a:solidFill>
                <a:latin typeface="Segoe Print" panose="02000600000000000000" pitchFamily="2" charset="0"/>
                <a:ea typeface="Lato" panose="020F0502020204030203" pitchFamily="34" charset="0"/>
                <a:cs typeface="Calibri" panose="020F0502020204030204" pitchFamily="34" charset="0"/>
              </a:rPr>
              <a:t>Борьба с самостоятельностью бояр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428066" y="4173392"/>
            <a:ext cx="3839309" cy="204241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rtl="0">
              <a:lnSpc>
                <a:spcPct val="120000"/>
              </a:lnSpc>
            </a:pPr>
            <a:r>
              <a:rPr lang="ru-RU" sz="3600" b="1" dirty="0">
                <a:solidFill>
                  <a:schemeClr val="bg1"/>
                </a:solidFill>
                <a:latin typeface="Segoe Print" panose="02000600000000000000" pitchFamily="2" charset="0"/>
                <a:ea typeface="Lato" panose="020F0502020204030203" pitchFamily="34" charset="0"/>
                <a:cs typeface="Calibri" panose="020F0502020204030204" pitchFamily="34" charset="0"/>
              </a:rPr>
              <a:t>Усиление централизации власти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8384748" y="2407790"/>
            <a:ext cx="3251201" cy="204241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rtl="0">
              <a:lnSpc>
                <a:spcPct val="120000"/>
              </a:lnSpc>
            </a:pPr>
            <a:r>
              <a:rPr lang="ru-RU" sz="3600" b="1" dirty="0">
                <a:solidFill>
                  <a:schemeClr val="bg1"/>
                </a:solidFill>
                <a:latin typeface="Segoe Print" panose="02000600000000000000" pitchFamily="2" charset="0"/>
                <a:ea typeface="Lato" panose="020F0502020204030203" pitchFamily="34" charset="0"/>
                <a:cs typeface="Calibri" panose="020F0502020204030204" pitchFamily="34" charset="0"/>
              </a:rPr>
              <a:t>Ликвидация удельных княжеств</a:t>
            </a:r>
          </a:p>
        </p:txBody>
      </p:sp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F3820DA-290B-43AA-AA9C-82643FA3E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Слайд 5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A9085E-BFBB-4175-9F3C-397298C90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067" y="3843127"/>
            <a:ext cx="3014873" cy="3014873"/>
          </a:xfrm>
          <a:prstGeom prst="rect">
            <a:avLst/>
          </a:prstGeom>
        </p:spPr>
      </p:pic>
      <p:pic>
        <p:nvPicPr>
          <p:cNvPr id="5" name="Рисунок 4" descr="Скрепка со сплошной заливкой">
            <a:extLst>
              <a:ext uri="{FF2B5EF4-FFF2-40B4-BE49-F238E27FC236}">
                <a16:creationId xmlns:a16="http://schemas.microsoft.com/office/drawing/2014/main" id="{CFAE8EB7-B321-4B73-A7D4-83717FC760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3934" y="-16770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4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/>
      <p:bldP spid="32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-17915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9" name="Надпись 28"/>
          <p:cNvSpPr txBox="1"/>
          <p:nvPr/>
        </p:nvSpPr>
        <p:spPr>
          <a:xfrm>
            <a:off x="957172" y="1790598"/>
            <a:ext cx="103982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ru-RU" sz="6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ВОПРОС О ПРИЧИНАХ/ХАРАКТЕРЕ ОПРИЧНИНЫ СПОРТНЫЙ</a:t>
            </a:r>
          </a:p>
        </p:txBody>
      </p:sp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41CB517-0AF2-4424-9DD9-9F81B4C19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Слайд 6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AA95C7-8E51-4AB2-8349-DD1D937FD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81680">
            <a:off x="-317150" y="1005938"/>
            <a:ext cx="4362475" cy="381028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6BDA93B-4869-4345-9A9D-F421576BCD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850"/>
          <a:stretch/>
        </p:blipFill>
        <p:spPr>
          <a:xfrm flipH="1">
            <a:off x="5492615" y="-255482"/>
            <a:ext cx="4145314" cy="290131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CF52448-D7C7-45E5-8E53-38033E491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96196" flipH="1">
            <a:off x="8234407" y="1728597"/>
            <a:ext cx="4031889" cy="34892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8E50FF-8D8E-4950-B9F9-564981D8A6DE}"/>
              </a:ext>
            </a:extLst>
          </p:cNvPr>
          <p:cNvSpPr txBox="1"/>
          <p:nvPr/>
        </p:nvSpPr>
        <p:spPr>
          <a:xfrm rot="20543156">
            <a:off x="-29349" y="1638935"/>
            <a:ext cx="34188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О. – борьба бояр с дворянами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5C4E09-E6DB-4936-B299-1DE589C3E56E}"/>
              </a:ext>
            </a:extLst>
          </p:cNvPr>
          <p:cNvSpPr txBox="1"/>
          <p:nvPr/>
        </p:nvSpPr>
        <p:spPr>
          <a:xfrm>
            <a:off x="6139764" y="223247"/>
            <a:ext cx="31834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Цель О. объединение гос-ва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56B2BF-BF36-4A73-A288-BD7C631099E4}"/>
              </a:ext>
            </a:extLst>
          </p:cNvPr>
          <p:cNvSpPr txBox="1"/>
          <p:nvPr/>
        </p:nvSpPr>
        <p:spPr>
          <a:xfrm rot="2134434">
            <a:off x="9090743" y="2775947"/>
            <a:ext cx="3183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Ваня дурак!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912C73E-DB82-4865-AF42-1E35666AB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6375" y="2645833"/>
            <a:ext cx="6279249" cy="421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1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8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8D16B7-DB8C-4FE4-9933-551EB5F81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>
                <a:solidFill>
                  <a:schemeClr val="accent1"/>
                </a:solidFill>
                <a:latin typeface="Arial Black" panose="020B0A04020102020204" pitchFamily="34" charset="0"/>
              </a:rPr>
              <a:t>ОПРИЧНЫЙ ТЕРРОР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E1FC7E3-9067-456E-BE9C-06D1AA52042A}"/>
              </a:ext>
            </a:extLst>
          </p:cNvPr>
          <p:cNvSpPr/>
          <p:nvPr/>
        </p:nvSpPr>
        <p:spPr>
          <a:xfrm>
            <a:off x="0" y="6468533"/>
            <a:ext cx="1210733" cy="389467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1D92B6D-CB2F-4153-8673-554C767A17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04"/>
          <a:stretch/>
        </p:blipFill>
        <p:spPr>
          <a:xfrm>
            <a:off x="5915025" y="3157268"/>
            <a:ext cx="6276975" cy="370073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B306ED-114C-456D-BEB9-E2A8CE56FE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39" b="8935"/>
          <a:stretch/>
        </p:blipFill>
        <p:spPr>
          <a:xfrm>
            <a:off x="0" y="3157268"/>
            <a:ext cx="6276975" cy="37007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A517AA-57B7-41AA-AA1C-08DEAEBF7B3A}"/>
              </a:ext>
            </a:extLst>
          </p:cNvPr>
          <p:cNvSpPr txBox="1"/>
          <p:nvPr/>
        </p:nvSpPr>
        <p:spPr>
          <a:xfrm>
            <a:off x="2429933" y="1690688"/>
            <a:ext cx="90170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3600" b="1" i="0" u="none" strike="noStrike" dirty="0">
                <a:solidFill>
                  <a:srgbClr val="00AEEF"/>
                </a:solidFill>
                <a:effectLst/>
                <a:latin typeface="Arial Black" panose="020B0A04020102020204" pitchFamily="34" charset="0"/>
                <a:hlinkClick r:id="rId4"/>
              </a:rPr>
              <a:t>Опричник</a:t>
            </a:r>
            <a:r>
              <a:rPr lang="ru-RU" sz="3600" b="0" i="0" dirty="0">
                <a:solidFill>
                  <a:srgbClr val="4E4E3F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600" b="0" i="0" dirty="0">
                <a:effectLst/>
                <a:latin typeface="Segoe Print" panose="02000600000000000000" pitchFamily="2" charset="0"/>
              </a:rPr>
              <a:t>— человек, состоявший в личном войске Ивана</a:t>
            </a:r>
            <a:endParaRPr lang="ru-RU" sz="36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6991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ustom 1">
      <a:dk1>
        <a:srgbClr val="000000"/>
      </a:dk1>
      <a:lt1>
        <a:srgbClr val="FFFFFF"/>
      </a:lt1>
      <a:dk2>
        <a:srgbClr val="2F2F2F"/>
      </a:dk2>
      <a:lt2>
        <a:srgbClr val="E6E6E6"/>
      </a:lt2>
      <a:accent1>
        <a:srgbClr val="D83B01"/>
      </a:accent1>
      <a:accent2>
        <a:srgbClr val="2F2F2F"/>
      </a:accent2>
      <a:accent3>
        <a:srgbClr val="D2D2D2"/>
      </a:accent3>
      <a:accent4>
        <a:srgbClr val="E6E6E6"/>
      </a:accent4>
      <a:accent5>
        <a:srgbClr val="000000"/>
      </a:accent5>
      <a:accent6>
        <a:srgbClr val="D83B01"/>
      </a:accent6>
      <a:hlink>
        <a:srgbClr val="D83B01"/>
      </a:hlink>
      <a:folHlink>
        <a:srgbClr val="D83B0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0398999_TF16401884_Win32" id="{0BC88D20-3FBD-4129-8371-C05C0D47C3EC}" vid="{8C1347A9-D366-4E2D-8B90-464E1520F6E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3510E7F-70F5-4475-850F-7F9C0A821B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AC98A6E-22EC-4DD4-9EEB-7896057C12A3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CBCEF3AB-10D4-49E3-B75C-776D60141D7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кафе</Template>
  <TotalTime>697</TotalTime>
  <Words>343</Words>
  <Application>Microsoft Office PowerPoint</Application>
  <PresentationFormat>Широкоэкранный</PresentationFormat>
  <Paragraphs>77</Paragraphs>
  <Slides>15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Arial Black</vt:lpstr>
      <vt:lpstr>Arial Narrow</vt:lpstr>
      <vt:lpstr>Calibri</vt:lpstr>
      <vt:lpstr>Calibri Light</vt:lpstr>
      <vt:lpstr>Open Sans</vt:lpstr>
      <vt:lpstr>Segoe Print</vt:lpstr>
      <vt:lpstr>Тема Office</vt:lpstr>
      <vt:lpstr>Презентация PowerPoint</vt:lpstr>
      <vt:lpstr>Презентация PowerPoint</vt:lpstr>
      <vt:lpstr>1560 Г. – РАДА ПРЕКРАТИЛА ДЕЯТЕЛЬНОСТЬ</vt:lpstr>
      <vt:lpstr>Слайд 3</vt:lpstr>
      <vt:lpstr>Слайд 7</vt:lpstr>
      <vt:lpstr>Страна разделена на 2 части</vt:lpstr>
      <vt:lpstr>Слайд 5</vt:lpstr>
      <vt:lpstr>Слайд 6</vt:lpstr>
      <vt:lpstr>ОПРИЧНЫЙ ТЕРРОР</vt:lpstr>
      <vt:lpstr>Как распознать опричника?</vt:lpstr>
      <vt:lpstr>Слайд 10</vt:lpstr>
      <vt:lpstr>НОВГОРОДСКИЙ ПОГРОМ (1569-1570 гг.)</vt:lpstr>
      <vt:lpstr>Слайд 9</vt:lpstr>
      <vt:lpstr>ИТОГИ И ПОСЛЕДСТВИЯ</vt:lpstr>
      <vt:lpstr>Слайд 15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Sonya Luneva</dc:creator>
  <cp:lastModifiedBy>Sonya Luneva</cp:lastModifiedBy>
  <cp:revision>31</cp:revision>
  <dcterms:created xsi:type="dcterms:W3CDTF">2024-01-08T18:41:36Z</dcterms:created>
  <dcterms:modified xsi:type="dcterms:W3CDTF">2024-01-30T00:46:54Z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