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67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0000"/>
    <a:srgbClr val="D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AB6A9-C739-4296-8D2E-1EC6A3456E33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F7EBA-6A00-401E-B2D9-54F42B3F4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7E18D-DC4F-40D8-9289-1294AD94000C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15CE5-778A-4F72-9701-6A701BDA8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8D8DC-21D3-42E8-8EEB-D31BD6CAB944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933A8-FBE0-4AE3-BE38-8249ADEEF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D9CCD-FAF1-473C-A061-83954D1254ED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C0112-2D02-4B6C-82FA-E221DE8B7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6F6F4-DF2B-4455-91BD-10B319237046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BCB29-A64A-4CAA-862B-1F1C3BD68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BAA4-62B6-4D6A-A54D-D6B47B101821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56D49-9A06-4EE6-854E-B953AFEE2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5C219-C18D-4C35-854B-F29A697AC840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9BD23-C1E8-48D6-ABCE-EDA7EBFC9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81B3B-41B5-4994-B0C1-2AEAF9106095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6F45C-BB2B-47A0-B166-53AD2B747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E1614-C36A-45A6-98DD-3A90DF188EA7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8EB29-705E-48F4-9196-BABF96539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C5E0D-CCBF-4F2C-9E1A-7ED0D5EBFC56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0329A-12C3-44AB-9347-E8457F784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DB45F-7202-487F-A38F-94926FBE24A4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B2B0D-1002-4395-9F20-EE6A8E9C5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557DB0-FC9A-4D94-BA92-AC7280B1ABA2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B17ABD-418F-4BD0-A63D-25659BE43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jpeg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jpeg"/><Relationship Id="rId15" Type="http://schemas.openxmlformats.org/officeDocument/2006/relationships/image" Target="../media/image46.jpeg"/><Relationship Id="rId10" Type="http://schemas.openxmlformats.org/officeDocument/2006/relationships/image" Target="../media/image41.jpe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удем говорить правиль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6000792" cy="34290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6"/>
          <p:cNvSpPr txBox="1">
            <a:spLocks noGrp="1"/>
          </p:cNvSpPr>
          <p:nvPr>
            <p:ph type="ctrTitle"/>
          </p:nvPr>
        </p:nvSpPr>
        <p:spPr>
          <a:xfrm>
            <a:off x="0" y="4000504"/>
            <a:ext cx="9144000" cy="1938992"/>
          </a:xfrm>
        </p:spPr>
        <p:txBody>
          <a:bodyPr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cs typeface="Arial" pitchFamily="34" charset="0"/>
              </a:rPr>
              <a:t>Пособие по логопедии</a:t>
            </a:r>
            <a:r>
              <a:rPr lang="en-US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cs typeface="Arial" pitchFamily="34" charset="0"/>
              </a:rPr>
              <a:t/>
            </a:r>
            <a:br>
              <a:rPr lang="en-US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cs typeface="Arial" pitchFamily="34" charset="0"/>
              </a:rPr>
            </a:br>
            <a:r>
              <a:rPr lang="ru-RU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cs typeface="Arial" pitchFamily="34" charset="0"/>
              </a:rPr>
              <a:t>звук </a:t>
            </a:r>
            <a:r>
              <a:rPr lang="en-US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cs typeface="Arial" pitchFamily="34" charset="0"/>
              </a:rPr>
              <a:t>[</a:t>
            </a:r>
            <a:r>
              <a:rPr lang="ru-RU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cs typeface="Arial" pitchFamily="34" charset="0"/>
              </a:rPr>
              <a:t>С</a:t>
            </a:r>
            <a:r>
              <a:rPr lang="en-US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Georgia" pitchFamily="18" charset="0"/>
                <a:cs typeface="Arial" pitchFamily="34" charset="0"/>
              </a:rPr>
              <a:t>]</a:t>
            </a:r>
            <a:endParaRPr lang="ru-RU" sz="6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вое бу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500438"/>
            <a:ext cx="4000496" cy="30003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одни бусы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571625"/>
            <a:ext cx="40005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357188" y="500063"/>
            <a:ext cx="3643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У ВАС …………………..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25" y="2500313"/>
            <a:ext cx="3643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А  У МЕНЯ……………..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2" descr="C:\Documents and Settings\Admin\%D0%9C%D0%BE%D0%B8 %D0%B4%D0%BE%D0%BA%D1%83%D0%BC%D0%B5%D0%BD%D1%82%D1%8B\Downloads\%D0%BE%D0%B4%D0%BD%D0%B0 %D1%81%D1%83%D0%BC%D0%BA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4" name="AutoShape 4" descr="C:\Documents and Settings\Admin\%D0%9C%D0%BE%D0%B8 %D0%B4%D0%BE%D0%BA%D1%83%D0%BC%D0%B5%D0%BD%D1%82%D1%8B\Downloads\%D0%BE%D0%B4%D0%BD%D0%B0 %D1%81%D1%83%D0%BC%D0%BA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5" name="AutoShape 6" descr="C:\Documents and Settings\Admin\%D0%9C%D0%BE%D0%B8 %D0%B4%D0%BE%D0%BA%D1%83%D0%BC%D0%B5%D0%BD%D1%82%D1%8B\Downloads\%D0%BE%D0%B4%D0%BD%D0%B0 %D1%81%D1%83%D0%BC%D0%BA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3556" name="Группа 15"/>
          <p:cNvGrpSpPr>
            <a:grpSpLocks/>
          </p:cNvGrpSpPr>
          <p:nvPr/>
        </p:nvGrpSpPr>
        <p:grpSpPr bwMode="auto">
          <a:xfrm>
            <a:off x="857250" y="714375"/>
            <a:ext cx="4930775" cy="1570038"/>
            <a:chOff x="857224" y="714356"/>
            <a:chExt cx="4931008" cy="156966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857224" y="714356"/>
              <a:ext cx="808235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5</a:t>
              </a:r>
              <a:endPara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929058" y="714356"/>
              <a:ext cx="808235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3</a:t>
              </a:r>
              <a:endPara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500298" y="857232"/>
              <a:ext cx="466795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2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-</a:t>
              </a:r>
              <a:endPara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143504" y="857232"/>
              <a:ext cx="6447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=</a:t>
              </a:r>
              <a:endPara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6215074" y="714356"/>
            <a:ext cx="808235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2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5" name="Рисунок 14" descr="2 сунду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779713"/>
            <a:ext cx="378618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18" descr="смешарик задумчив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2428875"/>
            <a:ext cx="3322638" cy="332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6" descr="смешарик один фоторам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6550"/>
            <a:ext cx="9144000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786314" y="2285992"/>
            <a:ext cx="3692795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3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0" name="Рисунок 9" descr="одна сумк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357187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одна сумк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46434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одна сумк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378618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2" name="Группа 24"/>
          <p:cNvGrpSpPr>
            <a:grpSpLocks/>
          </p:cNvGrpSpPr>
          <p:nvPr/>
        </p:nvGrpSpPr>
        <p:grpSpPr bwMode="auto">
          <a:xfrm>
            <a:off x="928688" y="2286000"/>
            <a:ext cx="4930775" cy="1570038"/>
            <a:chOff x="857224" y="714356"/>
            <a:chExt cx="4931008" cy="156966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857224" y="714356"/>
              <a:ext cx="808235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1</a:t>
              </a:r>
              <a:endPara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929058" y="714356"/>
              <a:ext cx="808235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2</a:t>
              </a:r>
              <a:endPara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500298" y="857232"/>
              <a:ext cx="6447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+</a:t>
              </a:r>
              <a:endPara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143504" y="857232"/>
              <a:ext cx="6447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=</a:t>
              </a:r>
              <a:endPara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2 смешарика вместе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163" y="0"/>
            <a:ext cx="85756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2" name="Группа 56"/>
          <p:cNvGrpSpPr>
            <a:grpSpLocks/>
          </p:cNvGrpSpPr>
          <p:nvPr/>
        </p:nvGrpSpPr>
        <p:grpSpPr bwMode="auto">
          <a:xfrm>
            <a:off x="857250" y="714375"/>
            <a:ext cx="4930775" cy="1570038"/>
            <a:chOff x="857224" y="714356"/>
            <a:chExt cx="4931008" cy="1569660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857224" y="714356"/>
              <a:ext cx="808235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3</a:t>
              </a:r>
              <a:endPara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3929058" y="714356"/>
              <a:ext cx="808235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1</a:t>
              </a:r>
              <a:endPara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2500298" y="857232"/>
              <a:ext cx="466795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2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-</a:t>
              </a:r>
              <a:endPara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5143504" y="857232"/>
              <a:ext cx="6447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=</a:t>
              </a:r>
              <a:endPara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62" name="Прямоугольник 61"/>
          <p:cNvSpPr/>
          <p:nvPr/>
        </p:nvSpPr>
        <p:spPr>
          <a:xfrm>
            <a:off x="6215074" y="714356"/>
            <a:ext cx="808235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2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4" name="Рисунок 63" descr="бусы одни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3071813"/>
            <a:ext cx="2357437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Рисунок 64" descr="бусы одни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928813"/>
            <a:ext cx="2357438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 descr="смешарик 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857500"/>
            <a:ext cx="415925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26" name="Группа 2"/>
          <p:cNvGrpSpPr>
            <a:grpSpLocks/>
          </p:cNvGrpSpPr>
          <p:nvPr/>
        </p:nvGrpSpPr>
        <p:grpSpPr bwMode="auto">
          <a:xfrm>
            <a:off x="857250" y="714375"/>
            <a:ext cx="4930775" cy="1570038"/>
            <a:chOff x="857224" y="714356"/>
            <a:chExt cx="4931008" cy="156966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857224" y="714356"/>
              <a:ext cx="808235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3</a:t>
              </a:r>
              <a:endPara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929058" y="714356"/>
              <a:ext cx="808235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1</a:t>
              </a:r>
              <a:endPara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00298" y="857232"/>
              <a:ext cx="466795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2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-</a:t>
              </a:r>
              <a:endPara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143504" y="857232"/>
              <a:ext cx="6447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=</a:t>
              </a:r>
              <a:endPara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6215074" y="714356"/>
            <a:ext cx="808235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2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0" name="Рисунок 9" descr="автобус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143125"/>
            <a:ext cx="4467225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автобус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4500563"/>
            <a:ext cx="406558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2" descr="рамка для цифр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00250" y="-1571625"/>
            <a:ext cx="12769850" cy="938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0" name="Группа 3"/>
          <p:cNvGrpSpPr>
            <a:grpSpLocks/>
          </p:cNvGrpSpPr>
          <p:nvPr/>
        </p:nvGrpSpPr>
        <p:grpSpPr bwMode="auto">
          <a:xfrm>
            <a:off x="857250" y="714375"/>
            <a:ext cx="4930775" cy="1570038"/>
            <a:chOff x="857224" y="714356"/>
            <a:chExt cx="4931008" cy="156966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57224" y="714356"/>
              <a:ext cx="808235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5</a:t>
              </a:r>
              <a:endPara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929058" y="714356"/>
              <a:ext cx="808235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4</a:t>
              </a:r>
              <a:endPara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500298" y="857232"/>
              <a:ext cx="466795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2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-</a:t>
              </a:r>
              <a:endPara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143504" y="857232"/>
              <a:ext cx="6447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=</a:t>
              </a:r>
              <a:endPara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6215074" y="714356"/>
            <a:ext cx="808235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1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0" name="Рисунок 9" descr="стакан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11350" y="2571750"/>
            <a:ext cx="3811588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 descr="смешарик задумчив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6388" y="3071813"/>
            <a:ext cx="3757612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4" name="Группа 2"/>
          <p:cNvGrpSpPr>
            <a:grpSpLocks/>
          </p:cNvGrpSpPr>
          <p:nvPr/>
        </p:nvGrpSpPr>
        <p:grpSpPr bwMode="auto">
          <a:xfrm>
            <a:off x="857250" y="714375"/>
            <a:ext cx="4930775" cy="1570038"/>
            <a:chOff x="857224" y="714356"/>
            <a:chExt cx="4931008" cy="156966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857224" y="714356"/>
              <a:ext cx="808235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1</a:t>
              </a:r>
              <a:endPara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929058" y="714356"/>
              <a:ext cx="808235" cy="15696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1</a:t>
              </a:r>
              <a:endPara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00298" y="857232"/>
              <a:ext cx="6447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2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+</a:t>
              </a:r>
              <a:endPara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143504" y="857232"/>
              <a:ext cx="6447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  <a:cs typeface="+mn-cs"/>
                </a:rPr>
                <a:t>=</a:t>
              </a:r>
              <a:endPara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6215074" y="714356"/>
            <a:ext cx="808235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2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8" descr="2 лисы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0" y="2857500"/>
            <a:ext cx="4252913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2" descr="домик 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665538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Рисунок 3" descr="домик 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2643188"/>
            <a:ext cx="4160838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5" descr="домик 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-142875"/>
            <a:ext cx="3357563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абрикос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63" y="1000125"/>
            <a:ext cx="18923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ананас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50" y="0"/>
            <a:ext cx="1928813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оса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25" y="3500438"/>
            <a:ext cx="1547813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носок.gif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61" b="5434"/>
          <a:stretch>
            <a:fillRect/>
          </a:stretch>
        </p:blipFill>
        <p:spPr bwMode="auto">
          <a:xfrm>
            <a:off x="500063" y="4214813"/>
            <a:ext cx="211931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санки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00" y="4786313"/>
            <a:ext cx="20716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слон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63" y="3000375"/>
            <a:ext cx="1214437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солнышко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58000" y="4143375"/>
            <a:ext cx="1979613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Рисунок 14" descr="пес.gif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63" y="5329238"/>
            <a:ext cx="2547937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Рисунок 15" descr="лиса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1357313"/>
            <a:ext cx="1463675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Рисунок 16" descr="сова 1.jp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63" y="785813"/>
            <a:ext cx="152400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0" name="Рисунок 17" descr="сова.jp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00063"/>
            <a:ext cx="1258888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91212E-6 L -0.7092 -0.089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" y="-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L -0.64166 -0.2518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-0.6467 -0.3858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1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7.40741E-7 L 0.71545 -0.4754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" y="-2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85185E-6 L 0.63733 -0.34375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" y="-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-0.05052 0.71643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3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33333E-6 L 0.04514 0.5757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14356"/>
            <a:ext cx="7772400" cy="1714512"/>
          </a:xfrm>
          <a:ln w="28575"/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9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Конец,</a:t>
            </a:r>
            <a:endParaRPr lang="ru-RU" sz="96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786058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r>
              <a:rPr lang="ru-RU" sz="8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ты</a:t>
            </a:r>
            <a:endParaRPr lang="ru-RU" sz="8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285852" y="4357694"/>
            <a:ext cx="7286676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МОЛОДЕЦ!!!</a:t>
            </a:r>
          </a:p>
        </p:txBody>
      </p:sp>
    </p:spTree>
  </p:cSld>
  <p:clrMapOvr>
    <a:masterClrMapping/>
  </p:clrMapOvr>
  <p:transition advTm="175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~PP347.WAV">
            <a:hlinkClick r:id="" action="ppaction://media"/>
          </p:cNvPr>
          <p:cNvPicPr>
            <a:picLocks noRot="1" noChangeAspect="1"/>
          </p:cNvPicPr>
          <p:nvPr>
            <a:wavAudioFile r:embed="rId1" name="~PP347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4000" b="1" smtClean="0">
                <a:solidFill>
                  <a:srgbClr val="FF0000"/>
                </a:solidFill>
              </a:rPr>
              <a:t>Презентацию подготовила логопед</a:t>
            </a:r>
          </a:p>
        </p:txBody>
      </p:sp>
    </p:spTree>
  </p:cSld>
  <p:clrMapOvr>
    <a:masterClrMapping/>
  </p:clrMapOvr>
  <p:transition advTm="30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3857625"/>
            <a:ext cx="3165475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38" name="Группа 8"/>
          <p:cNvGrpSpPr>
            <a:grpSpLocks/>
          </p:cNvGrpSpPr>
          <p:nvPr/>
        </p:nvGrpSpPr>
        <p:grpSpPr bwMode="auto">
          <a:xfrm>
            <a:off x="0" y="0"/>
            <a:ext cx="3138488" cy="2117725"/>
            <a:chOff x="245781" y="421667"/>
            <a:chExt cx="3137704" cy="2117809"/>
          </a:xfrm>
        </p:grpSpPr>
        <p:pic>
          <p:nvPicPr>
            <p:cNvPr id="14351" name="Рисунок 4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5781" y="421667"/>
              <a:ext cx="3089995" cy="2117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52" name="TextBox 7"/>
            <p:cNvSpPr txBox="1">
              <a:spLocks noChangeArrowheads="1"/>
            </p:cNvSpPr>
            <p:nvPr/>
          </p:nvSpPr>
          <p:spPr bwMode="auto">
            <a:xfrm>
              <a:off x="311683" y="764704"/>
              <a:ext cx="3071802" cy="1754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 b="1">
                  <a:solidFill>
                    <a:srgbClr val="006600"/>
                  </a:solidFill>
                  <a:latin typeface="Arial Black" pitchFamily="34" charset="0"/>
                </a:rPr>
                <a:t>СА</a:t>
              </a:r>
              <a:r>
                <a:rPr lang="en-US" sz="3600" b="1">
                  <a:solidFill>
                    <a:srgbClr val="006600"/>
                  </a:solidFill>
                  <a:latin typeface="Arial Black" pitchFamily="34" charset="0"/>
                </a:rPr>
                <a:t>-</a:t>
              </a:r>
              <a:endParaRPr lang="ru-RU" sz="3600" b="1">
                <a:solidFill>
                  <a:srgbClr val="006600"/>
                </a:solidFill>
                <a:latin typeface="Arial Black" pitchFamily="34" charset="0"/>
              </a:endParaRPr>
            </a:p>
            <a:p>
              <a:r>
                <a:rPr lang="ru-RU" sz="3600" b="1">
                  <a:solidFill>
                    <a:srgbClr val="006600"/>
                  </a:solidFill>
                  <a:latin typeface="Arial Black" pitchFamily="34" charset="0"/>
                </a:rPr>
                <a:t>      СЫ-</a:t>
              </a:r>
            </a:p>
            <a:p>
              <a:r>
                <a:rPr lang="ru-RU" sz="3600" b="1">
                  <a:solidFill>
                    <a:srgbClr val="006600"/>
                  </a:solidFill>
                  <a:latin typeface="Arial Black" pitchFamily="34" charset="0"/>
                </a:rPr>
                <a:t>            СЭ</a:t>
              </a:r>
            </a:p>
          </p:txBody>
        </p:sp>
      </p:grpSp>
      <p:grpSp>
        <p:nvGrpSpPr>
          <p:cNvPr id="14339" name="Группа 17"/>
          <p:cNvGrpSpPr>
            <a:grpSpLocks/>
          </p:cNvGrpSpPr>
          <p:nvPr/>
        </p:nvGrpSpPr>
        <p:grpSpPr bwMode="auto">
          <a:xfrm>
            <a:off x="1071563" y="2714625"/>
            <a:ext cx="3089275" cy="2117725"/>
            <a:chOff x="1129151" y="1007739"/>
            <a:chExt cx="3089995" cy="2117809"/>
          </a:xfrm>
        </p:grpSpPr>
        <p:pic>
          <p:nvPicPr>
            <p:cNvPr id="14349" name="Рисунок 18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29151" y="1007739"/>
              <a:ext cx="3089995" cy="2117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50" name="TextBox 19"/>
            <p:cNvSpPr txBox="1">
              <a:spLocks noChangeArrowheads="1"/>
            </p:cNvSpPr>
            <p:nvPr/>
          </p:nvSpPr>
          <p:spPr bwMode="auto">
            <a:xfrm>
              <a:off x="1523087" y="1191487"/>
              <a:ext cx="2357454" cy="1754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 b="1">
                  <a:solidFill>
                    <a:srgbClr val="006600"/>
                  </a:solidFill>
                  <a:latin typeface="Arial Black" pitchFamily="34" charset="0"/>
                </a:rPr>
                <a:t>СЫ-</a:t>
              </a:r>
            </a:p>
            <a:p>
              <a:r>
                <a:rPr lang="ru-RU" sz="3600" b="1">
                  <a:solidFill>
                    <a:srgbClr val="006600"/>
                  </a:solidFill>
                  <a:latin typeface="Arial Black" pitchFamily="34" charset="0"/>
                </a:rPr>
                <a:t>    СЭ-</a:t>
              </a:r>
            </a:p>
            <a:p>
              <a:r>
                <a:rPr lang="ru-RU" sz="3600" b="1">
                  <a:solidFill>
                    <a:srgbClr val="006600"/>
                  </a:solidFill>
                  <a:latin typeface="Arial Black" pitchFamily="34" charset="0"/>
                </a:rPr>
                <a:t>        СА</a:t>
              </a:r>
            </a:p>
          </p:txBody>
        </p:sp>
      </p:grpSp>
      <p:grpSp>
        <p:nvGrpSpPr>
          <p:cNvPr id="14340" name="Группа 20"/>
          <p:cNvGrpSpPr>
            <a:grpSpLocks/>
          </p:cNvGrpSpPr>
          <p:nvPr/>
        </p:nvGrpSpPr>
        <p:grpSpPr bwMode="auto">
          <a:xfrm>
            <a:off x="3143250" y="571500"/>
            <a:ext cx="3089275" cy="2117725"/>
            <a:chOff x="245781" y="421667"/>
            <a:chExt cx="3089995" cy="2117809"/>
          </a:xfrm>
        </p:grpSpPr>
        <p:pic>
          <p:nvPicPr>
            <p:cNvPr id="14347" name="Рисунок 2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5781" y="421667"/>
              <a:ext cx="3089995" cy="2117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8" name="TextBox 22"/>
            <p:cNvSpPr txBox="1">
              <a:spLocks noChangeArrowheads="1"/>
            </p:cNvSpPr>
            <p:nvPr/>
          </p:nvSpPr>
          <p:spPr bwMode="auto">
            <a:xfrm>
              <a:off x="633084" y="531145"/>
              <a:ext cx="2500330" cy="1754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 b="1">
                  <a:solidFill>
                    <a:srgbClr val="006600"/>
                  </a:solidFill>
                  <a:latin typeface="Arial Black" pitchFamily="34" charset="0"/>
                </a:rPr>
                <a:t>СУ-</a:t>
              </a:r>
            </a:p>
            <a:p>
              <a:r>
                <a:rPr lang="ru-RU" sz="3600" b="1">
                  <a:solidFill>
                    <a:srgbClr val="006600"/>
                  </a:solidFill>
                  <a:latin typeface="Arial Black" pitchFamily="34" charset="0"/>
                </a:rPr>
                <a:t>     СО-</a:t>
              </a:r>
            </a:p>
            <a:p>
              <a:r>
                <a:rPr lang="ru-RU" sz="3600" b="1">
                  <a:solidFill>
                    <a:srgbClr val="006600"/>
                  </a:solidFill>
                  <a:latin typeface="Arial Black" pitchFamily="34" charset="0"/>
                </a:rPr>
                <a:t>         СЫ</a:t>
              </a:r>
            </a:p>
          </p:txBody>
        </p:sp>
      </p:grpSp>
      <p:grpSp>
        <p:nvGrpSpPr>
          <p:cNvPr id="14341" name="Группа 23"/>
          <p:cNvGrpSpPr>
            <a:grpSpLocks/>
          </p:cNvGrpSpPr>
          <p:nvPr/>
        </p:nvGrpSpPr>
        <p:grpSpPr bwMode="auto">
          <a:xfrm>
            <a:off x="6054725" y="2500313"/>
            <a:ext cx="3089275" cy="2117725"/>
            <a:chOff x="245781" y="421667"/>
            <a:chExt cx="3089995" cy="2117809"/>
          </a:xfrm>
        </p:grpSpPr>
        <p:pic>
          <p:nvPicPr>
            <p:cNvPr id="14345" name="Рисунок 24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5781" y="421667"/>
              <a:ext cx="3089995" cy="2117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6" name="TextBox 25"/>
            <p:cNvSpPr txBox="1">
              <a:spLocks noChangeArrowheads="1"/>
            </p:cNvSpPr>
            <p:nvPr/>
          </p:nvSpPr>
          <p:spPr bwMode="auto">
            <a:xfrm>
              <a:off x="376160" y="497095"/>
              <a:ext cx="2928926" cy="1754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 b="1">
                  <a:solidFill>
                    <a:srgbClr val="006600"/>
                  </a:solidFill>
                  <a:latin typeface="Arial Black" pitchFamily="34" charset="0"/>
                </a:rPr>
                <a:t>АС-</a:t>
              </a:r>
            </a:p>
            <a:p>
              <a:r>
                <a:rPr lang="ru-RU" sz="3600" b="1">
                  <a:solidFill>
                    <a:srgbClr val="006600"/>
                  </a:solidFill>
                  <a:latin typeface="Arial Black" pitchFamily="34" charset="0"/>
                </a:rPr>
                <a:t>  ОС-УС-</a:t>
              </a:r>
            </a:p>
            <a:p>
              <a:r>
                <a:rPr lang="ru-RU" sz="3600" b="1">
                  <a:solidFill>
                    <a:srgbClr val="006600"/>
                  </a:solidFill>
                  <a:latin typeface="Arial Black" pitchFamily="34" charset="0"/>
                </a:rPr>
                <a:t>            ЫС</a:t>
              </a:r>
            </a:p>
          </p:txBody>
        </p:sp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23825" y="3822700"/>
            <a:ext cx="1190625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15" descr="поляна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75" y="5383213"/>
            <a:ext cx="1571625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Box 16"/>
          <p:cNvSpPr txBox="1">
            <a:spLocks noChangeArrowheads="1"/>
          </p:cNvSpPr>
          <p:nvPr/>
        </p:nvSpPr>
        <p:spPr bwMode="auto">
          <a:xfrm>
            <a:off x="4357688" y="4143375"/>
            <a:ext cx="292893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6600"/>
                </a:solidFill>
                <a:latin typeface="Arial Black" pitchFamily="34" charset="0"/>
              </a:rPr>
              <a:t>ус-</a:t>
            </a:r>
          </a:p>
          <a:p>
            <a:r>
              <a:rPr lang="ru-RU" sz="3600" b="1">
                <a:solidFill>
                  <a:srgbClr val="006600"/>
                </a:solidFill>
                <a:latin typeface="Arial Black" pitchFamily="34" charset="0"/>
              </a:rPr>
              <a:t>  юс-ыс-</a:t>
            </a:r>
          </a:p>
          <a:p>
            <a:r>
              <a:rPr lang="ru-RU" sz="3600" b="1">
                <a:solidFill>
                  <a:srgbClr val="006600"/>
                </a:solidFill>
                <a:latin typeface="Arial Black" pitchFamily="34" charset="0"/>
              </a:rPr>
              <a:t>            ис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9.43571E-7 L 0.03108 -0.42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-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08 -0.4253 L 0.24375 -0.25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375 -0.2574 L 0.36181 -0.3834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181 -0.38344 L 0.75556 -0.309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5556 -0.3099 L 0.59809 -0.0161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809 -0.01619 L 0.8658 0.0992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80cd155e6de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857375"/>
            <a:ext cx="33083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AutoShape 2" descr="C:\Documents and Settings\Admin\%D0%9C%D0%BE%D0%B8 %D0%B4%D0%BE%D0%BA%D1%83%D0%BC%D0%B5%D0%BD%D1%82%D1%8B\Downloads\%D0%BE%D0%B4%D0%BD%D0%B0 %D1%81%D1%83%D0%BC%D0%BA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3" name="AutoShape 4" descr="C:\Documents and Settings\Admin\%D0%9C%D0%BE%D0%B8 %D0%B4%D0%BE%D0%BA%D1%83%D0%BC%D0%B5%D0%BD%D1%82%D1%8B\Downloads\%D0%BE%D0%B4%D0%BD%D0%B0 %D1%81%D1%83%D0%BC%D0%BA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4" name="AutoShape 6" descr="C:\Documents and Settings\Admin\%D0%9C%D0%BE%D0%B8 %D0%B4%D0%BE%D0%BA%D1%83%D0%BC%D0%B5%D0%BD%D1%82%D1%8B\Downloads\%D0%BE%D0%B4%D0%BD%D0%B0 %D1%81%D1%83%D0%BC%D0%BA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357188" y="642938"/>
            <a:ext cx="5715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2060"/>
                </a:solidFill>
                <a:latin typeface="Calibri" pitchFamily="34" charset="0"/>
              </a:rPr>
              <a:t>У  ВАС  …………………</a:t>
            </a:r>
          </a:p>
        </p:txBody>
      </p:sp>
      <p:pic>
        <p:nvPicPr>
          <p:cNvPr id="7" name="Рисунок 6" descr="gallery_48595_2896_2371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28813"/>
            <a:ext cx="41433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357563" y="5786438"/>
            <a:ext cx="55721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2060"/>
                </a:solidFill>
                <a:latin typeface="Calibri" pitchFamily="34" charset="0"/>
              </a:rPr>
              <a:t>А У МЕНЯ  …………………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 автобу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071546"/>
            <a:ext cx="3595686" cy="26967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6 автобусо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643314"/>
            <a:ext cx="4587792" cy="29711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500063" y="357188"/>
            <a:ext cx="3500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ЗДЕСЬ …………………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57750" y="2714625"/>
            <a:ext cx="4143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 А ЗДЕСЬ …………………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 лис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428869"/>
            <a:ext cx="4071966" cy="30539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2 лис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428868"/>
            <a:ext cx="4000528" cy="30040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357188" y="785813"/>
            <a:ext cx="5643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НА ЭТОЙ КАРТИНКЕ ……………….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86313" y="1643063"/>
            <a:ext cx="4143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А НА ЭТОЙ  ……………….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 стул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00125"/>
            <a:ext cx="251618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4 стул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4143380"/>
            <a:ext cx="3214678" cy="25288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5 стульев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69038" y="1285875"/>
            <a:ext cx="2874962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2500313" y="357188"/>
            <a:ext cx="4929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СКОЛЬКО СТУЛЬЕВ?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 сунду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000250"/>
            <a:ext cx="32829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2 сундук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2571750"/>
            <a:ext cx="3703637" cy="370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2500313" y="357188"/>
            <a:ext cx="5072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СКОЛЬКО СУНДУКОВ?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 стакан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3714752"/>
            <a:ext cx="4032179" cy="28535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6 стаканов.jpg"/>
          <p:cNvPicPr>
            <a:picLocks noChangeAspect="1"/>
          </p:cNvPicPr>
          <p:nvPr/>
        </p:nvPicPr>
        <p:blipFill>
          <a:blip r:embed="rId3"/>
          <a:srcRect l="6000" r="9999"/>
          <a:stretch>
            <a:fillRect/>
          </a:stretch>
        </p:blipFill>
        <p:spPr>
          <a:xfrm>
            <a:off x="500034" y="1285860"/>
            <a:ext cx="4000528" cy="3171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2500313" y="357188"/>
            <a:ext cx="5000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СКОЛЬКО СТАКАНОВ?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са инструмен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143248"/>
            <a:ext cx="4282103" cy="29289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714375" y="1714500"/>
            <a:ext cx="3143250" cy="2786063"/>
            <a:chOff x="357158" y="500042"/>
            <a:chExt cx="3000396" cy="3000396"/>
          </a:xfrm>
        </p:grpSpPr>
        <p:pic>
          <p:nvPicPr>
            <p:cNvPr id="3" name="Рисунок 2" descr="2 косы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7158" y="500042"/>
              <a:ext cx="3000396" cy="3000396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4" name="Прямоугольник 3"/>
            <p:cNvSpPr/>
            <p:nvPr/>
          </p:nvSpPr>
          <p:spPr>
            <a:xfrm>
              <a:off x="357158" y="500042"/>
              <a:ext cx="713731" cy="14292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3714750" y="428625"/>
            <a:ext cx="29289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alibri" pitchFamily="34" charset="0"/>
              </a:rPr>
              <a:t>ЗДЕСЬ …….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45</Words>
  <Application>Microsoft Office PowerPoint</Application>
  <PresentationFormat>Экран (4:3)</PresentationFormat>
  <Paragraphs>28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Calibri</vt:lpstr>
      <vt:lpstr>Arial</vt:lpstr>
      <vt:lpstr>Arial Black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</cp:lastModifiedBy>
  <cp:revision>63</cp:revision>
  <dcterms:created xsi:type="dcterms:W3CDTF">2013-10-24T17:10:37Z</dcterms:created>
  <dcterms:modified xsi:type="dcterms:W3CDTF">2024-01-29T22:21:37Z</dcterms:modified>
</cp:coreProperties>
</file>