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7" r:id="rId2"/>
    <p:sldId id="258" r:id="rId3"/>
    <p:sldId id="286" r:id="rId4"/>
    <p:sldId id="260" r:id="rId5"/>
    <p:sldId id="259" r:id="rId6"/>
    <p:sldId id="261" r:id="rId7"/>
    <p:sldId id="262" r:id="rId8"/>
    <p:sldId id="256" r:id="rId9"/>
    <p:sldId id="263" r:id="rId10"/>
    <p:sldId id="264" r:id="rId11"/>
    <p:sldId id="278" r:id="rId12"/>
    <p:sldId id="266" r:id="rId13"/>
    <p:sldId id="267" r:id="rId14"/>
    <p:sldId id="268" r:id="rId15"/>
    <p:sldId id="282" r:id="rId16"/>
    <p:sldId id="283" r:id="rId17"/>
    <p:sldId id="28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800" i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800" i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800" i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800" i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800" i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800" i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800" i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800" i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800" i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CF2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79965" autoAdjust="0"/>
  </p:normalViewPr>
  <p:slideViewPr>
    <p:cSldViewPr>
      <p:cViewPr varScale="1">
        <p:scale>
          <a:sx n="90" d="100"/>
          <a:sy n="90" d="100"/>
        </p:scale>
        <p:origin x="-13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  <a:cs typeface="+mn-cs"/>
              </a:defRPr>
            </a:lvl1pPr>
          </a:lstStyle>
          <a:p>
            <a:pPr>
              <a:defRPr/>
            </a:pPr>
            <a:fld id="{9F8BF131-599B-4A01-A467-761E8B19E987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  <a:cs typeface="+mn-cs"/>
              </a:defRPr>
            </a:lvl1pPr>
          </a:lstStyle>
          <a:p>
            <a:pPr>
              <a:defRPr/>
            </a:pPr>
            <a:fld id="{146E9943-27B8-4EFC-B6CD-D9260043D5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EFDE04-DDDE-4B00-9903-563F0B8F69B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1C81F-4370-4BFE-9164-E6400AD0FAA5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2976B-61AF-445A-8EAB-3E4F690AF7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F83CC-911F-48DD-8EBD-2DB0C2383040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FD92E-0FC2-4993-A1D3-DAF9E67F72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C2E95-8152-464F-BD44-9DDA96A28F69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3E56B-049B-4B98-BCD5-6FC1603E76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043EC-1F2A-40D9-A463-AF72637BFDCC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BF911-C8B2-401D-82A5-7DDE96E464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B2C1B-DA26-48F8-8779-2CADB1D3ED2E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78158-CFA4-46EA-AACF-0DF8720CD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82FB5-AECF-4D0D-87C7-63328478B8D8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CD957-5AA9-423D-B69E-78D2DABD7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0DB19-A3B6-48FF-B692-6B04376D6E0C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D0048-6875-4098-9DCC-F0F36E11B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3858A-4021-4F47-85FF-0157E67A2B8D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2132E-A90D-4522-BA3F-3D1F996FF4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EE38C-8B22-4162-A13B-400ED6536B25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5EE1B-9EF1-4134-9B4E-5992BDF63F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D995D-636D-443C-8BFD-BFD4086DBB01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B9FEB-E0FA-479D-BEA4-3C8D6B94FC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BBCD3-4203-4C35-A551-3515DCB422FD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044CD-ADC6-4248-898E-2A138BBA5B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21A084-6773-4285-992D-A9B55354C5FE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A7AAEF-021F-479B-B66B-E22E4424C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m.io.ua/img_aa/medium/1639/62/16396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Прямоугольник 4"/>
          <p:cNvSpPr>
            <a:spLocks noChangeArrowheads="1"/>
          </p:cNvSpPr>
          <p:nvPr/>
        </p:nvSpPr>
        <p:spPr bwMode="auto">
          <a:xfrm>
            <a:off x="395288" y="1773238"/>
            <a:ext cx="2889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600" b="1">
              <a:solidFill>
                <a:srgbClr val="17375E"/>
              </a:solidFill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4932363" y="602138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 i="0">
              <a:solidFill>
                <a:srgbClr val="17375E"/>
              </a:solidFill>
            </a:endParaRPr>
          </a:p>
        </p:txBody>
      </p:sp>
      <p:pic>
        <p:nvPicPr>
          <p:cNvPr id="14340" name="Picture 2" descr="D:\Данные пользователя\Рабочий стол\МО у Логопеда 2023\заставки\raznotsvetnye-babochki_gif_thumbnai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m.io.ua/img_aa/medium/1639/62/16396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1"/>
          <p:cNvSpPr>
            <a:spLocks noChangeArrowheads="1"/>
          </p:cNvSpPr>
          <p:nvPr/>
        </p:nvSpPr>
        <p:spPr bwMode="auto">
          <a:xfrm>
            <a:off x="323850" y="282575"/>
            <a:ext cx="882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000" i="0">
                <a:solidFill>
                  <a:srgbClr val="17375E"/>
                </a:solidFill>
              </a:rPr>
              <a:t>          Родительские тренинги </a:t>
            </a:r>
          </a:p>
        </p:txBody>
      </p:sp>
      <p:pic>
        <p:nvPicPr>
          <p:cNvPr id="24579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65338" y="1414463"/>
            <a:ext cx="501332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m.io.ua/img_aa/medium/1639/62/16396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5292725" y="2336800"/>
            <a:ext cx="3095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800" b="1" i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6627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509588"/>
            <a:ext cx="329247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196975"/>
            <a:ext cx="3868738" cy="515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http://m.io.ua/img_aa/medium/1639/62/16396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"/>
            <a:ext cx="4953000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3222625"/>
            <a:ext cx="4860925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://m.io.ua/img_aa/medium/1639/62/16396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Прямоугольник 4"/>
          <p:cNvSpPr>
            <a:spLocks noChangeArrowheads="1"/>
          </p:cNvSpPr>
          <p:nvPr/>
        </p:nvSpPr>
        <p:spPr bwMode="auto">
          <a:xfrm>
            <a:off x="179388" y="908050"/>
            <a:ext cx="8569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0">
                <a:solidFill>
                  <a:srgbClr val="17375E"/>
                </a:solidFill>
                <a:latin typeface="Calibri" pitchFamily="34" charset="0"/>
              </a:rPr>
              <a:t>          </a:t>
            </a:r>
            <a:endParaRPr lang="ru-RU" sz="1800" i="0">
              <a:latin typeface="Calibri" pitchFamily="34" charset="0"/>
            </a:endParaRPr>
          </a:p>
        </p:txBody>
      </p:sp>
      <p:pic>
        <p:nvPicPr>
          <p:cNvPr id="28675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25"/>
            <a:ext cx="3563938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88913"/>
            <a:ext cx="3856038" cy="592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://m.io.ua/img_aa/medium/1639/62/16396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Прямоугольник 5"/>
          <p:cNvSpPr>
            <a:spLocks noChangeArrowheads="1"/>
          </p:cNvSpPr>
          <p:nvPr/>
        </p:nvSpPr>
        <p:spPr bwMode="auto">
          <a:xfrm>
            <a:off x="1258888" y="765175"/>
            <a:ext cx="6553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0">
                <a:solidFill>
                  <a:srgbClr val="10253F"/>
                </a:solidFill>
                <a:latin typeface="Calibri" pitchFamily="34" charset="0"/>
              </a:rPr>
              <a:t>  </a:t>
            </a:r>
            <a:endParaRPr lang="ru-RU" sz="3200" i="0">
              <a:solidFill>
                <a:srgbClr val="10253F"/>
              </a:solidFill>
              <a:latin typeface="Calibri" pitchFamily="34" charset="0"/>
            </a:endParaRPr>
          </a:p>
        </p:txBody>
      </p:sp>
      <p:pic>
        <p:nvPicPr>
          <p:cNvPr id="29699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938"/>
            <a:ext cx="4859338" cy="320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2132013"/>
            <a:ext cx="3155950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://m.io.ua/img_aa/medium/1639/62/16396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Прямоугольник 6"/>
          <p:cNvSpPr>
            <a:spLocks noChangeArrowheads="1"/>
          </p:cNvSpPr>
          <p:nvPr/>
        </p:nvSpPr>
        <p:spPr bwMode="auto">
          <a:xfrm>
            <a:off x="4643438" y="2924175"/>
            <a:ext cx="3673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 b="1" i="0">
              <a:latin typeface="Calibri" pitchFamily="34" charset="0"/>
            </a:endParaRPr>
          </a:p>
        </p:txBody>
      </p:sp>
      <p:pic>
        <p:nvPicPr>
          <p:cNvPr id="3072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5325" y="1195388"/>
            <a:ext cx="78962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http://m.io.ua/img_aa/medium/1639/62/16396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Rectangle 4"/>
          <p:cNvSpPr>
            <a:spLocks noChangeArrowheads="1"/>
          </p:cNvSpPr>
          <p:nvPr/>
        </p:nvSpPr>
        <p:spPr bwMode="auto">
          <a:xfrm>
            <a:off x="250825" y="3540125"/>
            <a:ext cx="482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2400">
              <a:solidFill>
                <a:srgbClr val="17375E"/>
              </a:solidFill>
            </a:endParaRPr>
          </a:p>
        </p:txBody>
      </p:sp>
      <p:pic>
        <p:nvPicPr>
          <p:cNvPr id="31747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9475" y="404813"/>
            <a:ext cx="4165600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3088" y="404813"/>
            <a:ext cx="3489325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http://m.io.ua/img_aa/medium/1639/62/16396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Box 1"/>
          <p:cNvSpPr txBox="1">
            <a:spLocks noChangeArrowheads="1"/>
          </p:cNvSpPr>
          <p:nvPr/>
        </p:nvSpPr>
        <p:spPr bwMode="auto">
          <a:xfrm>
            <a:off x="539750" y="765175"/>
            <a:ext cx="7777163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Мастер класс «Планшет для изучения букв»</a:t>
            </a:r>
          </a:p>
          <a:p>
            <a:r>
              <a:rPr lang="ru-RU" sz="1800" b="1">
                <a:latin typeface="Times New Roman" pitchFamily="18" charset="0"/>
                <a:cs typeface="Times New Roman" pitchFamily="18" charset="0"/>
              </a:rPr>
              <a:t>Возрастные ориентиры: предназначено для детей 5-7 лет</a:t>
            </a:r>
          </a:p>
          <a:p>
            <a:r>
              <a:rPr lang="ru-RU" sz="1800" b="1">
                <a:latin typeface="Times New Roman" pitchFamily="18" charset="0"/>
                <a:cs typeface="Times New Roman" pitchFamily="18" charset="0"/>
              </a:rPr>
              <a:t>Цель: подготовка к овладению письменной речью.</a:t>
            </a:r>
          </a:p>
          <a:p>
            <a:r>
              <a:rPr lang="ru-RU" sz="1800" b="1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1800" b="1">
                <a:latin typeface="Times New Roman" pitchFamily="18" charset="0"/>
                <a:cs typeface="Times New Roman" pitchFamily="18" charset="0"/>
              </a:rPr>
              <a:t>•	закрепление графического образа буквы;</a:t>
            </a:r>
          </a:p>
          <a:p>
            <a:r>
              <a:rPr lang="ru-RU" sz="1800" b="1">
                <a:latin typeface="Times New Roman" pitchFamily="18" charset="0"/>
                <a:cs typeface="Times New Roman" pitchFamily="18" charset="0"/>
              </a:rPr>
              <a:t>•	развитие зрительно-пространственной ориентировки на плоскости;</a:t>
            </a:r>
          </a:p>
          <a:p>
            <a:r>
              <a:rPr lang="ru-RU" sz="1800" b="1">
                <a:latin typeface="Times New Roman" pitchFamily="18" charset="0"/>
                <a:cs typeface="Times New Roman" pitchFamily="18" charset="0"/>
              </a:rPr>
              <a:t>•	развитие мелкой моторики.</a:t>
            </a:r>
          </a:p>
          <a:p>
            <a:r>
              <a:rPr lang="ru-RU" sz="1800" b="1">
                <a:latin typeface="Times New Roman" pitchFamily="18" charset="0"/>
                <a:cs typeface="Times New Roman" pitchFamily="18" charset="0"/>
              </a:rPr>
              <a:t>Пособие состоит из планшета и прикреплённых к нему нитей с нанизанными на них бусинами. Поверхность планшета обклеена бархатной бумагой. К планшету прилагаются печатные буквы в качестве образца для выполнения букв, которые вставляются в прозрачное окошко.</a:t>
            </a:r>
          </a:p>
          <a:p>
            <a:r>
              <a:rPr lang="ru-RU" sz="1800" b="1">
                <a:latin typeface="Times New Roman" pitchFamily="18" charset="0"/>
                <a:cs typeface="Times New Roman" pitchFamily="18" charset="0"/>
              </a:rPr>
              <a:t>Ход игры</a:t>
            </a:r>
          </a:p>
          <a:p>
            <a:r>
              <a:rPr lang="ru-RU" sz="1800" b="1">
                <a:latin typeface="Times New Roman" pitchFamily="18" charset="0"/>
                <a:cs typeface="Times New Roman" pitchFamily="18" charset="0"/>
              </a:rPr>
              <a:t>Вариант А: рекомендуется проводить на этапе знакомства с буквами. Ребёнку предлагается составить из бусин такую же букву.</a:t>
            </a:r>
          </a:p>
          <a:p>
            <a:r>
              <a:rPr lang="ru-RU" sz="1800" b="1">
                <a:latin typeface="Times New Roman" pitchFamily="18" charset="0"/>
                <a:cs typeface="Times New Roman" pitchFamily="18" charset="0"/>
              </a:rPr>
              <a:t>Вариант Б: ребёнку даётся словесная инструкция «Построить заданную букву» (без опоры на печатный зрительный образ буквы).</a:t>
            </a:r>
          </a:p>
          <a:p>
            <a:r>
              <a:rPr lang="ru-RU" sz="1800" b="1">
                <a:latin typeface="Times New Roman" pitchFamily="18" charset="0"/>
                <a:cs typeface="Times New Roman" pitchFamily="18" charset="0"/>
              </a:rPr>
              <a:t>Вариант В: взрослый выкладывает часть буквы из бусин и предлагает ребёнку «достроить букву».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m.io.ua/img_aa/medium/1639/62/16396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4932363" y="6021388"/>
            <a:ext cx="249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i="0">
                <a:solidFill>
                  <a:srgbClr val="17375E"/>
                </a:solidFill>
              </a:rPr>
              <a:t> </a:t>
            </a:r>
          </a:p>
        </p:txBody>
      </p:sp>
      <p:pic>
        <p:nvPicPr>
          <p:cNvPr id="15363" name="Picture 2" descr="D:\Данные пользователя\Рабочий стол\im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m.io.ua/img_aa/medium/1639/62/16396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4"/>
          <p:cNvSpPr>
            <a:spLocks noChangeArrowheads="1"/>
          </p:cNvSpPr>
          <p:nvPr/>
        </p:nvSpPr>
        <p:spPr bwMode="auto">
          <a:xfrm>
            <a:off x="395288" y="1773238"/>
            <a:ext cx="82804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17375E"/>
                </a:solidFill>
              </a:rPr>
              <a:t>Организация  совместной работы учителя –логопеда и родителей детей с нарушением речи </a:t>
            </a:r>
            <a:r>
              <a:rPr lang="ru-RU" sz="3600" b="1">
                <a:solidFill>
                  <a:srgbClr val="17375E"/>
                </a:solidFill>
                <a:latin typeface="Calibri" pitchFamily="34" charset="0"/>
              </a:rPr>
              <a:t> в  </a:t>
            </a:r>
            <a:r>
              <a:rPr lang="ru-RU" sz="3600" b="1">
                <a:solidFill>
                  <a:srgbClr val="17375E"/>
                </a:solidFill>
              </a:rPr>
              <a:t>ДОУ</a:t>
            </a:r>
            <a:r>
              <a:rPr lang="ru-RU" sz="3600" b="1">
                <a:solidFill>
                  <a:srgbClr val="17375E"/>
                </a:solidFill>
                <a:latin typeface="Calibri" pitchFamily="34" charset="0"/>
              </a:rPr>
              <a:t> </a:t>
            </a:r>
            <a:r>
              <a:rPr lang="ru-RU" sz="3600" b="1">
                <a:solidFill>
                  <a:srgbClr val="17375E"/>
                </a:solidFill>
              </a:rPr>
              <a:t>.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4932363" y="6021388"/>
            <a:ext cx="40497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i="0">
                <a:solidFill>
                  <a:srgbClr val="17375E"/>
                </a:solidFill>
                <a:latin typeface="Calibri" pitchFamily="34" charset="0"/>
              </a:rPr>
              <a:t>Учитель-логопед</a:t>
            </a:r>
            <a:r>
              <a:rPr lang="ru-RU" sz="1800" i="0">
                <a:solidFill>
                  <a:srgbClr val="17375E"/>
                </a:solidFill>
              </a:rPr>
              <a:t>:</a:t>
            </a:r>
            <a:r>
              <a:rPr lang="ru-RU" sz="1800" i="0">
                <a:solidFill>
                  <a:srgbClr val="17375E"/>
                </a:solidFill>
                <a:latin typeface="Calibri" pitchFamily="34" charset="0"/>
              </a:rPr>
              <a:t> МБДОУ </a:t>
            </a:r>
            <a:r>
              <a:rPr lang="ru-RU" sz="1800" i="0">
                <a:solidFill>
                  <a:srgbClr val="17375E"/>
                </a:solidFill>
              </a:rPr>
              <a:t>« д</a:t>
            </a:r>
            <a:r>
              <a:rPr lang="ru-RU" sz="1800" i="0">
                <a:solidFill>
                  <a:srgbClr val="17375E"/>
                </a:solidFill>
                <a:latin typeface="Calibri" pitchFamily="34" charset="0"/>
              </a:rPr>
              <a:t>/с №</a:t>
            </a:r>
            <a:r>
              <a:rPr lang="ru-RU" sz="1800" i="0">
                <a:solidFill>
                  <a:srgbClr val="17375E"/>
                </a:solidFill>
              </a:rPr>
              <a:t>1»</a:t>
            </a:r>
          </a:p>
          <a:p>
            <a:r>
              <a:rPr lang="ru-RU" sz="1800" i="0">
                <a:solidFill>
                  <a:srgbClr val="17375E"/>
                </a:solidFill>
              </a:rPr>
              <a:t>Латышкова Татьяна Николаевна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m.io.ua/img_aa/medium/1639/62/16396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539750" y="260350"/>
            <a:ext cx="8604250" cy="740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t"/>
            <a:r>
              <a:rPr lang="ru-RU" sz="3200" i="0">
                <a:solidFill>
                  <a:srgbClr val="17375E"/>
                </a:solidFill>
              </a:rPr>
              <a:t>Работа по взаимодействию с семьей</a:t>
            </a:r>
          </a:p>
          <a:p>
            <a:pPr fontAlgn="t"/>
            <a:r>
              <a:rPr lang="ru-RU" sz="3200" i="0">
                <a:solidFill>
                  <a:srgbClr val="17375E"/>
                </a:solidFill>
              </a:rPr>
              <a:t>планируется педагогом на каждый учебный год ,в зависимости от контингента воспитанников ,от целей и задач годового плана ДОУ от возрастных особенностей детей и запроса потребностей образовательных услуг.</a:t>
            </a:r>
          </a:p>
          <a:p>
            <a:pPr fontAlgn="t"/>
            <a:r>
              <a:rPr lang="ru-RU" sz="3200" i="0">
                <a:solidFill>
                  <a:srgbClr val="17375E"/>
                </a:solidFill>
              </a:rPr>
              <a:t> В работе  учителя- логопеда с семьей отражаются в годовом плане работы – блок </a:t>
            </a:r>
          </a:p>
          <a:p>
            <a:pPr fontAlgn="t"/>
            <a:r>
              <a:rPr lang="ru-RU" sz="3200" i="0">
                <a:solidFill>
                  <a:srgbClr val="17375E"/>
                </a:solidFill>
              </a:rPr>
              <a:t>просветительской и консультативной работы.</a:t>
            </a:r>
          </a:p>
          <a:p>
            <a:pPr fontAlgn="t"/>
            <a:endParaRPr lang="ru-RU" sz="3200" i="0">
              <a:solidFill>
                <a:srgbClr val="17375E"/>
              </a:solidFill>
            </a:endParaRPr>
          </a:p>
          <a:p>
            <a:pPr fontAlgn="t"/>
            <a:endParaRPr lang="ru-RU" sz="3200" i="0">
              <a:solidFill>
                <a:srgbClr val="17375E"/>
              </a:solidFill>
            </a:endParaRPr>
          </a:p>
          <a:p>
            <a:pPr fontAlgn="t"/>
            <a:endParaRPr lang="ru-RU" sz="3200" i="0">
              <a:solidFill>
                <a:srgbClr val="17375E"/>
              </a:solidFill>
            </a:endParaRPr>
          </a:p>
          <a:p>
            <a:pPr fontAlgn="t"/>
            <a:endParaRPr lang="ru-RU" sz="3200" i="0">
              <a:solidFill>
                <a:srgbClr val="17375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m.io.ua/img_aa/medium/1639/62/16396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539750" y="549275"/>
            <a:ext cx="8137525" cy="441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 i="0">
                <a:solidFill>
                  <a:schemeClr val="accent2"/>
                </a:solidFill>
                <a:cs typeface="Times New Roman" pitchFamily="18" charset="0"/>
              </a:rPr>
              <a:t>Очень важно привлекать родителей к участию в работе детского сада !</a:t>
            </a:r>
          </a:p>
          <a:p>
            <a:pPr algn="ctr"/>
            <a:r>
              <a:rPr lang="ru-RU" sz="3200" b="1" i="0">
                <a:solidFill>
                  <a:srgbClr val="17375E"/>
                </a:solidFill>
                <a:cs typeface="Times New Roman" pitchFamily="18" charset="0"/>
              </a:rPr>
              <a:t>Препятствуют  развитию взаимоотношений педагогов и родителей --нехватка времени </a:t>
            </a:r>
          </a:p>
          <a:p>
            <a:pPr algn="ctr"/>
            <a:r>
              <a:rPr lang="ru-RU" sz="3200" b="1" i="0">
                <a:solidFill>
                  <a:srgbClr val="17375E"/>
                </a:solidFill>
                <a:cs typeface="Times New Roman" pitchFamily="18" charset="0"/>
              </a:rPr>
              <a:t>-ощущение несостоятельности </a:t>
            </a:r>
          </a:p>
          <a:p>
            <a:pPr algn="ctr"/>
            <a:r>
              <a:rPr lang="ru-RU" sz="3200" b="1" i="0">
                <a:solidFill>
                  <a:srgbClr val="17375E"/>
                </a:solidFill>
                <a:cs typeface="Times New Roman" pitchFamily="18" charset="0"/>
              </a:rPr>
              <a:t>-этнические стереотипы</a:t>
            </a:r>
          </a:p>
          <a:p>
            <a:pPr algn="ctr"/>
            <a:r>
              <a:rPr lang="ru-RU" sz="3200" b="1" i="0">
                <a:solidFill>
                  <a:srgbClr val="17375E"/>
                </a:solidFill>
                <a:cs typeface="Times New Roman" pitchFamily="18" charset="0"/>
              </a:rPr>
              <a:t>-чувство обиды </a:t>
            </a:r>
          </a:p>
          <a:p>
            <a:pPr algn="ctr"/>
            <a:r>
              <a:rPr lang="ru-RU" sz="2800" i="0">
                <a:solidFill>
                  <a:srgbClr val="17375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800" i="0">
              <a:solidFill>
                <a:srgbClr val="17375E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m.io.ua/img_aa/medium/1639/62/163962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2509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539750" y="0"/>
            <a:ext cx="8280400" cy="472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3200" b="1" i="0">
                <a:solidFill>
                  <a:srgbClr val="17375E"/>
                </a:solidFill>
                <a:cs typeface="Times New Roman" pitchFamily="18" charset="0"/>
              </a:rPr>
              <a:t>Мы строим свое общение с родителями</a:t>
            </a:r>
          </a:p>
          <a:p>
            <a:pPr algn="just"/>
            <a:r>
              <a:rPr lang="ru-RU" sz="3200" b="1" i="0">
                <a:solidFill>
                  <a:schemeClr val="accent2"/>
                </a:solidFill>
                <a:cs typeface="Times New Roman" pitchFamily="18" charset="0"/>
              </a:rPr>
              <a:t>«Родитель не гость , а полноправный член команды ДОУ».</a:t>
            </a:r>
            <a:r>
              <a:rPr lang="ru-RU" sz="3200" b="1" i="0">
                <a:solidFill>
                  <a:srgbClr val="17375E"/>
                </a:solidFill>
                <a:cs typeface="Times New Roman" pitchFamily="18" charset="0"/>
              </a:rPr>
              <a:t> В любой форме  работы с родителями  можно найти  ту </a:t>
            </a:r>
            <a:r>
              <a:rPr lang="ru-RU" sz="3200" b="1" i="0">
                <a:solidFill>
                  <a:schemeClr val="accent2"/>
                </a:solidFill>
                <a:cs typeface="Times New Roman" pitchFamily="18" charset="0"/>
              </a:rPr>
              <a:t>«Изюминку»</a:t>
            </a:r>
            <a:r>
              <a:rPr lang="ru-RU" sz="3200" b="1" i="0">
                <a:solidFill>
                  <a:srgbClr val="17375E"/>
                </a:solidFill>
                <a:cs typeface="Times New Roman" pitchFamily="18" charset="0"/>
              </a:rPr>
              <a:t> на которой строится обучение  родителей  практическим приемам работы. </a:t>
            </a:r>
          </a:p>
          <a:p>
            <a:pPr algn="just"/>
            <a:endParaRPr lang="ru-RU" sz="3200" i="0">
              <a:solidFill>
                <a:srgbClr val="17375E"/>
              </a:solidFill>
              <a:cs typeface="Times New Roman" pitchFamily="18" charset="0"/>
            </a:endParaRPr>
          </a:p>
          <a:p>
            <a:pPr algn="just"/>
            <a:endParaRPr lang="ru-RU" sz="3200" i="0">
              <a:solidFill>
                <a:srgbClr val="17375E"/>
              </a:solidFill>
              <a:cs typeface="Times New Roman" pitchFamily="18" charset="0"/>
            </a:endParaRPr>
          </a:p>
          <a:p>
            <a:pPr algn="just"/>
            <a:endParaRPr lang="ru-RU" sz="2400" i="0">
              <a:solidFill>
                <a:srgbClr val="17375E"/>
              </a:solidFill>
              <a:cs typeface="Times New Roman" pitchFamily="18" charset="0"/>
            </a:endParaRPr>
          </a:p>
          <a:p>
            <a:pPr algn="just"/>
            <a:r>
              <a:rPr lang="ru-RU" sz="2400" i="0">
                <a:solidFill>
                  <a:srgbClr val="17375E"/>
                </a:solidFill>
                <a:cs typeface="Times New Roman" pitchFamily="18" charset="0"/>
              </a:rPr>
              <a:t>. </a:t>
            </a:r>
          </a:p>
        </p:txBody>
      </p:sp>
      <p:pic>
        <p:nvPicPr>
          <p:cNvPr id="19459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7800" y="3508375"/>
            <a:ext cx="4014788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m.io.ua/img_aa/medium/1639/62/16396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107950" y="390525"/>
            <a:ext cx="903605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400" i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</a:t>
            </a:r>
          </a:p>
          <a:p>
            <a:pPr algn="ctr"/>
            <a:r>
              <a:rPr lang="ru-RU" sz="4400" i="0">
                <a:solidFill>
                  <a:schemeClr val="folHlin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Традиционные и современные формы работы с семьями воспитанников </a:t>
            </a:r>
          </a:p>
          <a:p>
            <a:endParaRPr lang="ru-RU" sz="1000" i="0">
              <a:solidFill>
                <a:schemeClr val="folHlin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000" i="0">
              <a:solidFill>
                <a:schemeClr val="accent2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2400" i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1.Родительские собрания </a:t>
            </a:r>
          </a:p>
          <a:p>
            <a:r>
              <a:rPr lang="ru-RU" sz="2400" i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2.Консультыции </a:t>
            </a:r>
          </a:p>
          <a:p>
            <a:r>
              <a:rPr lang="ru-RU" sz="2400" i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3.Анкетирование </a:t>
            </a:r>
          </a:p>
          <a:p>
            <a:r>
              <a:rPr lang="ru-RU" sz="2400" i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4.Оформление информационных стендов .</a:t>
            </a:r>
          </a:p>
          <a:p>
            <a:r>
              <a:rPr lang="ru-RU" sz="2400" i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5.Утреники </a:t>
            </a:r>
          </a:p>
          <a:p>
            <a:r>
              <a:rPr lang="ru-RU" sz="1400" i="0">
                <a:solidFill>
                  <a:srgbClr val="17375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  <a:endParaRPr lang="ru-RU" sz="2400" i="0">
              <a:solidFill>
                <a:srgbClr val="17375E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m.io.ua/img_aa/medium/1639/62/16396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Прямоугольник 9"/>
          <p:cNvSpPr>
            <a:spLocks noChangeArrowheads="1"/>
          </p:cNvSpPr>
          <p:nvPr/>
        </p:nvSpPr>
        <p:spPr bwMode="auto">
          <a:xfrm>
            <a:off x="2124075" y="404813"/>
            <a:ext cx="4608513" cy="746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i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Нетрадиционные формы работы с родителями</a:t>
            </a:r>
            <a:r>
              <a:rPr lang="ru-RU" sz="2400" i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i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i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информационно-аналитические </a:t>
            </a:r>
          </a:p>
          <a:p>
            <a:pPr algn="ctr"/>
            <a:r>
              <a:rPr lang="ru-RU" sz="3200" i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-досуговые , познавательные</a:t>
            </a:r>
          </a:p>
          <a:p>
            <a:pPr algn="ctr"/>
            <a:r>
              <a:rPr lang="ru-RU" sz="3200" i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-наглядно -информационные</a:t>
            </a:r>
          </a:p>
          <a:p>
            <a:pPr algn="ctr"/>
            <a:endParaRPr lang="ru-RU" sz="3200" i="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i="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i="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i="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i="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i="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m.io.ua/img_aa/medium/1639/62/16396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179388" y="0"/>
            <a:ext cx="8964612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000" b="1" i="0">
                <a:solidFill>
                  <a:srgbClr val="17375E"/>
                </a:solidFill>
                <a:cs typeface="Times New Roman" pitchFamily="18" charset="0"/>
              </a:rPr>
              <a:t>Новые формы проведения родительских собраний</a:t>
            </a:r>
            <a:r>
              <a:rPr lang="ru-RU" sz="2800" b="1" i="0">
                <a:solidFill>
                  <a:srgbClr val="17375E"/>
                </a:solidFill>
                <a:cs typeface="Times New Roman" pitchFamily="18" charset="0"/>
              </a:rPr>
              <a:t> </a:t>
            </a:r>
            <a:endParaRPr lang="ru-RU" sz="2400" i="0">
              <a:solidFill>
                <a:srgbClr val="17375E"/>
              </a:solidFill>
            </a:endParaRPr>
          </a:p>
          <a:p>
            <a:pPr algn="ctr"/>
            <a:endParaRPr lang="ru-RU" sz="2400" i="0">
              <a:solidFill>
                <a:srgbClr val="17375E"/>
              </a:solidFill>
            </a:endParaRPr>
          </a:p>
          <a:p>
            <a:pPr algn="ctr"/>
            <a:r>
              <a:rPr lang="ru-RU" sz="2400" i="0">
                <a:solidFill>
                  <a:srgbClr val="17375E"/>
                </a:solidFill>
              </a:rPr>
              <a:t>Педагогическая мастерская </a:t>
            </a:r>
          </a:p>
          <a:p>
            <a:pPr algn="ctr"/>
            <a:r>
              <a:rPr lang="ru-RU" sz="2400" i="0">
                <a:solidFill>
                  <a:srgbClr val="17375E"/>
                </a:solidFill>
              </a:rPr>
              <a:t>Конференции </a:t>
            </a:r>
          </a:p>
          <a:p>
            <a:pPr algn="ctr"/>
            <a:r>
              <a:rPr lang="ru-RU" sz="2400" i="0">
                <a:solidFill>
                  <a:srgbClr val="17375E"/>
                </a:solidFill>
              </a:rPr>
              <a:t>Консилиумы </a:t>
            </a:r>
          </a:p>
          <a:p>
            <a:pPr algn="ctr"/>
            <a:r>
              <a:rPr lang="ru-RU" sz="2400" i="0">
                <a:solidFill>
                  <a:srgbClr val="17375E"/>
                </a:solidFill>
              </a:rPr>
              <a:t>Диспуты </a:t>
            </a:r>
          </a:p>
          <a:p>
            <a:pPr algn="ctr"/>
            <a:r>
              <a:rPr lang="ru-RU" sz="2400" i="0">
                <a:solidFill>
                  <a:srgbClr val="17375E"/>
                </a:solidFill>
              </a:rPr>
              <a:t>Диалоги </a:t>
            </a:r>
          </a:p>
          <a:p>
            <a:pPr algn="ctr"/>
            <a:r>
              <a:rPr lang="ru-RU" sz="2400" i="0">
                <a:solidFill>
                  <a:srgbClr val="17375E"/>
                </a:solidFill>
              </a:rPr>
              <a:t>Дискуссия</a:t>
            </a:r>
          </a:p>
          <a:p>
            <a:pPr algn="ctr"/>
            <a:r>
              <a:rPr lang="ru-RU" sz="2400" i="0">
                <a:solidFill>
                  <a:srgbClr val="17375E"/>
                </a:solidFill>
              </a:rPr>
              <a:t>Практикум</a:t>
            </a:r>
          </a:p>
          <a:p>
            <a:pPr algn="ctr"/>
            <a:r>
              <a:rPr lang="ru-RU" sz="2400" i="0">
                <a:solidFill>
                  <a:srgbClr val="17375E"/>
                </a:solidFill>
              </a:rPr>
              <a:t>Тренинги</a:t>
            </a:r>
          </a:p>
          <a:p>
            <a:pPr algn="ctr"/>
            <a:r>
              <a:rPr lang="ru-RU" sz="2400" i="0">
                <a:solidFill>
                  <a:srgbClr val="17375E"/>
                </a:solidFill>
              </a:rPr>
              <a:t>«Круглый стол»</a:t>
            </a:r>
          </a:p>
          <a:p>
            <a:pPr algn="ctr"/>
            <a:r>
              <a:rPr lang="ru-RU" sz="2400" i="0">
                <a:solidFill>
                  <a:srgbClr val="17375E"/>
                </a:solidFill>
              </a:rPr>
              <a:t>КВН, «Поле чудес»</a:t>
            </a:r>
          </a:p>
          <a:p>
            <a:pPr algn="ctr"/>
            <a:endParaRPr lang="ru-RU" sz="2400" i="0">
              <a:solidFill>
                <a:srgbClr val="17375E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1545</TotalTime>
  <Words>287</Words>
  <Application>Microsoft Office PowerPoint</Application>
  <PresentationFormat>Экран (4:3)</PresentationFormat>
  <Paragraphs>68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ТАТЬЯНА</cp:lastModifiedBy>
  <cp:revision>95</cp:revision>
  <dcterms:created xsi:type="dcterms:W3CDTF">2013-09-10T18:35:24Z</dcterms:created>
  <dcterms:modified xsi:type="dcterms:W3CDTF">2023-04-26T13:30:16Z</dcterms:modified>
</cp:coreProperties>
</file>