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7220F-43D6-46CB-AE74-E2F1FC5B2365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F0F00-C13A-4AAC-83AC-83D827B190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1191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7220F-43D6-46CB-AE74-E2F1FC5B2365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F0F00-C13A-4AAC-83AC-83D827B190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8661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7220F-43D6-46CB-AE74-E2F1FC5B2365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F0F00-C13A-4AAC-83AC-83D827B190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666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7220F-43D6-46CB-AE74-E2F1FC5B2365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F0F00-C13A-4AAC-83AC-83D827B190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7398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7220F-43D6-46CB-AE74-E2F1FC5B2365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F0F00-C13A-4AAC-83AC-83D827B190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2254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7220F-43D6-46CB-AE74-E2F1FC5B2365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F0F00-C13A-4AAC-83AC-83D827B190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6283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7220F-43D6-46CB-AE74-E2F1FC5B2365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F0F00-C13A-4AAC-83AC-83D827B190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274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7220F-43D6-46CB-AE74-E2F1FC5B2365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F0F00-C13A-4AAC-83AC-83D827B190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2144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7220F-43D6-46CB-AE74-E2F1FC5B2365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F0F00-C13A-4AAC-83AC-83D827B190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8870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7220F-43D6-46CB-AE74-E2F1FC5B2365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F0F00-C13A-4AAC-83AC-83D827B190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4914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7220F-43D6-46CB-AE74-E2F1FC5B2365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F0F00-C13A-4AAC-83AC-83D827B190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2384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A7220F-43D6-46CB-AE74-E2F1FC5B2365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2F0F00-C13A-4AAC-83AC-83D827B190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8343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6524" y="503229"/>
            <a:ext cx="1151792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5400" b="0" i="0" dirty="0" smtClean="0">
                <a:solidFill>
                  <a:srgbClr val="002060"/>
                </a:solidFill>
                <a:effectLst/>
                <a:latin typeface="Helvetica Neue"/>
              </a:rPr>
              <a:t>«Тогда человек станет лучше, когда вы ему покажете ему, каков он есть».</a:t>
            </a:r>
            <a:br>
              <a:rPr lang="ru-RU" sz="5400" b="0" i="0" dirty="0" smtClean="0">
                <a:solidFill>
                  <a:srgbClr val="002060"/>
                </a:solidFill>
                <a:effectLst/>
                <a:latin typeface="Helvetica Neue"/>
              </a:rPr>
            </a:br>
            <a:r>
              <a:rPr lang="ru-RU" sz="5400" b="0" i="0" dirty="0" smtClean="0">
                <a:solidFill>
                  <a:srgbClr val="333333"/>
                </a:solidFill>
                <a:effectLst/>
                <a:latin typeface="Helvetica Neue"/>
              </a:rPr>
              <a:t>                                    </a:t>
            </a:r>
            <a:r>
              <a:rPr lang="ru-RU" sz="5400" b="0" i="1" dirty="0" err="1" smtClean="0">
                <a:solidFill>
                  <a:srgbClr val="333333"/>
                </a:solidFill>
                <a:effectLst/>
                <a:latin typeface="Helvetica Neue"/>
              </a:rPr>
              <a:t>А.П.Чехов</a:t>
            </a:r>
            <a:endParaRPr lang="ru-RU" sz="5400" b="0" i="0" dirty="0" smtClean="0">
              <a:solidFill>
                <a:srgbClr val="333333"/>
              </a:solidFill>
              <a:effectLst/>
              <a:latin typeface="Helvetica Neue"/>
            </a:endParaRPr>
          </a:p>
          <a:p>
            <a:pPr algn="just"/>
            <a:r>
              <a:rPr lang="ru-RU" sz="5400" b="0" i="0" dirty="0" smtClean="0">
                <a:solidFill>
                  <a:srgbClr val="002060"/>
                </a:solidFill>
                <a:effectLst/>
                <a:latin typeface="Helvetica Neue"/>
              </a:rPr>
              <a:t>Смеяться, право, не грешно!</a:t>
            </a:r>
            <a:br>
              <a:rPr lang="ru-RU" sz="5400" b="0" i="0" dirty="0" smtClean="0">
                <a:solidFill>
                  <a:srgbClr val="002060"/>
                </a:solidFill>
                <a:effectLst/>
                <a:latin typeface="Helvetica Neue"/>
              </a:rPr>
            </a:br>
            <a:r>
              <a:rPr lang="ru-RU" sz="5400" b="0" i="0" dirty="0" smtClean="0">
                <a:solidFill>
                  <a:srgbClr val="002060"/>
                </a:solidFill>
                <a:effectLst/>
                <a:latin typeface="Helvetica Neue"/>
              </a:rPr>
              <a:t>Над всем, что кажется смешно…</a:t>
            </a:r>
            <a:br>
              <a:rPr lang="ru-RU" sz="5400" b="0" i="0" dirty="0" smtClean="0">
                <a:solidFill>
                  <a:srgbClr val="002060"/>
                </a:solidFill>
                <a:effectLst/>
                <a:latin typeface="Helvetica Neue"/>
              </a:rPr>
            </a:br>
            <a:r>
              <a:rPr lang="ru-RU" sz="5400" b="0" i="0" dirty="0" smtClean="0">
                <a:solidFill>
                  <a:srgbClr val="333333"/>
                </a:solidFill>
                <a:effectLst/>
                <a:latin typeface="Helvetica Neue"/>
              </a:rPr>
              <a:t>                                   </a:t>
            </a:r>
            <a:r>
              <a:rPr lang="ru-RU" sz="5400" b="0" i="1" dirty="0" err="1" smtClean="0">
                <a:solidFill>
                  <a:srgbClr val="333333"/>
                </a:solidFill>
                <a:effectLst/>
                <a:latin typeface="Helvetica Neue"/>
              </a:rPr>
              <a:t>Н.М.Карамзин</a:t>
            </a:r>
            <a:endParaRPr lang="ru-RU" sz="5400" b="0" i="0" dirty="0">
              <a:solidFill>
                <a:srgbClr val="333333"/>
              </a:solidFill>
              <a:effectLst/>
              <a:latin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045906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60585" y="850567"/>
            <a:ext cx="105156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0" i="0" dirty="0" smtClean="0">
                <a:solidFill>
                  <a:srgbClr val="7030A0"/>
                </a:solidFill>
                <a:effectLst/>
                <a:latin typeface="Arial Black" panose="020B0A04020102020204" pitchFamily="34" charset="0"/>
              </a:rPr>
              <a:t>Юмористические рассказы отечественных писателей XIX–XX веков. А. П. Чехов. Рассказы «Лошадиная фамилия», «Хирургия». Тематический обзор.</a:t>
            </a:r>
            <a:endParaRPr lang="ru-RU" sz="4800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6298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73724" y="394692"/>
            <a:ext cx="10559561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3800" b="1" i="0" dirty="0" smtClean="0">
                <a:solidFill>
                  <a:srgbClr val="00B0F0"/>
                </a:solidFill>
                <a:effectLst/>
                <a:latin typeface="-apple-system"/>
              </a:rPr>
              <a:t>рассказ</a:t>
            </a:r>
            <a:r>
              <a:rPr lang="ru-RU" sz="13800" b="1" dirty="0" smtClean="0">
                <a:solidFill>
                  <a:srgbClr val="00B0F0"/>
                </a:solidFill>
              </a:rPr>
              <a:t/>
            </a:r>
            <a:br>
              <a:rPr lang="ru-RU" sz="13800" b="1" dirty="0" smtClean="0">
                <a:solidFill>
                  <a:srgbClr val="00B0F0"/>
                </a:solidFill>
              </a:rPr>
            </a:br>
            <a:r>
              <a:rPr lang="ru-RU" sz="13800" b="1" i="0" dirty="0" smtClean="0">
                <a:solidFill>
                  <a:srgbClr val="00B0F0"/>
                </a:solidFill>
                <a:effectLst/>
                <a:latin typeface="-apple-system"/>
              </a:rPr>
              <a:t>юмор</a:t>
            </a:r>
            <a:r>
              <a:rPr lang="ru-RU" sz="13800" b="1" dirty="0" smtClean="0">
                <a:solidFill>
                  <a:srgbClr val="00B0F0"/>
                </a:solidFill>
              </a:rPr>
              <a:t/>
            </a:r>
            <a:br>
              <a:rPr lang="ru-RU" sz="13800" b="1" dirty="0" smtClean="0">
                <a:solidFill>
                  <a:srgbClr val="00B0F0"/>
                </a:solidFill>
              </a:rPr>
            </a:br>
            <a:r>
              <a:rPr lang="ru-RU" sz="13800" b="1" i="0" dirty="0" smtClean="0">
                <a:solidFill>
                  <a:srgbClr val="00B0F0"/>
                </a:solidFill>
                <a:effectLst/>
                <a:latin typeface="-apple-system"/>
              </a:rPr>
              <a:t>сатира</a:t>
            </a:r>
            <a:endParaRPr lang="ru-RU" sz="138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6108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2031" y="316524"/>
            <a:ext cx="1104313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i="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Рассказ-</a:t>
            </a:r>
          </a:p>
          <a:p>
            <a:pPr algn="just"/>
            <a:r>
              <a:rPr lang="ru-RU" sz="3600" b="1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небольшое повествовательное произведение,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объединенное сюжетом и состоящее из одного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или нескольких эпизодов.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2030" y="2716713"/>
            <a:ext cx="1145637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Юмор 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мягкая форма комического, добрый смех,</a:t>
            </a:r>
            <a:b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ставящий целью обличение 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явления</a:t>
            </a:r>
          </a:p>
          <a:p>
            <a:pPr algn="just"/>
            <a:endParaRPr lang="ru-RU" sz="36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Сатира</a:t>
            </a:r>
            <a:r>
              <a:rPr lang="ru-RU" sz="3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злобная, гневная форма комического,</a:t>
            </a:r>
            <a:b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беспощадно высмеивающая пороки</a:t>
            </a:r>
            <a:b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несовершенства общественной жизни.</a:t>
            </a:r>
          </a:p>
          <a:p>
            <a:pPr algn="just"/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9189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34108"/>
            <a:ext cx="12191999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0" dirty="0" smtClean="0">
                <a:solidFill>
                  <a:srgbClr val="7030A0"/>
                </a:solidFill>
                <a:effectLst/>
                <a:latin typeface="-apple-system"/>
              </a:rPr>
              <a:t>Особенности ранних рассказов </a:t>
            </a:r>
          </a:p>
          <a:p>
            <a:pPr algn="ctr"/>
            <a:r>
              <a:rPr lang="ru-RU" sz="4400" b="1" i="0" dirty="0" smtClean="0">
                <a:solidFill>
                  <a:srgbClr val="7030A0"/>
                </a:solidFill>
                <a:effectLst/>
                <a:latin typeface="-apple-system"/>
              </a:rPr>
              <a:t>А.П. Чехова </a:t>
            </a:r>
          </a:p>
          <a:p>
            <a:endParaRPr lang="ru-RU" dirty="0">
              <a:solidFill>
                <a:srgbClr val="000000"/>
              </a:solidFill>
              <a:latin typeface="-apple-system"/>
            </a:endParaRPr>
          </a:p>
          <a:p>
            <a:endParaRPr lang="ru-RU" b="0" i="0" dirty="0" smtClean="0">
              <a:solidFill>
                <a:srgbClr val="000000"/>
              </a:solidFill>
              <a:effectLst/>
              <a:latin typeface="-apple-system"/>
            </a:endParaRPr>
          </a:p>
          <a:p>
            <a:pPr algn="ctr"/>
            <a:r>
              <a:rPr lang="ru-RU" sz="4000" b="1" i="0" dirty="0" smtClean="0">
                <a:solidFill>
                  <a:srgbClr val="C00000"/>
                </a:solidFill>
                <a:effectLst/>
                <a:latin typeface="-apple-system"/>
              </a:rPr>
              <a:t>1.Краткость</a:t>
            </a:r>
            <a:r>
              <a:rPr lang="ru-RU" sz="4000" b="1" dirty="0" smtClean="0">
                <a:solidFill>
                  <a:srgbClr val="C00000"/>
                </a:solidFill>
              </a:rPr>
              <a:t/>
            </a:r>
            <a:br>
              <a:rPr lang="ru-RU" sz="4000" b="1" dirty="0" smtClean="0">
                <a:solidFill>
                  <a:srgbClr val="C00000"/>
                </a:solidFill>
              </a:rPr>
            </a:br>
            <a:r>
              <a:rPr lang="ru-RU" sz="4000" b="1" i="0" dirty="0" smtClean="0">
                <a:solidFill>
                  <a:srgbClr val="C00000"/>
                </a:solidFill>
                <a:effectLst/>
                <a:latin typeface="-apple-system"/>
              </a:rPr>
              <a:t>2.Яркое заглавие.</a:t>
            </a:r>
            <a:r>
              <a:rPr lang="ru-RU" sz="4000" b="1" dirty="0" smtClean="0">
                <a:solidFill>
                  <a:srgbClr val="C00000"/>
                </a:solidFill>
              </a:rPr>
              <a:t/>
            </a:r>
            <a:br>
              <a:rPr lang="ru-RU" sz="4000" b="1" dirty="0" smtClean="0">
                <a:solidFill>
                  <a:srgbClr val="C00000"/>
                </a:solidFill>
              </a:rPr>
            </a:br>
            <a:r>
              <a:rPr lang="ru-RU" sz="4000" b="1" i="0" dirty="0" smtClean="0">
                <a:solidFill>
                  <a:srgbClr val="C00000"/>
                </a:solidFill>
                <a:effectLst/>
                <a:latin typeface="-apple-system"/>
              </a:rPr>
              <a:t>3.Говорящие имена и фамилии</a:t>
            </a:r>
            <a:r>
              <a:rPr lang="ru-RU" sz="4000" b="1" dirty="0" smtClean="0">
                <a:solidFill>
                  <a:srgbClr val="C00000"/>
                </a:solidFill>
              </a:rPr>
              <a:t/>
            </a:r>
            <a:br>
              <a:rPr lang="ru-RU" sz="4000" b="1" dirty="0" smtClean="0">
                <a:solidFill>
                  <a:srgbClr val="C00000"/>
                </a:solidFill>
              </a:rPr>
            </a:br>
            <a:r>
              <a:rPr lang="ru-RU" sz="4000" b="1" i="0" dirty="0" smtClean="0">
                <a:solidFill>
                  <a:srgbClr val="C00000"/>
                </a:solidFill>
                <a:effectLst/>
                <a:latin typeface="-apple-system"/>
              </a:rPr>
              <a:t>4.Острый сюжет.</a:t>
            </a:r>
            <a:r>
              <a:rPr lang="ru-RU" sz="4000" b="1" dirty="0" smtClean="0">
                <a:solidFill>
                  <a:srgbClr val="C00000"/>
                </a:solidFill>
              </a:rPr>
              <a:t/>
            </a:r>
            <a:br>
              <a:rPr lang="ru-RU" sz="4000" b="1" dirty="0" smtClean="0">
                <a:solidFill>
                  <a:srgbClr val="C00000"/>
                </a:solidFill>
              </a:rPr>
            </a:br>
            <a:r>
              <a:rPr lang="ru-RU" sz="4000" b="1" i="0" dirty="0" smtClean="0">
                <a:solidFill>
                  <a:srgbClr val="C00000"/>
                </a:solidFill>
                <a:effectLst/>
                <a:latin typeface="-apple-system"/>
              </a:rPr>
              <a:t>5. Динамичность действия.</a:t>
            </a:r>
            <a:r>
              <a:rPr lang="ru-RU" sz="4000" b="1" dirty="0" smtClean="0">
                <a:solidFill>
                  <a:srgbClr val="C00000"/>
                </a:solidFill>
              </a:rPr>
              <a:t/>
            </a:r>
            <a:br>
              <a:rPr lang="ru-RU" sz="4000" b="1" dirty="0" smtClean="0">
                <a:solidFill>
                  <a:srgbClr val="C00000"/>
                </a:solidFill>
              </a:rPr>
            </a:br>
            <a:r>
              <a:rPr lang="ru-RU" sz="4000" b="1" i="0" dirty="0" smtClean="0">
                <a:solidFill>
                  <a:srgbClr val="C00000"/>
                </a:solidFill>
                <a:effectLst/>
                <a:latin typeface="-apple-system"/>
              </a:rPr>
              <a:t>6. Диалог.</a:t>
            </a:r>
            <a:r>
              <a:rPr lang="ru-RU" sz="4000" b="1" dirty="0" smtClean="0">
                <a:solidFill>
                  <a:srgbClr val="C00000"/>
                </a:solidFill>
              </a:rPr>
              <a:t/>
            </a:r>
            <a:br>
              <a:rPr lang="ru-RU" sz="4000" b="1" dirty="0" smtClean="0">
                <a:solidFill>
                  <a:srgbClr val="C00000"/>
                </a:solidFill>
              </a:rPr>
            </a:br>
            <a:r>
              <a:rPr lang="ru-RU" sz="4000" b="1" i="0" dirty="0" smtClean="0">
                <a:solidFill>
                  <a:srgbClr val="C00000"/>
                </a:solidFill>
                <a:effectLst/>
                <a:latin typeface="-apple-system"/>
              </a:rPr>
              <a:t>7. Деталь.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559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58362" y="720969"/>
            <a:ext cx="1054197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0" i="0" dirty="0" smtClean="0">
                <a:solidFill>
                  <a:srgbClr val="C00000"/>
                </a:solidFill>
                <a:effectLst/>
                <a:latin typeface="-apple-system"/>
              </a:rPr>
              <a:t>Домашнее задание</a:t>
            </a:r>
          </a:p>
          <a:p>
            <a:endParaRPr lang="ru-RU" sz="6600" b="0" i="0" dirty="0" smtClean="0">
              <a:solidFill>
                <a:srgbClr val="C00000"/>
              </a:solidFill>
              <a:effectLst/>
              <a:latin typeface="-apple-system"/>
            </a:endParaRPr>
          </a:p>
          <a:p>
            <a:pPr algn="ctr"/>
            <a:r>
              <a:rPr lang="ru-RU" sz="6600" b="0" i="0" dirty="0" smtClean="0">
                <a:solidFill>
                  <a:srgbClr val="0070C0"/>
                </a:solidFill>
                <a:effectLst/>
                <a:latin typeface="-apple-system"/>
              </a:rPr>
              <a:t>Прочитать рассказ «Хирургия»</a:t>
            </a:r>
            <a:endParaRPr lang="ru-RU" sz="6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359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69</Words>
  <Application>Microsoft Office PowerPoint</Application>
  <PresentationFormat>Широкоэкранный</PresentationFormat>
  <Paragraphs>18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4" baseType="lpstr">
      <vt:lpstr>-apple-system</vt:lpstr>
      <vt:lpstr>Arial</vt:lpstr>
      <vt:lpstr>Arial Black</vt:lpstr>
      <vt:lpstr>Calibri</vt:lpstr>
      <vt:lpstr>Calibri Light</vt:lpstr>
      <vt:lpstr>Helvetica Neue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Учитель</cp:lastModifiedBy>
  <cp:revision>7</cp:revision>
  <dcterms:created xsi:type="dcterms:W3CDTF">2024-01-28T23:38:27Z</dcterms:created>
  <dcterms:modified xsi:type="dcterms:W3CDTF">2024-01-28T23:46:13Z</dcterms:modified>
</cp:coreProperties>
</file>