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488" r:id="rId1"/>
  </p:sldMasterIdLst>
  <p:sldIdLst>
    <p:sldId id="256" r:id="rId2"/>
    <p:sldId id="315" r:id="rId3"/>
    <p:sldId id="298" r:id="rId4"/>
    <p:sldId id="300" r:id="rId5"/>
    <p:sldId id="330" r:id="rId6"/>
    <p:sldId id="334" r:id="rId7"/>
    <p:sldId id="332" r:id="rId8"/>
    <p:sldId id="333" r:id="rId9"/>
    <p:sldId id="335" r:id="rId10"/>
    <p:sldId id="338" r:id="rId11"/>
    <p:sldId id="351" r:id="rId12"/>
    <p:sldId id="350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-150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pPr/>
              <a:t>26.04.2020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26.04.2020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26.04.2020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26.04.2020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26.04.2020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26.04.2020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26.04.2020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26.04.2020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26.04.2020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26.04.2020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pPr/>
              <a:t>26.04.2020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pPr/>
              <a:t>26.04.2020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489" r:id="rId1"/>
    <p:sldLayoutId id="2147484490" r:id="rId2"/>
    <p:sldLayoutId id="2147484491" r:id="rId3"/>
    <p:sldLayoutId id="2147484492" r:id="rId4"/>
    <p:sldLayoutId id="2147484493" r:id="rId5"/>
    <p:sldLayoutId id="2147484494" r:id="rId6"/>
    <p:sldLayoutId id="2147484495" r:id="rId7"/>
    <p:sldLayoutId id="2147484496" r:id="rId8"/>
    <p:sldLayoutId id="2147484497" r:id="rId9"/>
    <p:sldLayoutId id="2147484498" r:id="rId10"/>
    <p:sldLayoutId id="2147484499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2856"/>
            <a:ext cx="7772400" cy="1467594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effectLst/>
              </a:rPr>
              <a:t>Нормирование и оплата труда</a:t>
            </a:r>
            <a:endParaRPr lang="ru-RU" b="1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6909286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57200" y="1196752"/>
            <a:ext cx="8507288" cy="4810539"/>
          </a:xfrm>
        </p:spPr>
        <p:txBody>
          <a:bodyPr/>
          <a:lstStyle/>
          <a:p>
            <a:pPr marL="109728" indent="0"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/>
          <a:lstStyle/>
          <a:p>
            <a:pPr algn="ctr"/>
            <a:r>
              <a:rPr lang="ru-RU" dirty="0" smtClean="0">
                <a:effectLst/>
              </a:rPr>
              <a:t>Виды оплаты труда</a:t>
            </a:r>
            <a:endParaRPr lang="ru-RU" dirty="0">
              <a:effectLst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05344" y="1437839"/>
            <a:ext cx="3060000" cy="900000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prstClr val="black"/>
                </a:solidFill>
              </a:rPr>
              <a:t>Повременная</a:t>
            </a:r>
            <a:endParaRPr lang="ru-RU" sz="2800" b="1" dirty="0">
              <a:solidFill>
                <a:prstClr val="black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73493" y="3068960"/>
            <a:ext cx="3060000" cy="900000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prstClr val="black"/>
                </a:solidFill>
              </a:rPr>
              <a:t>Сдельная</a:t>
            </a:r>
            <a:endParaRPr lang="ru-RU" sz="2800" b="1" dirty="0">
              <a:solidFill>
                <a:prstClr val="black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39552" y="4699992"/>
            <a:ext cx="3060000" cy="900000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prstClr val="black"/>
                </a:solidFill>
              </a:rPr>
              <a:t>Договорная</a:t>
            </a:r>
            <a:endParaRPr lang="ru-RU" sz="2800" b="1" dirty="0">
              <a:solidFill>
                <a:prstClr val="black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652120" y="1221839"/>
            <a:ext cx="3060000" cy="4320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prstClr val="black"/>
                </a:solidFill>
                <a:latin typeface="Calibri" pitchFamily="34" charset="0"/>
                <a:cs typeface="Calibri" pitchFamily="34" charset="0"/>
              </a:rPr>
              <a:t>Простая повременная</a:t>
            </a:r>
            <a:endParaRPr lang="ru-RU" b="1" dirty="0">
              <a:solidFill>
                <a:prstClr val="black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652120" y="1927497"/>
            <a:ext cx="3060000" cy="4320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prstClr val="black"/>
                </a:solidFill>
                <a:latin typeface="Calibri" pitchFamily="34" charset="0"/>
                <a:cs typeface="Calibri" pitchFamily="34" charset="0"/>
              </a:rPr>
              <a:t>Повременно-премиальная</a:t>
            </a:r>
            <a:endParaRPr lang="ru-RU" b="1" dirty="0">
              <a:solidFill>
                <a:prstClr val="black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667321" y="2695112"/>
            <a:ext cx="3060000" cy="4320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prstClr val="black"/>
                </a:solidFill>
                <a:latin typeface="Calibri" pitchFamily="34" charset="0"/>
                <a:cs typeface="Calibri" pitchFamily="34" charset="0"/>
              </a:rPr>
              <a:t>Прямая сдельная</a:t>
            </a:r>
            <a:endParaRPr lang="ru-RU" b="1" dirty="0">
              <a:solidFill>
                <a:prstClr val="black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5652120" y="3284960"/>
            <a:ext cx="3060000" cy="4320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prstClr val="black"/>
                </a:solidFill>
                <a:latin typeface="Calibri" pitchFamily="34" charset="0"/>
                <a:cs typeface="Calibri" pitchFamily="34" charset="0"/>
              </a:rPr>
              <a:t>Сдельно-премиальная</a:t>
            </a:r>
            <a:endParaRPr lang="ru-RU" b="1" dirty="0">
              <a:solidFill>
                <a:prstClr val="black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5672272" y="3944069"/>
            <a:ext cx="3060000" cy="4320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prstClr val="black"/>
                </a:solidFill>
                <a:latin typeface="Calibri" pitchFamily="34" charset="0"/>
                <a:cs typeface="Calibri" pitchFamily="34" charset="0"/>
              </a:rPr>
              <a:t>Аккордная</a:t>
            </a:r>
            <a:endParaRPr lang="ru-RU" b="1" dirty="0">
              <a:solidFill>
                <a:prstClr val="black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5667321" y="4581128"/>
            <a:ext cx="3060000" cy="59879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prstClr val="black"/>
                </a:solidFill>
                <a:latin typeface="Calibri" pitchFamily="34" charset="0"/>
                <a:cs typeface="Calibri" pitchFamily="34" charset="0"/>
              </a:rPr>
              <a:t>За единицу готовой продукции</a:t>
            </a:r>
            <a:endParaRPr lang="ru-RU" b="1" dirty="0">
              <a:solidFill>
                <a:prstClr val="black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5652120" y="5398392"/>
            <a:ext cx="3060000" cy="4320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prstClr val="black"/>
                </a:solidFill>
                <a:latin typeface="Calibri" pitchFamily="34" charset="0"/>
                <a:cs typeface="Calibri" pitchFamily="34" charset="0"/>
              </a:rPr>
              <a:t>За выполненный объем</a:t>
            </a:r>
            <a:endParaRPr lang="ru-RU" b="1" dirty="0">
              <a:solidFill>
                <a:prstClr val="black"/>
              </a:solidFill>
              <a:latin typeface="Calibri" pitchFamily="34" charset="0"/>
              <a:cs typeface="Calibri" pitchFamily="34" charset="0"/>
            </a:endParaRPr>
          </a:p>
        </p:txBody>
      </p:sp>
      <p:cxnSp>
        <p:nvCxnSpPr>
          <p:cNvPr id="17" name="Соединительная линия уступом 16"/>
          <p:cNvCxnSpPr/>
          <p:nvPr/>
        </p:nvCxnSpPr>
        <p:spPr>
          <a:xfrm>
            <a:off x="3665344" y="1927497"/>
            <a:ext cx="1986776" cy="216000"/>
          </a:xfrm>
          <a:prstGeom prst="bentConnector3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Соединительная линия уступом 18"/>
          <p:cNvCxnSpPr>
            <a:stCxn id="5" idx="3"/>
          </p:cNvCxnSpPr>
          <p:nvPr/>
        </p:nvCxnSpPr>
        <p:spPr>
          <a:xfrm flipV="1">
            <a:off x="3665344" y="1437839"/>
            <a:ext cx="1986776" cy="450000"/>
          </a:xfrm>
          <a:prstGeom prst="bentConnector3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Соединительная линия уступом 20"/>
          <p:cNvCxnSpPr/>
          <p:nvPr/>
        </p:nvCxnSpPr>
        <p:spPr>
          <a:xfrm flipV="1">
            <a:off x="3665344" y="2911112"/>
            <a:ext cx="1986776" cy="607848"/>
          </a:xfrm>
          <a:prstGeom prst="bentConnector3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Соединительная линия уступом 22"/>
          <p:cNvCxnSpPr>
            <a:stCxn id="6" idx="3"/>
            <a:endCxn id="12" idx="1"/>
          </p:cNvCxnSpPr>
          <p:nvPr/>
        </p:nvCxnSpPr>
        <p:spPr>
          <a:xfrm flipV="1">
            <a:off x="3633493" y="3500960"/>
            <a:ext cx="2018627" cy="18000"/>
          </a:xfrm>
          <a:prstGeom prst="bentConnector3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Соединительная линия уступом 24"/>
          <p:cNvCxnSpPr>
            <a:stCxn id="6" idx="3"/>
          </p:cNvCxnSpPr>
          <p:nvPr/>
        </p:nvCxnSpPr>
        <p:spPr>
          <a:xfrm>
            <a:off x="3633493" y="3518960"/>
            <a:ext cx="2018627" cy="641109"/>
          </a:xfrm>
          <a:prstGeom prst="bentConnector3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Соединительная линия уступом 26"/>
          <p:cNvCxnSpPr>
            <a:stCxn id="7" idx="3"/>
          </p:cNvCxnSpPr>
          <p:nvPr/>
        </p:nvCxnSpPr>
        <p:spPr>
          <a:xfrm flipV="1">
            <a:off x="3599552" y="4963924"/>
            <a:ext cx="2052568" cy="186068"/>
          </a:xfrm>
          <a:prstGeom prst="bentConnector3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Соединительная линия уступом 28"/>
          <p:cNvCxnSpPr>
            <a:endCxn id="15" idx="1"/>
          </p:cNvCxnSpPr>
          <p:nvPr/>
        </p:nvCxnSpPr>
        <p:spPr>
          <a:xfrm>
            <a:off x="3665344" y="5179924"/>
            <a:ext cx="1986776" cy="434468"/>
          </a:xfrm>
          <a:prstGeom prst="bentConnector3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48251391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57200" y="1481328"/>
            <a:ext cx="8229600" cy="4900000"/>
          </a:xfrm>
        </p:spPr>
        <p:txBody>
          <a:bodyPr>
            <a:noAutofit/>
          </a:bodyPr>
          <a:lstStyle/>
          <a:p>
            <a:pPr marL="624078" indent="-514350">
              <a:buFont typeface="Wingdings" pitchFamily="2" charset="2"/>
              <a:buChar char="Ø"/>
            </a:pPr>
            <a:r>
              <a:rPr lang="ru-RU" sz="2400" dirty="0" smtClean="0"/>
              <a:t>Определите вид оплаты труда для следующих профессий: инженер-конструктор, учитель, токарь, плотник, менеджер, портной, торговый агент, секретарь-референт, продавец, директор школы, депутат Государственной Думы. (заполнить таблицу)</a:t>
            </a:r>
          </a:p>
          <a:p>
            <a:pPr marL="624078" indent="-514350">
              <a:buAutoNum type="arabicPeriod"/>
            </a:pPr>
            <a:endParaRPr lang="ru-RU" sz="2400" dirty="0" smtClean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effectLst/>
              </a:rPr>
              <a:t>Практическая работа</a:t>
            </a:r>
            <a:endParaRPr lang="ru-RU" dirty="0">
              <a:effectLst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971600" y="3861048"/>
          <a:ext cx="6912768" cy="115212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04256"/>
                <a:gridCol w="2304256"/>
                <a:gridCol w="2304256"/>
              </a:tblGrid>
              <a:tr h="576064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Повременная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Сдельная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Договорная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576064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51332474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 txBox="1">
            <a:spLocks/>
          </p:cNvSpPr>
          <p:nvPr/>
        </p:nvSpPr>
        <p:spPr>
          <a:xfrm>
            <a:off x="467544" y="188640"/>
            <a:ext cx="8229600" cy="6264696"/>
          </a:xfrm>
          <a:prstGeom prst="rect">
            <a:avLst/>
          </a:prstGeom>
        </p:spPr>
        <p:txBody>
          <a:bodyPr>
            <a:noAutofit/>
          </a:bodyPr>
          <a:lstStyle/>
          <a:p>
            <a:pPr marL="624078" indent="-514350">
              <a:spcBef>
                <a:spcPts val="400"/>
              </a:spcBef>
              <a:buClr>
                <a:schemeClr val="accent1"/>
              </a:buClr>
              <a:buSzPct val="68000"/>
              <a:buFont typeface="Wingdings" pitchFamily="2" charset="2"/>
              <a:buChar char="Ø"/>
            </a:pPr>
            <a:r>
              <a:rPr lang="ru-RU" dirty="0" smtClean="0"/>
              <a:t>Тест.</a:t>
            </a:r>
          </a:p>
          <a:p>
            <a:pPr marL="624078" indent="-514350">
              <a:buNone/>
            </a:pPr>
            <a:r>
              <a:rPr lang="ru-RU" dirty="0" smtClean="0"/>
              <a:t>1</a:t>
            </a:r>
            <a:r>
              <a:rPr lang="ru-RU" dirty="0" smtClean="0"/>
              <a:t>) Норма </a:t>
            </a:r>
            <a:r>
              <a:rPr lang="ru-RU" dirty="0" smtClean="0"/>
              <a:t>труда, определяющая необходимую численность работников для выполнения определенного объема работ:</a:t>
            </a:r>
          </a:p>
          <a:p>
            <a:pPr marL="624078" indent="-514350">
              <a:buNone/>
            </a:pPr>
            <a:r>
              <a:rPr lang="ru-RU" dirty="0" smtClean="0"/>
              <a:t>А - норма трудоемкости операции;</a:t>
            </a:r>
          </a:p>
          <a:p>
            <a:pPr marL="624078" indent="-514350">
              <a:buNone/>
            </a:pPr>
            <a:r>
              <a:rPr lang="ru-RU" dirty="0" smtClean="0"/>
              <a:t>Б - норма численности;</a:t>
            </a:r>
          </a:p>
          <a:p>
            <a:pPr marL="624078" indent="-514350">
              <a:buNone/>
            </a:pPr>
            <a:r>
              <a:rPr lang="ru-RU" dirty="0" smtClean="0"/>
              <a:t>В - норма управляемости.</a:t>
            </a:r>
          </a:p>
          <a:p>
            <a:pPr marL="624078" lvl="0" indent="-514350">
              <a:spcBef>
                <a:spcPts val="400"/>
              </a:spcBef>
              <a:buClr>
                <a:schemeClr val="accent1"/>
              </a:buClr>
              <a:buSzPct val="68000"/>
            </a:pPr>
            <a:r>
              <a:rPr lang="ru-RU" dirty="0" smtClean="0"/>
              <a:t>2</a:t>
            </a:r>
            <a:r>
              <a:rPr kumimoji="0" lang="ru-RU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 Норма труда, определяющая число работников, непосредственно</a:t>
            </a:r>
            <a:r>
              <a:rPr kumimoji="0" lang="ru-RU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подчиненных одному </a:t>
            </a:r>
            <a:r>
              <a:rPr lang="ru-RU" dirty="0" smtClean="0"/>
              <a:t>руководителю</a:t>
            </a:r>
            <a:r>
              <a:rPr kumimoji="0" lang="ru-RU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:</a:t>
            </a:r>
          </a:p>
          <a:p>
            <a:pPr marL="624078" marR="0" lvl="0" indent="-514350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None/>
              <a:tabLst/>
              <a:defRPr/>
            </a:pPr>
            <a:r>
              <a:rPr kumimoji="0" lang="ru-RU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А - нормирование задания;</a:t>
            </a:r>
          </a:p>
          <a:p>
            <a:pPr marL="624078" marR="0" lvl="0" indent="-514350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None/>
              <a:tabLst/>
              <a:defRPr/>
            </a:pPr>
            <a:r>
              <a:rPr kumimoji="0" lang="ru-RU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Б - норма численности;</a:t>
            </a:r>
          </a:p>
          <a:p>
            <a:pPr marL="624078" marR="0" lvl="0" indent="-514350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None/>
              <a:tabLst/>
              <a:defRPr/>
            </a:pPr>
            <a:r>
              <a:rPr kumimoji="0" lang="ru-RU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 - норма управляемости.</a:t>
            </a:r>
          </a:p>
          <a:p>
            <a:pPr marL="624078" marR="0" lvl="0" indent="-514350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None/>
              <a:tabLst/>
              <a:defRPr/>
            </a:pPr>
            <a:r>
              <a:rPr lang="ru-RU" dirty="0" smtClean="0"/>
              <a:t>3) Кто должен устанавливать нормы охраны и условий труда?</a:t>
            </a:r>
          </a:p>
          <a:p>
            <a:pPr marL="624078" marR="0" lvl="0" indent="-514350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None/>
              <a:tabLst/>
              <a:defRPr/>
            </a:pPr>
            <a:r>
              <a:rPr lang="ru-RU" dirty="0" smtClean="0"/>
              <a:t>А – международные и государственные (национальные) органы управления;</a:t>
            </a:r>
          </a:p>
          <a:p>
            <a:pPr marL="624078" marR="0" lvl="0" indent="-514350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None/>
              <a:tabLst/>
              <a:defRPr/>
            </a:pPr>
            <a:r>
              <a:rPr kumimoji="0" lang="ru-RU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Б – международные органы управления;</a:t>
            </a:r>
          </a:p>
          <a:p>
            <a:pPr marL="624078" marR="0" lvl="0" indent="-514350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None/>
              <a:tabLst/>
              <a:defRPr/>
            </a:pPr>
            <a:r>
              <a:rPr lang="ru-RU" dirty="0" smtClean="0"/>
              <a:t>В – управленческий персонал предприятия.</a:t>
            </a:r>
          </a:p>
          <a:p>
            <a:pPr marL="624078" marR="0" lvl="0" indent="-514350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None/>
              <a:tabLst/>
              <a:defRPr/>
            </a:pPr>
            <a:r>
              <a:rPr kumimoji="0" lang="ru-RU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4) Кто должен устанавливать и контролировать нормы затрат рабочего времени и соотношение численности?</a:t>
            </a:r>
          </a:p>
          <a:p>
            <a:pPr marL="624078" marR="0" lvl="0" indent="-514350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None/>
              <a:tabLst/>
              <a:defRPr/>
            </a:pPr>
            <a:r>
              <a:rPr lang="ru-RU" dirty="0" smtClean="0"/>
              <a:t>А – международные и государственные органы управления;</a:t>
            </a:r>
          </a:p>
          <a:p>
            <a:pPr marL="624078" marR="0" lvl="0" indent="-514350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None/>
              <a:tabLst/>
              <a:defRPr/>
            </a:pPr>
            <a:r>
              <a:rPr lang="ru-RU" dirty="0" smtClean="0"/>
              <a:t>Б – государственные органы управления;</a:t>
            </a:r>
          </a:p>
          <a:p>
            <a:pPr marL="624078" marR="0" lvl="0" indent="-514350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None/>
              <a:tabLst/>
              <a:defRPr/>
            </a:pPr>
            <a:r>
              <a:rPr lang="ru-RU" dirty="0" smtClean="0"/>
              <a:t>В – управленческий персонал предприятия.</a:t>
            </a:r>
          </a:p>
          <a:p>
            <a:pPr marL="624078" marR="0" lvl="0" indent="-514350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None/>
              <a:tabLst/>
              <a:defRPr/>
            </a:pPr>
            <a:endParaRPr kumimoji="0" lang="ru-RU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066609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09728" indent="0">
              <a:buNone/>
            </a:pPr>
            <a:endParaRPr lang="ru-RU" sz="2800" dirty="0" smtClean="0">
              <a:latin typeface="Calibri"/>
              <a:ea typeface="Calibri"/>
              <a:cs typeface="Times New Roman"/>
            </a:endParaRPr>
          </a:p>
          <a:p>
            <a:pPr marL="109728" indent="0">
              <a:buNone/>
            </a:pPr>
            <a:endParaRPr lang="ru-RU" sz="2800" dirty="0" smtClean="0">
              <a:latin typeface="Calibri"/>
              <a:ea typeface="Calibri"/>
              <a:cs typeface="Times New Roman"/>
            </a:endParaRPr>
          </a:p>
          <a:p>
            <a:pPr marL="109728" indent="0" algn="r">
              <a:buNone/>
            </a:pPr>
            <a:r>
              <a:rPr lang="ru-RU" sz="2800" dirty="0" smtClean="0">
                <a:latin typeface="Calibri"/>
                <a:ea typeface="Calibri"/>
                <a:cs typeface="Times New Roman"/>
              </a:rPr>
              <a:t>«</a:t>
            </a:r>
            <a:r>
              <a:rPr lang="ru-RU" sz="2800" b="1" dirty="0">
                <a:latin typeface="Calibri"/>
                <a:ea typeface="Calibri"/>
                <a:cs typeface="Times New Roman"/>
              </a:rPr>
              <a:t>Успешные люди вырываются вперед, используя то время, которое остальные используют впустую</a:t>
            </a:r>
            <a:r>
              <a:rPr lang="ru-RU" sz="2800" dirty="0" smtClean="0">
                <a:latin typeface="Calibri"/>
                <a:ea typeface="Calibri"/>
                <a:cs typeface="Times New Roman"/>
              </a:rPr>
              <a:t>»</a:t>
            </a:r>
          </a:p>
          <a:p>
            <a:pPr marL="109728" indent="0" algn="r">
              <a:buNone/>
            </a:pPr>
            <a:r>
              <a:rPr lang="ru-RU" sz="2800" dirty="0" smtClean="0">
                <a:latin typeface="Calibri"/>
                <a:cs typeface="Times New Roman"/>
              </a:rPr>
              <a:t>Генри Форд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7640411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09728" indent="0" algn="just">
              <a:buNone/>
            </a:pPr>
            <a:r>
              <a:rPr lang="ru-RU" sz="2800" b="1" dirty="0" smtClean="0"/>
              <a:t>Норма </a:t>
            </a:r>
            <a:r>
              <a:rPr lang="ru-RU" sz="2800" b="1" dirty="0" smtClean="0"/>
              <a:t>труда</a:t>
            </a:r>
            <a:r>
              <a:rPr lang="ru-RU" sz="2800" dirty="0" smtClean="0"/>
              <a:t> (</a:t>
            </a:r>
            <a:r>
              <a:rPr lang="ru-RU" sz="2800" dirty="0"/>
              <a:t>норма выработки</a:t>
            </a:r>
            <a:r>
              <a:rPr lang="ru-RU" sz="2800" dirty="0" smtClean="0"/>
              <a:t>, норма </a:t>
            </a:r>
            <a:r>
              <a:rPr lang="ru-RU" sz="2800" dirty="0"/>
              <a:t>времени</a:t>
            </a:r>
            <a:r>
              <a:rPr lang="ru-RU" sz="2800" dirty="0" smtClean="0"/>
              <a:t>, норма </a:t>
            </a:r>
            <a:r>
              <a:rPr lang="ru-RU" sz="2800" dirty="0"/>
              <a:t>обслуживания) устанавливаются для работников в соответствии с достигнутым уровнем </a:t>
            </a:r>
            <a:r>
              <a:rPr lang="ru-RU" sz="2800" dirty="0" smtClean="0"/>
              <a:t>техники, </a:t>
            </a:r>
            <a:r>
              <a:rPr lang="ru-RU" sz="2800" dirty="0"/>
              <a:t>технологии, организации производства и труда</a:t>
            </a:r>
            <a:r>
              <a:rPr lang="ru-RU" sz="2800" dirty="0" smtClean="0"/>
              <a:t>.</a:t>
            </a:r>
            <a:endParaRPr lang="en-US" sz="2800" dirty="0" smtClean="0"/>
          </a:p>
          <a:p>
            <a:pPr marL="109728" indent="0" algn="just">
              <a:buNone/>
            </a:pPr>
            <a:r>
              <a:rPr lang="ru-RU" sz="2800" dirty="0" smtClean="0"/>
              <a:t>Типовые нормы труда разрабатываются и утверждаются в порядке, установленном уполномоченным Правительством Российской Федерации </a:t>
            </a:r>
            <a:r>
              <a:rPr lang="ru-RU" sz="2800" dirty="0" smtClean="0"/>
              <a:t>ф</a:t>
            </a:r>
            <a:r>
              <a:rPr lang="ru-RU" sz="2800" dirty="0" smtClean="0"/>
              <a:t>едеральным органом исполнительной власти (статьи 160, 161 Трудового кодекса РФ).</a:t>
            </a:r>
            <a:endParaRPr lang="ru-RU" sz="28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effectLst/>
              </a:rPr>
              <a:t>Что такое норма труда?</a:t>
            </a:r>
            <a:endParaRPr lang="ru-RU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75243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09728" indent="0">
              <a:buNone/>
            </a:pPr>
            <a:endParaRPr lang="ru-RU" b="1" dirty="0" smtClean="0"/>
          </a:p>
          <a:p>
            <a:pPr marL="109728" indent="0">
              <a:buNone/>
            </a:pPr>
            <a:endParaRPr lang="ru-RU" b="1" dirty="0"/>
          </a:p>
          <a:p>
            <a:pPr marL="109728" indent="0">
              <a:buNone/>
            </a:pPr>
            <a:r>
              <a:rPr lang="ru-RU" sz="3200" b="1" dirty="0" smtClean="0"/>
              <a:t>Нормирование </a:t>
            </a:r>
            <a:r>
              <a:rPr lang="ru-RU" sz="3200" b="1" dirty="0"/>
              <a:t>труда </a:t>
            </a:r>
            <a:r>
              <a:rPr lang="ru-RU" sz="3200" dirty="0"/>
              <a:t>— это вид деятельности </a:t>
            </a:r>
            <a:r>
              <a:rPr lang="ru-RU" sz="3200" dirty="0" smtClean="0"/>
              <a:t>по определению норм труда, их утверждению и контролю за соблюдением норм.</a:t>
            </a:r>
            <a:endParaRPr lang="ru-RU" sz="32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effectLst/>
              </a:rPr>
              <a:t>Что такое нормирование труда?</a:t>
            </a:r>
            <a:endParaRPr lang="ru-RU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84677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57200" y="2204864"/>
            <a:ext cx="8229600" cy="3802427"/>
          </a:xfrm>
        </p:spPr>
        <p:txBody>
          <a:bodyPr>
            <a:normAutofit/>
          </a:bodyPr>
          <a:lstStyle/>
          <a:p>
            <a:r>
              <a:rPr lang="ru-RU" sz="3600" dirty="0" smtClean="0"/>
              <a:t>Нормы </a:t>
            </a:r>
            <a:r>
              <a:rPr lang="ru-RU" sz="3600" dirty="0" smtClean="0"/>
              <a:t>охраны </a:t>
            </a:r>
            <a:r>
              <a:rPr lang="ru-RU" sz="3600" dirty="0" smtClean="0"/>
              <a:t>труда</a:t>
            </a:r>
          </a:p>
          <a:p>
            <a:r>
              <a:rPr lang="ru-RU" sz="3600" dirty="0" smtClean="0"/>
              <a:t>Нормы </a:t>
            </a:r>
            <a:r>
              <a:rPr lang="ru-RU" sz="3600" dirty="0" smtClean="0"/>
              <a:t>затрат </a:t>
            </a:r>
            <a:r>
              <a:rPr lang="ru-RU" sz="3600" dirty="0" smtClean="0"/>
              <a:t>труда</a:t>
            </a:r>
          </a:p>
          <a:p>
            <a:r>
              <a:rPr lang="ru-RU" sz="3600" dirty="0" smtClean="0"/>
              <a:t>Нормы </a:t>
            </a:r>
            <a:r>
              <a:rPr lang="ru-RU" sz="3600" dirty="0" smtClean="0"/>
              <a:t>результатов труда</a:t>
            </a:r>
            <a:endParaRPr lang="ru-RU" sz="36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effectLst/>
              </a:rPr>
              <a:t>Виды норм труда</a:t>
            </a:r>
            <a:endParaRPr lang="ru-RU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475303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09728" indent="0">
              <a:buNone/>
            </a:pPr>
            <a:endParaRPr lang="ru-RU" sz="2800" b="1" dirty="0" smtClean="0"/>
          </a:p>
          <a:p>
            <a:pPr marL="109728" indent="0">
              <a:buNone/>
            </a:pPr>
            <a:r>
              <a:rPr lang="ru-RU" sz="2800" b="1" dirty="0" smtClean="0"/>
              <a:t>Норма </a:t>
            </a:r>
            <a:r>
              <a:rPr lang="ru-RU" sz="2800" b="1" dirty="0"/>
              <a:t>выработки </a:t>
            </a:r>
            <a:r>
              <a:rPr lang="ru-RU" sz="2800" dirty="0"/>
              <a:t>— это количество единиц продукции, которое должно быть изготовлено одним или несколькими работниками за данный отрезок времени (час, смену</a:t>
            </a:r>
            <a:r>
              <a:rPr lang="ru-RU" sz="2800" dirty="0" smtClean="0"/>
              <a:t>).</a:t>
            </a:r>
          </a:p>
          <a:p>
            <a:pPr marL="109728" indent="0">
              <a:buNone/>
            </a:pPr>
            <a:endParaRPr lang="ru-RU" sz="2800" dirty="0" smtClean="0"/>
          </a:p>
          <a:p>
            <a:pPr marL="109728" lvl="0" indent="0">
              <a:buClr>
                <a:srgbClr val="2DA2BF"/>
              </a:buClr>
              <a:buNone/>
            </a:pPr>
            <a:r>
              <a:rPr lang="ru-RU" sz="2800" b="1" dirty="0">
                <a:solidFill>
                  <a:prstClr val="black"/>
                </a:solidFill>
              </a:rPr>
              <a:t>Норма времени </a:t>
            </a:r>
            <a:r>
              <a:rPr lang="ru-RU" sz="2800" dirty="0">
                <a:solidFill>
                  <a:prstClr val="black"/>
                </a:solidFill>
              </a:rPr>
              <a:t>— это необходимые затраты времени одного работника или бригады (звена) на выполнение единицы работы (продукции).</a:t>
            </a:r>
          </a:p>
          <a:p>
            <a:pPr marL="109728" indent="0">
              <a:buNone/>
            </a:pPr>
            <a:endParaRPr lang="ru-RU" sz="32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effectLst/>
              </a:rPr>
              <a:t>Что такое норма выработки?</a:t>
            </a:r>
            <a:br>
              <a:rPr lang="ru-RU" dirty="0" smtClean="0">
                <a:effectLst/>
              </a:rPr>
            </a:br>
            <a:r>
              <a:rPr lang="ru-RU" dirty="0" smtClean="0">
                <a:effectLst/>
              </a:rPr>
              <a:t>Что такое норма времени?</a:t>
            </a:r>
            <a:endParaRPr lang="ru-RU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101544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ru-RU" sz="3200" b="1" dirty="0" smtClean="0"/>
          </a:p>
          <a:p>
            <a:endParaRPr lang="ru-RU" sz="3200" b="1" dirty="0"/>
          </a:p>
          <a:p>
            <a:pPr marL="109728" indent="0">
              <a:buNone/>
            </a:pPr>
            <a:r>
              <a:rPr lang="ru-RU" sz="3200" b="1" dirty="0" smtClean="0"/>
              <a:t>Тариф – </a:t>
            </a:r>
            <a:r>
              <a:rPr lang="ru-RU" sz="3200" dirty="0" smtClean="0"/>
              <a:t>система ставок, определяющих размер оплаты услуг или определенных действий.</a:t>
            </a:r>
            <a:endParaRPr lang="ru-RU" sz="3200" b="1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effectLst/>
              </a:rPr>
              <a:t>Что такое тариф?</a:t>
            </a:r>
            <a:endParaRPr lang="ru-RU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7098919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09728" indent="0">
              <a:buNone/>
            </a:pPr>
            <a:endParaRPr lang="ru-RU" sz="3200" b="1" dirty="0"/>
          </a:p>
          <a:p>
            <a:pPr marL="109728" indent="0">
              <a:buNone/>
            </a:pPr>
            <a:r>
              <a:rPr lang="ru-RU" sz="3200" b="1" dirty="0" smtClean="0"/>
              <a:t>Тарифная ставка –</a:t>
            </a:r>
            <a:r>
              <a:rPr lang="ru-RU" sz="3200" dirty="0" smtClean="0"/>
              <a:t> это размер оплаты труда работника за единицу рабочего времени.</a:t>
            </a:r>
          </a:p>
          <a:p>
            <a:pPr marL="109728" indent="0">
              <a:buNone/>
            </a:pPr>
            <a:endParaRPr lang="ru-RU" sz="3200" dirty="0" smtClean="0"/>
          </a:p>
          <a:p>
            <a:pPr marL="109728" indent="0">
              <a:buNone/>
            </a:pPr>
            <a:r>
              <a:rPr lang="ru-RU" sz="3200" b="1" dirty="0"/>
              <a:t>Тарифная сетка </a:t>
            </a:r>
            <a:r>
              <a:rPr lang="ru-RU" sz="3200" dirty="0"/>
              <a:t>– это перечень типовых должностей аппарата управления предприятия (организации) и соответствующих им месячных </a:t>
            </a:r>
            <a:r>
              <a:rPr lang="ru-RU" sz="3200" dirty="0" smtClean="0"/>
              <a:t>окладов</a:t>
            </a:r>
            <a:r>
              <a:rPr lang="ru-RU" sz="3200" dirty="0"/>
              <a:t>.</a:t>
            </a:r>
          </a:p>
          <a:p>
            <a:pPr marL="109728" indent="0">
              <a:buNone/>
            </a:pPr>
            <a:endParaRPr lang="ru-RU" sz="3200" b="1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98178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effectLst/>
              </a:rPr>
              <a:t>Что такое тарифная ставка?</a:t>
            </a:r>
            <a:br>
              <a:rPr lang="ru-RU" dirty="0" smtClean="0">
                <a:effectLst/>
              </a:rPr>
            </a:br>
            <a:r>
              <a:rPr lang="ru-RU" dirty="0" smtClean="0">
                <a:effectLst/>
              </a:rPr>
              <a:t>Что такое тарифная сетка?</a:t>
            </a:r>
            <a:endParaRPr lang="ru-RU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6954526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09728" indent="0">
              <a:buNone/>
            </a:pPr>
            <a:endParaRPr lang="ru-RU" sz="3200" b="1" dirty="0" smtClean="0"/>
          </a:p>
          <a:p>
            <a:pPr marL="109728" indent="0">
              <a:buNone/>
            </a:pPr>
            <a:r>
              <a:rPr lang="ru-RU" sz="3200" b="1" dirty="0" smtClean="0"/>
              <a:t>Тарифно-квалификационный </a:t>
            </a:r>
            <a:r>
              <a:rPr lang="ru-RU" sz="3200" b="1" dirty="0"/>
              <a:t>справочник </a:t>
            </a:r>
            <a:r>
              <a:rPr lang="ru-RU" sz="3200" dirty="0"/>
              <a:t>содержит тарификацию конкретных видов работ и применяется для присвоения квалификационных разрядов рабочим.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effectLst/>
              </a:rPr>
              <a:t>Что такое тарифно-квалификационный справочник?</a:t>
            </a:r>
            <a:endParaRPr lang="ru-RU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279652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NewsPrint">
      <a:majorFont>
        <a:latin typeface="Impact"/>
        <a:ea typeface=""/>
        <a:cs typeface=""/>
        <a:font script="Jpan" typeface="HGP創英角ｺﾞｼｯｸUB"/>
        <a:font script="Hang" typeface="HY견고딕"/>
        <a:font script="Hans" typeface="微软雅黑"/>
        <a:font script="Hant" typeface="微軟正黑體"/>
        <a:font script="Arab" typeface="Tahoma"/>
        <a:font script="Hebr" typeface="To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948</TotalTime>
  <Words>437</Words>
  <Application>Microsoft Office PowerPoint</Application>
  <PresentationFormat>Экран (4:3)</PresentationFormat>
  <Paragraphs>66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Открытая</vt:lpstr>
      <vt:lpstr>Нормирование и оплата труда</vt:lpstr>
      <vt:lpstr>Слайд 2</vt:lpstr>
      <vt:lpstr>Что такое норма труда?</vt:lpstr>
      <vt:lpstr>Что такое нормирование труда?</vt:lpstr>
      <vt:lpstr>Виды норм труда</vt:lpstr>
      <vt:lpstr>Что такое норма выработки? Что такое норма времени?</vt:lpstr>
      <vt:lpstr>Что такое тариф?</vt:lpstr>
      <vt:lpstr>Что такое тарифная ставка? Что такое тарифная сетка?</vt:lpstr>
      <vt:lpstr>Что такое тарифно-квалификационный справочник?</vt:lpstr>
      <vt:lpstr>Виды оплаты труда</vt:lpstr>
      <vt:lpstr>Практическая работа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Igor</dc:creator>
  <cp:lastModifiedBy>Admin</cp:lastModifiedBy>
  <cp:revision>134</cp:revision>
  <dcterms:created xsi:type="dcterms:W3CDTF">2017-09-28T18:33:18Z</dcterms:created>
  <dcterms:modified xsi:type="dcterms:W3CDTF">2020-04-26T21:33:31Z</dcterms:modified>
</cp:coreProperties>
</file>