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49"/>
  </p:notesMasterIdLst>
  <p:sldIdLst>
    <p:sldId id="331" r:id="rId2"/>
    <p:sldId id="286" r:id="rId3"/>
    <p:sldId id="257" r:id="rId4"/>
    <p:sldId id="284" r:id="rId5"/>
    <p:sldId id="271" r:id="rId6"/>
    <p:sldId id="275" r:id="rId7"/>
    <p:sldId id="288" r:id="rId8"/>
    <p:sldId id="322" r:id="rId9"/>
    <p:sldId id="323" r:id="rId10"/>
    <p:sldId id="324" r:id="rId11"/>
    <p:sldId id="259" r:id="rId12"/>
    <p:sldId id="285" r:id="rId13"/>
    <p:sldId id="301" r:id="rId14"/>
    <p:sldId id="307" r:id="rId15"/>
    <p:sldId id="292" r:id="rId16"/>
    <p:sldId id="316" r:id="rId17"/>
    <p:sldId id="308" r:id="rId18"/>
    <p:sldId id="309" r:id="rId19"/>
    <p:sldId id="310" r:id="rId20"/>
    <p:sldId id="325" r:id="rId21"/>
    <p:sldId id="326" r:id="rId22"/>
    <p:sldId id="327" r:id="rId23"/>
    <p:sldId id="328" r:id="rId24"/>
    <p:sldId id="329" r:id="rId25"/>
    <p:sldId id="330" r:id="rId26"/>
    <p:sldId id="312" r:id="rId27"/>
    <p:sldId id="315" r:id="rId28"/>
    <p:sldId id="311" r:id="rId29"/>
    <p:sldId id="313" r:id="rId30"/>
    <p:sldId id="314" r:id="rId31"/>
    <p:sldId id="306" r:id="rId32"/>
    <p:sldId id="261" r:id="rId33"/>
    <p:sldId id="273" r:id="rId34"/>
    <p:sldId id="281" r:id="rId35"/>
    <p:sldId id="280" r:id="rId36"/>
    <p:sldId id="282" r:id="rId37"/>
    <p:sldId id="303" r:id="rId38"/>
    <p:sldId id="278" r:id="rId39"/>
    <p:sldId id="279" r:id="rId40"/>
    <p:sldId id="276" r:id="rId41"/>
    <p:sldId id="274" r:id="rId42"/>
    <p:sldId id="277" r:id="rId43"/>
    <p:sldId id="317" r:id="rId44"/>
    <p:sldId id="318" r:id="rId45"/>
    <p:sldId id="304" r:id="rId46"/>
    <p:sldId id="319" r:id="rId47"/>
    <p:sldId id="305" r:id="rId4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44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FC7082-0721-4999-9E82-24A93DF4C971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583242D-037D-4927-BCD9-BCF8AEAB59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Кого подарили Кате? Куда посадила Катя щенка? Где уснул щенок? Что сделал щенок, когда проснулся? А какие слова на [щ] вы можете назвать еще?</a:t>
            </a: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49385B-2314-42D3-862D-ADD880A74B78}" type="slidenum">
              <a:rPr lang="ru-RU" altLang="ru-RU" smtClean="0"/>
              <a:pPr>
                <a:spcBef>
                  <a:spcPct val="0"/>
                </a:spcBef>
              </a:pPr>
              <a:t>33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789C7-C79C-43C8-BF46-52AD8E4C4680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F4299-E71A-4721-8E6D-3DC1587B39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423370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33173-AEFD-4B4B-AAA1-591853644FE5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1C0BF-9A56-499A-ABCB-6124E9286D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002560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4D893-D488-4344-9F20-79A5674FEF43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3995F-2763-49D4-A935-FF7F23D5B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752192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DDC05-416C-4D50-A741-EE6BFAE436B0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86EB3-B754-43BB-ACBD-ECDC8CB61A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537962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663F4-4920-44FE-9400-23ADFC6C7907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69E34-BB9B-4C7D-A809-DD7C95BF94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423905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E7CD5-A625-43E3-B729-D77749355AC7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D4703-6751-4924-AE4F-C5F21ADA6B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913975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27C4-CD6C-4CC3-9EF9-9AF70EDD58F9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00BB7-9E8A-43AC-B58C-926188F3B9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963440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B66-F920-4DDE-832E-F3E766862749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18C55-3B44-4DE3-B8C4-520DFEEB9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756184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0C05-EB28-4E5E-BED8-C87C3B9DFD7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EEF3C-BFA4-4EF2-AD9E-231D63A1D1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657697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E2B7E-828A-4C1B-9D74-2B5F7B70147B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83D04-0B8B-43EE-93C8-CDC905C0DC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681797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E50AA-2B00-49E7-82E0-A5B178C52ABE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748AD-2126-41C0-94B0-F460A1002B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429884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8655C469-9CB3-4B89-8ADF-15F48EB4DF4C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45BB06-80F5-4B9D-BCDE-AFB7AE739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620688"/>
            <a:ext cx="6115777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Мягкий согласный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звук [щ'].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Буквы Щ </a:t>
            </a:r>
            <a:r>
              <a:rPr lang="ru-RU" sz="5400" b="1" i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щ</a:t>
            </a:r>
            <a:endParaRPr lang="ru-RU" sz="5400" b="1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694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4856163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щелкните, и изображение увеличитс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92150"/>
            <a:ext cx="63325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3336" y="4797152"/>
            <a:ext cx="8510664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Буква Щ поможет нам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Чистить зубы по утрам.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схемы\буквы\56323188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836613"/>
            <a:ext cx="7802562" cy="580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213" y="260350"/>
            <a:ext cx="7231062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Найди слова с мягким согласным звуком [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щ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'].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 rotWithShape="1">
          <a:blip r:embed="rId2"/>
          <a:srcRect l="7827" b="6122"/>
          <a:stretch/>
        </p:blipFill>
        <p:spPr bwMode="auto">
          <a:xfrm>
            <a:off x="3059113" y="0"/>
            <a:ext cx="4752975" cy="658177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7" name="Picture 2" descr="http://solnushki.ru/images/clipart/multi/emely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7" r="12070"/>
          <a:stretch>
            <a:fillRect/>
          </a:stretch>
        </p:blipFill>
        <p:spPr bwMode="auto">
          <a:xfrm>
            <a:off x="539750" y="2349500"/>
            <a:ext cx="30003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bebinca.ru/blog/wp-content/uploads/2011/01/%D0%BF%D0%BE-%D1%89%D1%83%D1%87%D1%8C%D0%B5%D0%BC%D1%83-%D0%B2%D0%B5%D0%BB%D0%B5%D0%BD%D0%B8%D1%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3" y="260350"/>
            <a:ext cx="8299450" cy="554513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static01.rupor.sampo.ru/5104/%D0%A9%D1%83%D0%BA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428604"/>
            <a:ext cx="5025637" cy="6000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04" name="Picture 4" descr="http://xn--80ajcjo3a8b.xn--p1ai/wp-content/uploads/2011/02/2011-02-24_182510.jpg"/>
          <p:cNvPicPr>
            <a:picLocks noChangeAspect="1" noChangeArrowheads="1"/>
          </p:cNvPicPr>
          <p:nvPr/>
        </p:nvPicPr>
        <p:blipFill>
          <a:blip r:embed="rId3" cstate="print"/>
          <a:srcRect l="19555" r="16027"/>
          <a:stretch>
            <a:fillRect/>
          </a:stretch>
        </p:blipFill>
        <p:spPr bwMode="auto">
          <a:xfrm>
            <a:off x="5786446" y="3000372"/>
            <a:ext cx="3000396" cy="3357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2"/>
          <a:srcRect r="-766" b="6742"/>
          <a:stretch/>
        </p:blipFill>
        <p:spPr bwMode="auto">
          <a:xfrm>
            <a:off x="2268538" y="260350"/>
            <a:ext cx="4895850" cy="5976938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 rotWithShape="1">
          <a:blip r:embed="rId2"/>
          <a:srcRect l="9426" r="-1997" b="6456"/>
          <a:stretch/>
        </p:blipFill>
        <p:spPr bwMode="auto">
          <a:xfrm>
            <a:off x="2555875" y="184150"/>
            <a:ext cx="4752975" cy="665162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 rotWithShape="1">
          <a:blip r:embed="rId2"/>
          <a:srcRect r="8366" b="5664"/>
          <a:stretch/>
        </p:blipFill>
        <p:spPr bwMode="auto">
          <a:xfrm>
            <a:off x="2268538" y="188913"/>
            <a:ext cx="4679950" cy="650716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7902575" cy="4619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schemeClr val="tx1"/>
                </a:solidFill>
                <a:latin typeface="Arial" charset="0"/>
              </a:rPr>
              <a:t>Найди слова в которых ударение падает на 2 слог.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285860"/>
            <a:ext cx="2783134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Емеля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1357298"/>
            <a:ext cx="359104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царевна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714620"/>
            <a:ext cx="2643672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вёдра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2786058"/>
            <a:ext cx="2637260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дрова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429132"/>
            <a:ext cx="2710999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терем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4214818"/>
            <a:ext cx="2592376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печка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5429264"/>
            <a:ext cx="258275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топор</a:t>
            </a:r>
          </a:p>
        </p:txBody>
      </p:sp>
      <p:pic>
        <p:nvPicPr>
          <p:cNvPr id="4106" name="Picture 2" descr="http://s56.radikal.ru/i154/1010/e4/a6f2106ba13f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4"/>
          <a:stretch>
            <a:fillRect/>
          </a:stretch>
        </p:blipFill>
        <p:spPr bwMode="auto">
          <a:xfrm>
            <a:off x="6858000" y="4476750"/>
            <a:ext cx="20478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25538"/>
            <a:ext cx="8043863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557338"/>
            <a:ext cx="81915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35941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375"/>
            <a:ext cx="3979863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84313"/>
            <a:ext cx="83502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0"/>
            <a:ext cx="5686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8" y="0"/>
            <a:ext cx="591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88913"/>
            <a:ext cx="4651375" cy="641826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клипарты\еда раст\01e57dd0a1c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89363"/>
            <a:ext cx="3011487" cy="274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D:\клипарты\еда раст\55bb4c8a81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4149725"/>
            <a:ext cx="3275012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D:\клипарты\еда раст\62f2b2ddd96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700213"/>
            <a:ext cx="2697162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D:\клипарты\еда раст\64a9b1cb399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1113">
            <a:off x="2928938" y="3513138"/>
            <a:ext cx="3725862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 descr="D:\клипарты\еда раст\98b40bf271b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20713"/>
            <a:ext cx="28654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 descr="D:\клипарты\еда раст\583ac89be07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1628775"/>
            <a:ext cx="212883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32363" y="260350"/>
            <a:ext cx="3963987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Какие вы знаете овощи?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 rotWithShape="1">
          <a:blip r:embed="rId2"/>
          <a:srcRect r="9020" b="6249"/>
          <a:stretch/>
        </p:blipFill>
        <p:spPr bwMode="auto">
          <a:xfrm>
            <a:off x="2700338" y="188913"/>
            <a:ext cx="4679974" cy="655249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 rotWithShape="1">
          <a:blip r:embed="rId2"/>
          <a:srcRect l="6258" b="8821"/>
          <a:stretch/>
        </p:blipFill>
        <p:spPr bwMode="auto">
          <a:xfrm>
            <a:off x="2267744" y="0"/>
            <a:ext cx="4956274" cy="6627541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хемы\сканир\сканир1\1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8F6"/>
              </a:clrFrom>
              <a:clrTo>
                <a:srgbClr val="F8F8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4" t="10071" r="4987" b="10568"/>
          <a:stretch>
            <a:fillRect/>
          </a:stretch>
        </p:blipFill>
        <p:spPr bwMode="auto">
          <a:xfrm>
            <a:off x="2771775" y="384175"/>
            <a:ext cx="5761038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 rot="16200000">
            <a:off x="-1589881" y="2821781"/>
            <a:ext cx="4721225" cy="4619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schemeClr val="tx1"/>
                </a:solidFill>
                <a:latin typeface="Arial" charset="0"/>
              </a:rPr>
              <a:t>Составь рассказ по картинке.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3675" y="260350"/>
            <a:ext cx="4624388" cy="633730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052736"/>
            <a:ext cx="7891519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Клещи, щетка, ящик,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ящерица, щука, щи,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щавель, щегол, щека,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щенок. </a:t>
            </a:r>
          </a:p>
        </p:txBody>
      </p:sp>
      <p:pic>
        <p:nvPicPr>
          <p:cNvPr id="36867" name="Picture 4" descr="http://9795599.ru/source/box/droz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572000"/>
            <a:ext cx="3016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5" descr="D:\клипарты\животные\ящерица 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890963"/>
            <a:ext cx="3000375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4213" y="333375"/>
            <a:ext cx="3527425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Прочитай слова.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539750" y="333375"/>
            <a:ext cx="81359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  Кате подарили щенка. Она принесла его домой и посадила в ящик. Щенок свернулся в клубок и уснул. Когда щенок проснулся, он вылез из ящика, вытащил из-под стола щетку и начал играть.</a:t>
            </a:r>
          </a:p>
        </p:txBody>
      </p:sp>
      <p:pic>
        <p:nvPicPr>
          <p:cNvPr id="17412" name="Picture 4" descr="http://yorkmylove.ru/user/image/%D0%BE%D1%81%D0%BA%D0%B0%D0%BB%20%D0%BD%D0%B0%20%D1%89%D1%91%D1%82%D0%BA%D1%83.jpg"/>
          <p:cNvPicPr>
            <a:picLocks noChangeAspect="1" noChangeArrowheads="1"/>
          </p:cNvPicPr>
          <p:nvPr/>
        </p:nvPicPr>
        <p:blipFill>
          <a:blip r:embed="rId3" cstate="print"/>
          <a:srcRect l="13612" t="8264" r="10163"/>
          <a:stretch>
            <a:fillRect/>
          </a:stretch>
        </p:blipFill>
        <p:spPr bwMode="auto">
          <a:xfrm>
            <a:off x="2857488" y="3929066"/>
            <a:ext cx="3369810" cy="2671758"/>
          </a:xfrm>
          <a:prstGeom prst="ellipse">
            <a:avLst/>
          </a:prstGeom>
          <a:ln w="190500" cap="rnd">
            <a:solidFill>
              <a:schemeClr val="accent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548680"/>
            <a:ext cx="7662674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Щука проглотила щетку,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Щетка ей щекочет глотку. —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Удивительное дело!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же я за рыбку съела? </a:t>
            </a:r>
          </a:p>
        </p:txBody>
      </p:sp>
      <p:pic>
        <p:nvPicPr>
          <p:cNvPr id="39939" name="Picture 4" descr="http://nordural.ru/i/10-02/126624934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071813"/>
            <a:ext cx="428625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6" descr="http://www.thale.ru/images/obuv_sche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0" t="59106" r="15030"/>
          <a:stretch>
            <a:fillRect/>
          </a:stretch>
        </p:blipFill>
        <p:spPr bwMode="auto">
          <a:xfrm>
            <a:off x="5572125" y="5284788"/>
            <a:ext cx="214312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620688"/>
            <a:ext cx="7534434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Щебетал щегол и щелкал,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Раздувал, как шарик, щеки.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пруда глядела щука,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Удивлялась: что за штука. </a:t>
            </a:r>
          </a:p>
        </p:txBody>
      </p:sp>
      <p:pic>
        <p:nvPicPr>
          <p:cNvPr id="26628" name="Picture 4" descr="http://upload.wikimedia.org/wikipedia/commons/thumb/a/a6/De_Stieglitz_lat_Carduelis_carduelis.jpg/275px-De_Stieglitz_lat_Carduelis_cardue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573463"/>
            <a:ext cx="3443288" cy="2979737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32656"/>
            <a:ext cx="7632847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Щеки красные у Саши: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Щей он много ел и каши!.. </a:t>
            </a:r>
          </a:p>
        </p:txBody>
      </p:sp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611188" y="6021388"/>
            <a:ext cx="3351212" cy="4619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schemeClr val="tx1"/>
                </a:solidFill>
                <a:latin typeface="Arial" charset="0"/>
              </a:rPr>
              <a:t>Спиши в тетрадочку.</a:t>
            </a:r>
          </a:p>
        </p:txBody>
      </p:sp>
      <p:pic>
        <p:nvPicPr>
          <p:cNvPr id="28677" name="Picture 5" descr="http://thumbs.dreamstime.com/thumblarge_356/1232528623U3TzT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8037" y="2500306"/>
            <a:ext cx="4682525" cy="3067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5898" y="404664"/>
            <a:ext cx="805220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Найдите слово в слове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1545" y="2044005"/>
            <a:ext cx="3512501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ЩЕПКА</a:t>
            </a: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3838" y="2101885"/>
            <a:ext cx="252915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щека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2695" y="3573016"/>
            <a:ext cx="2862963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ЩЕЛЬ</a:t>
            </a: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89762" y="3556699"/>
            <a:ext cx="2346534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ель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260648"/>
            <a:ext cx="364875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Наборщик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988840"/>
            <a:ext cx="7344816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ТОВАРИЩИ</a:t>
            </a:r>
            <a:endParaRPr lang="ru-RU" sz="6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913" y="4941888"/>
            <a:ext cx="6624637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Товар, щи, ищи, вар,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рот, ор, вот…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286000" y="333375"/>
            <a:ext cx="4572000" cy="1076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Arial" charset="0"/>
              </a:rPr>
              <a:t>Хвостиком виляет, 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latin typeface="Arial" charset="0"/>
              </a:rPr>
              <a:t>Зубаста, но не лает.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2132856"/>
            <a:ext cx="3591844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щука</a:t>
            </a:r>
          </a:p>
        </p:txBody>
      </p:sp>
      <p:pic>
        <p:nvPicPr>
          <p:cNvPr id="9221" name="Picture 5" descr="http://forschuka.ru/na_glavnuju_stranic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714500"/>
            <a:ext cx="4357688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214938"/>
            <a:ext cx="261143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C:\Users\Helen\Desktop\схемы\схемы\2011-09-08_1937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5214938"/>
            <a:ext cx="2622550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Минус 6"/>
          <p:cNvSpPr/>
          <p:nvPr/>
        </p:nvSpPr>
        <p:spPr>
          <a:xfrm rot="16200000">
            <a:off x="4643438" y="5357813"/>
            <a:ext cx="2786062" cy="5000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 rot="18234329">
            <a:off x="4747419" y="4117182"/>
            <a:ext cx="928687" cy="5715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3"/>
          <p:cNvSpPr>
            <a:spLocks noChangeArrowheads="1"/>
          </p:cNvSpPr>
          <p:nvPr/>
        </p:nvSpPr>
        <p:spPr bwMode="auto">
          <a:xfrm>
            <a:off x="395288" y="908050"/>
            <a:ext cx="8893175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Надо отдать чужую…            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В лесу раздавался птичий…                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Туристы вошли в каменистое…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                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36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Малыш помог маме нести тяжелые…               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                    .</a:t>
            </a:r>
          </a:p>
        </p:txBody>
      </p:sp>
      <p:sp>
        <p:nvSpPr>
          <p:cNvPr id="41987" name="TextBox 1"/>
          <p:cNvSpPr txBox="1">
            <a:spLocks noChangeArrowheads="1"/>
          </p:cNvSpPr>
          <p:nvPr/>
        </p:nvSpPr>
        <p:spPr bwMode="auto">
          <a:xfrm>
            <a:off x="5435600" y="836613"/>
            <a:ext cx="1392238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вещь</a:t>
            </a:r>
          </a:p>
        </p:txBody>
      </p:sp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7092950" y="1916113"/>
            <a:ext cx="1585913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щебет</a:t>
            </a:r>
          </a:p>
        </p:txBody>
      </p:sp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611188" y="3716338"/>
            <a:ext cx="1920875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ущелье</a:t>
            </a:r>
          </a:p>
        </p:txBody>
      </p:sp>
      <p:sp>
        <p:nvSpPr>
          <p:cNvPr id="41990" name="TextBox 6"/>
          <p:cNvSpPr txBox="1">
            <a:spLocks noChangeArrowheads="1"/>
          </p:cNvSpPr>
          <p:nvPr/>
        </p:nvSpPr>
        <p:spPr bwMode="auto">
          <a:xfrm>
            <a:off x="539750" y="5516563"/>
            <a:ext cx="1392238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вещи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750" y="188913"/>
            <a:ext cx="608965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Вставь подходящие по смыслу слова.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41988" grpId="0" animBg="1"/>
      <p:bldP spid="41989" grpId="0" animBg="1"/>
      <p:bldP spid="4199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0896" y="332656"/>
            <a:ext cx="60131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Закончите фразу</a:t>
            </a:r>
          </a:p>
        </p:txBody>
      </p:sp>
      <p:sp>
        <p:nvSpPr>
          <p:cNvPr id="46083" name="Прямоугольник 3"/>
          <p:cNvSpPr>
            <a:spLocks noChangeArrowheads="1"/>
          </p:cNvSpPr>
          <p:nvPr/>
        </p:nvSpPr>
        <p:spPr bwMode="auto">
          <a:xfrm>
            <a:off x="395288" y="1630363"/>
            <a:ext cx="8569325" cy="404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У собаки маленький…                  . Письмо опускают в почтовый…                   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2060"/>
                </a:solidFill>
                <a:latin typeface="Arial" panose="020B0604020202020204" pitchFamily="34" charset="0"/>
              </a:rPr>
              <a:t>          . Для плохой погоды мама купила синий…                 . Надо есть разнообразную…            , а главное побольше сырых…                . Очень вкусен копченый…             </a:t>
            </a:r>
            <a:r>
              <a:rPr lang="ru-RU" altLang="ru-RU" sz="3600" b="1"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29288" y="1630363"/>
            <a:ext cx="1622425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щенок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5588" y="2687638"/>
            <a:ext cx="1357312" cy="647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ящик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98950" y="3316288"/>
            <a:ext cx="1403350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плащ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8350" y="3768725"/>
            <a:ext cx="1393825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пищу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00625" y="4379913"/>
            <a:ext cx="1955800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овощей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75263" y="5024438"/>
            <a:ext cx="1117600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лещ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404664"/>
            <a:ext cx="6768752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синем небе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Звёзды блещут,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синем море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Волны плещут.</a:t>
            </a:r>
          </a:p>
        </p:txBody>
      </p:sp>
      <p:sp>
        <p:nvSpPr>
          <p:cNvPr id="44035" name="TextBox 5"/>
          <p:cNvSpPr txBox="1">
            <a:spLocks noChangeArrowheads="1"/>
          </p:cNvSpPr>
          <p:nvPr/>
        </p:nvSpPr>
        <p:spPr bwMode="auto">
          <a:xfrm>
            <a:off x="684213" y="5949950"/>
            <a:ext cx="3886200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tx1"/>
                </a:solidFill>
                <a:latin typeface="Arial" charset="0"/>
              </a:rPr>
              <a:t>Спиши в тетрадочку.</a:t>
            </a:r>
          </a:p>
        </p:txBody>
      </p:sp>
      <p:pic>
        <p:nvPicPr>
          <p:cNvPr id="31749" name="Picture 5" descr="http://www.mif-legenda.ru/images/books/179/image052.jpg"/>
          <p:cNvPicPr>
            <a:picLocks noChangeAspect="1" noChangeArrowheads="1"/>
          </p:cNvPicPr>
          <p:nvPr/>
        </p:nvPicPr>
        <p:blipFill>
          <a:blip r:embed="rId2"/>
          <a:srcRect b="8332"/>
          <a:stretch>
            <a:fillRect/>
          </a:stretch>
        </p:blipFill>
        <p:spPr bwMode="auto">
          <a:xfrm>
            <a:off x="5076825" y="4292600"/>
            <a:ext cx="3652838" cy="226695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3"/>
          <p:cNvSpPr>
            <a:spLocks noChangeArrowheads="1"/>
          </p:cNvSpPr>
          <p:nvPr/>
        </p:nvSpPr>
        <p:spPr bwMode="auto">
          <a:xfrm>
            <a:off x="539750" y="1700213"/>
            <a:ext cx="82804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Arial" panose="020B0604020202020204" pitchFamily="34" charset="0"/>
              </a:rPr>
              <a:t>Ща-ща-ща</a:t>
            </a:r>
            <a:r>
              <a:rPr lang="ru-RU" altLang="ru-RU" b="1" i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ru-RU" altLang="ru-RU" b="1" i="1">
                <a:latin typeface="Arial" panose="020B0604020202020204" pitchFamily="34" charset="0"/>
              </a:rPr>
              <a:t>— </a:t>
            </a:r>
            <a:r>
              <a:rPr lang="ru-RU" altLang="ru-RU" b="1">
                <a:latin typeface="Arial" panose="020B0604020202020204" pitchFamily="34" charset="0"/>
              </a:rPr>
              <a:t>Мы домой несём леща.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2060"/>
                </a:solidFill>
                <a:latin typeface="Arial" panose="020B0604020202020204" pitchFamily="34" charset="0"/>
              </a:rPr>
              <a:t>Ащ-ащ-ащ</a:t>
            </a:r>
            <a:r>
              <a:rPr lang="ru-RU" altLang="ru-RU" b="1" i="1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ru-RU" altLang="ru-RU" b="1" i="1">
                <a:latin typeface="Arial" panose="020B0604020202020204" pitchFamily="34" charset="0"/>
              </a:rPr>
              <a:t>— </a:t>
            </a:r>
            <a:r>
              <a:rPr lang="ru-RU" altLang="ru-RU" b="1">
                <a:latin typeface="Arial" panose="020B0604020202020204" pitchFamily="34" charset="0"/>
              </a:rPr>
              <a:t>Дождь идёт</a:t>
            </a:r>
            <a:r>
              <a:rPr lang="ru-RU" altLang="ru-RU" b="1" i="1">
                <a:latin typeface="Arial" panose="020B0604020202020204" pitchFamily="34" charset="0"/>
              </a:rPr>
              <a:t> —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i="1">
                <a:latin typeface="Arial" panose="020B0604020202020204" pitchFamily="34" charset="0"/>
              </a:rPr>
              <a:t>                                            </a:t>
            </a:r>
            <a:r>
              <a:rPr lang="ru-RU" altLang="ru-RU" b="1">
                <a:latin typeface="Arial" panose="020B0604020202020204" pitchFamily="34" charset="0"/>
              </a:rPr>
              <a:t>наденем плащ.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FF0000"/>
                </a:solidFill>
                <a:latin typeface="Arial" panose="020B0604020202020204" pitchFamily="34" charset="0"/>
              </a:rPr>
              <a:t>Ча-ча-ча</a:t>
            </a:r>
            <a:r>
              <a:rPr lang="ru-RU" altLang="ru-RU" b="1" i="1">
                <a:latin typeface="Arial" panose="020B0604020202020204" pitchFamily="34" charset="0"/>
              </a:rPr>
              <a:t> — </a:t>
            </a:r>
            <a:r>
              <a:rPr lang="ru-RU" altLang="ru-RU" b="1">
                <a:latin typeface="Arial" panose="020B0604020202020204" pitchFamily="34" charset="0"/>
              </a:rPr>
              <a:t>Попробуйте нашего калача.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2060"/>
                </a:solidFill>
                <a:latin typeface="Arial" panose="020B0604020202020204" pitchFamily="34" charset="0"/>
              </a:rPr>
              <a:t>Чу-чу-чу</a:t>
            </a:r>
            <a:r>
              <a:rPr lang="ru-RU" altLang="ru-RU" b="1" i="1">
                <a:latin typeface="Arial" panose="020B0604020202020204" pitchFamily="34" charset="0"/>
              </a:rPr>
              <a:t> — </a:t>
            </a:r>
            <a:r>
              <a:rPr lang="ru-RU" altLang="ru-RU" b="1">
                <a:latin typeface="Arial" panose="020B0604020202020204" pitchFamily="34" charset="0"/>
              </a:rPr>
              <a:t>Эх, садитесь прокачу!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82243" y="260648"/>
            <a:ext cx="497604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Чистоговорка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48132" name="Picture 7" descr="http://www.clker.com/cliparts/1/7/0/3/11954437402013203341spite_overcloud_rain.svg.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365625"/>
            <a:ext cx="35591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Прямоугольник 1"/>
          <p:cNvSpPr>
            <a:spLocks noChangeArrowheads="1"/>
          </p:cNvSpPr>
          <p:nvPr/>
        </p:nvSpPr>
        <p:spPr bwMode="auto">
          <a:xfrm>
            <a:off x="611188" y="1196975"/>
            <a:ext cx="78486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  <a:latin typeface="Trebuchet MS" panose="020B0603020202020204" pitchFamily="34" charset="0"/>
              </a:rPr>
              <a:t>Ща-ща-ща-ща,</a:t>
            </a:r>
            <a:r>
              <a:rPr lang="ru-RU" altLang="ru-RU" sz="4000" b="1">
                <a:latin typeface="Trebuchet MS" panose="020B0603020202020204" pitchFamily="34" charset="0"/>
              </a:rPr>
              <a:t/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latin typeface="Trebuchet MS" panose="020B0603020202020204" pitchFamily="34" charset="0"/>
              </a:rPr>
              <a:t>В дождь я мокну без плаща.</a:t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solidFill>
                  <a:srgbClr val="FF0000"/>
                </a:solidFill>
                <a:latin typeface="Trebuchet MS" panose="020B0603020202020204" pitchFamily="34" charset="0"/>
              </a:rPr>
              <a:t>Щу-щу-щу,</a:t>
            </a:r>
            <a:r>
              <a:rPr lang="ru-RU" altLang="ru-RU" sz="4000" b="1">
                <a:latin typeface="Trebuchet MS" panose="020B0603020202020204" pitchFamily="34" charset="0"/>
              </a:rPr>
              <a:t/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latin typeface="Trebuchet MS" panose="020B0603020202020204" pitchFamily="34" charset="0"/>
              </a:rPr>
              <a:t>Зонтик я себе ищу.</a:t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solidFill>
                  <a:srgbClr val="FF0000"/>
                </a:solidFill>
                <a:latin typeface="Trebuchet MS" panose="020B0603020202020204" pitchFamily="34" charset="0"/>
              </a:rPr>
              <a:t>Ще-ще-ще,</a:t>
            </a:r>
            <a:r>
              <a:rPr lang="ru-RU" altLang="ru-RU" sz="4000" b="1">
                <a:latin typeface="Trebuchet MS" panose="020B0603020202020204" pitchFamily="34" charset="0"/>
              </a:rPr>
              <a:t/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latin typeface="Trebuchet MS" panose="020B0603020202020204" pitchFamily="34" charset="0"/>
              </a:rPr>
              <a:t>Буду я ходить в плаще.</a:t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solidFill>
                  <a:srgbClr val="FF0000"/>
                </a:solidFill>
                <a:latin typeface="Trebuchet MS" panose="020B0603020202020204" pitchFamily="34" charset="0"/>
              </a:rPr>
              <a:t>Щё-щё-щё-щё,</a:t>
            </a:r>
            <a:r>
              <a:rPr lang="ru-RU" altLang="ru-RU" sz="4000" b="1">
                <a:latin typeface="Trebuchet MS" panose="020B0603020202020204" pitchFamily="34" charset="0"/>
              </a:rPr>
              <a:t/>
            </a:r>
            <a:br>
              <a:rPr lang="ru-RU" altLang="ru-RU" sz="4000" b="1">
                <a:latin typeface="Trebuchet MS" panose="020B0603020202020204" pitchFamily="34" charset="0"/>
              </a:rPr>
            </a:br>
            <a:r>
              <a:rPr lang="ru-RU" altLang="ru-RU" sz="4000" b="1">
                <a:latin typeface="Trebuchet MS" panose="020B0603020202020204" pitchFamily="34" charset="0"/>
              </a:rPr>
              <a:t>И в сапожках ещё.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10607" y="116632"/>
            <a:ext cx="493429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Чистоговорка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9156" name="Picture 2" descr="D:\клипарты\Дети\7873a951edb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48"/>
          <a:stretch>
            <a:fillRect/>
          </a:stretch>
        </p:blipFill>
        <p:spPr bwMode="auto">
          <a:xfrm>
            <a:off x="4067175" y="2565400"/>
            <a:ext cx="489743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ChangeArrowheads="1"/>
          </p:cNvSpPr>
          <p:nvPr/>
        </p:nvSpPr>
        <p:spPr bwMode="auto">
          <a:xfrm>
            <a:off x="684213" y="3138488"/>
            <a:ext cx="6408737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Arial" panose="020B0604020202020204" pitchFamily="34" charset="0"/>
              </a:rPr>
              <a:t>О какой букве узнали на уроке?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70C0"/>
                </a:solidFill>
                <a:latin typeface="Arial" panose="020B0604020202020204" pitchFamily="34" charset="0"/>
              </a:rPr>
              <a:t>Какие были трудности?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Arial" panose="020B0604020202020204" pitchFamily="34" charset="0"/>
              </a:rPr>
              <a:t>Расскажите всё, что вы знаете о букве </a:t>
            </a:r>
            <a:r>
              <a:rPr lang="ru-RU" altLang="ru-RU" sz="2800" b="1" i="1">
                <a:latin typeface="Arial" panose="020B0604020202020204" pitchFamily="34" charset="0"/>
              </a:rPr>
              <a:t>щ</a:t>
            </a:r>
            <a:r>
              <a:rPr lang="ru-RU" altLang="ru-RU" sz="2800" b="1">
                <a:latin typeface="Arial" panose="020B0604020202020204" pitchFamily="34" charset="0"/>
              </a:rPr>
              <a:t> и её звуке?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B050"/>
                </a:solidFill>
                <a:latin typeface="Arial" panose="020B0604020202020204" pitchFamily="34" charset="0"/>
              </a:rPr>
              <a:t>Объясните расположение буквы на ленте букв.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buchet MS" panose="020B0603020202020204" pitchFamily="34" charset="0"/>
              </a:rPr>
              <a:t/>
            </a:r>
            <a:br>
              <a:rPr lang="ru-RU" altLang="ru-RU" sz="1800">
                <a:latin typeface="Trebuchet MS" panose="020B0603020202020204" pitchFamily="34" charset="0"/>
              </a:rPr>
            </a:br>
            <a:endParaRPr lang="ru-RU" altLang="ru-RU" sz="1800">
              <a:latin typeface="Trebuchet MS" panose="020B0603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http://cdns2.freepik.com/free-photo/cute-baby-picture-vector-material_15-53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31" b="67206"/>
          <a:stretch>
            <a:fillRect/>
          </a:stretch>
        </p:blipFill>
        <p:spPr bwMode="auto">
          <a:xfrm>
            <a:off x="395288" y="0"/>
            <a:ext cx="28352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4" descr="http://cdns2.freepik.com/free-photo/cute-baby-picture-vector-material_15-53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3" t="31068" r="26334" b="34412"/>
          <a:stretch>
            <a:fillRect/>
          </a:stretch>
        </p:blipFill>
        <p:spPr bwMode="auto">
          <a:xfrm>
            <a:off x="900113" y="4365625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4" descr="http://cdns2.freepik.com/free-photo/cute-baby-picture-vector-material_15-533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6" b="65480"/>
          <a:stretch>
            <a:fillRect/>
          </a:stretch>
        </p:blipFill>
        <p:spPr bwMode="auto">
          <a:xfrm>
            <a:off x="827088" y="2205038"/>
            <a:ext cx="2520950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92500" y="981075"/>
            <a:ext cx="4902200" cy="1200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Я молодец, работал </a:t>
            </a:r>
          </a:p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          хорошо!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5738" y="5229225"/>
            <a:ext cx="3630612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 Мне надо ещё </a:t>
            </a:r>
          </a:p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   поработать.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8038" y="2924175"/>
            <a:ext cx="5327650" cy="12017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Я стараюсь, но у меня</a:t>
            </a:r>
          </a:p>
          <a:p>
            <a:pPr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 не всё получается.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331913" y="404813"/>
            <a:ext cx="6102350" cy="20621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Капризные сандалии 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Однажды мне сказали: — 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Боимся мы щекотки </a:t>
            </a:r>
          </a:p>
          <a:p>
            <a:pPr eaLnBrk="1" hangingPunct="1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Сапожной строгой…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708920"/>
            <a:ext cx="323557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щетки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5" name="Picture 5" descr="http://kam-tools.ru/file/kamtools/shop_rubric_item_photo/image/16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0" b="32813"/>
          <a:stretch>
            <a:fillRect/>
          </a:stretch>
        </p:blipFill>
        <p:spPr bwMode="auto">
          <a:xfrm>
            <a:off x="468313" y="2565400"/>
            <a:ext cx="4529137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143500"/>
            <a:ext cx="2892425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C:\Users\Helen\Desktop\схемы\схемы\2011-09-08_1939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5143500"/>
            <a:ext cx="163036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5143500"/>
            <a:ext cx="280828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Минус 7"/>
          <p:cNvSpPr/>
          <p:nvPr/>
        </p:nvSpPr>
        <p:spPr>
          <a:xfrm rot="16200000">
            <a:off x="3821907" y="5250656"/>
            <a:ext cx="3143250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 rot="18114495">
            <a:off x="2493963" y="4419600"/>
            <a:ext cx="928687" cy="50006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611188" y="260350"/>
            <a:ext cx="6553200" cy="12001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Arial" charset="0"/>
              </a:rPr>
              <a:t>У меня пропал носок, </a:t>
            </a:r>
          </a:p>
          <a:p>
            <a:pPr eaLnBrk="1" hangingPunct="1">
              <a:defRPr/>
            </a:pPr>
            <a:r>
              <a:rPr lang="ru-RU" sz="3600" b="1" dirty="0">
                <a:solidFill>
                  <a:srgbClr val="002060"/>
                </a:solidFill>
                <a:latin typeface="Arial" charset="0"/>
              </a:rPr>
              <a:t>Утащил его…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301208"/>
            <a:ext cx="381642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щенок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8" name="Picture 4" descr="D:\анимашки\звери\24d3ba0a839b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84313"/>
            <a:ext cx="34290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схемы\_blank27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" t="-6554" r="-5663" b="40364"/>
          <a:stretch>
            <a:fillRect/>
          </a:stretch>
        </p:blipFill>
        <p:spPr bwMode="auto">
          <a:xfrm>
            <a:off x="611188" y="333375"/>
            <a:ext cx="3673475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E:\схемы\схемы\2011-09-08_194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981075"/>
            <a:ext cx="22479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E:\схемы\схемы\2011-09-08_1937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13" y="4194175"/>
            <a:ext cx="463550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7125" y="3224679"/>
            <a:ext cx="2877711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согласный</a:t>
            </a:r>
          </a:p>
          <a:p>
            <a:pPr algn="ctr" eaLnBrk="1" hangingPunct="1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глухой</a:t>
            </a:r>
          </a:p>
          <a:p>
            <a:pPr algn="ctr" eaLnBrk="1" hangingPunct="1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мягкий</a:t>
            </a:r>
          </a:p>
          <a:p>
            <a:pPr algn="ctr" eaLnBrk="1" hangingPunct="1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непарный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488" b="40263"/>
          <a:stretch>
            <a:fillRect/>
          </a:stretch>
        </p:blipFill>
        <p:spPr bwMode="auto">
          <a:xfrm>
            <a:off x="755650" y="333375"/>
            <a:ext cx="7993063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9" r="-2568" b="-2"/>
          <a:stretch>
            <a:fillRect/>
          </a:stretch>
        </p:blipFill>
        <p:spPr bwMode="auto">
          <a:xfrm>
            <a:off x="779463" y="981075"/>
            <a:ext cx="8351837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493</Words>
  <Application>Microsoft Office PowerPoint</Application>
  <PresentationFormat>Экран (4:3)</PresentationFormat>
  <Paragraphs>106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Trebuchet MS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Your Company Name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Your User Name</dc:creator>
  <cp:lastModifiedBy>Михаил</cp:lastModifiedBy>
  <cp:revision>39</cp:revision>
  <dcterms:created xsi:type="dcterms:W3CDTF">2011-12-11T08:49:28Z</dcterms:created>
  <dcterms:modified xsi:type="dcterms:W3CDTF">2024-01-29T21:06:02Z</dcterms:modified>
</cp:coreProperties>
</file>