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6" r:id="rId19"/>
    <p:sldId id="277" r:id="rId20"/>
    <p:sldId id="273" r:id="rId21"/>
    <p:sldId id="275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 autoAdjust="0"/>
    <p:restoredTop sz="94660"/>
  </p:normalViewPr>
  <p:slideViewPr>
    <p:cSldViewPr snapToGrid="0">
      <p:cViewPr varScale="1">
        <p:scale>
          <a:sx n="77" d="100"/>
          <a:sy n="77" d="100"/>
        </p:scale>
        <p:origin x="90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8B54D-DF4A-491F-B330-010A00F521F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D6129-2FB3-47B1-A45A-B40B68379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621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8B54D-DF4A-491F-B330-010A00F521F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D6129-2FB3-47B1-A45A-B40B68379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049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8B54D-DF4A-491F-B330-010A00F521F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D6129-2FB3-47B1-A45A-B40B68379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65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8B54D-DF4A-491F-B330-010A00F521F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D6129-2FB3-47B1-A45A-B40B68379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468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8B54D-DF4A-491F-B330-010A00F521F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D6129-2FB3-47B1-A45A-B40B68379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576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8B54D-DF4A-491F-B330-010A00F521F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D6129-2FB3-47B1-A45A-B40B68379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160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8B54D-DF4A-491F-B330-010A00F521F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D6129-2FB3-47B1-A45A-B40B68379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527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8B54D-DF4A-491F-B330-010A00F521F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D6129-2FB3-47B1-A45A-B40B68379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99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8B54D-DF4A-491F-B330-010A00F521F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D6129-2FB3-47B1-A45A-B40B68379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130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8B54D-DF4A-491F-B330-010A00F521F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D6129-2FB3-47B1-A45A-B40B68379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521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8B54D-DF4A-491F-B330-010A00F521F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D6129-2FB3-47B1-A45A-B40B68379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336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8B54D-DF4A-491F-B330-010A00F521F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D6129-2FB3-47B1-A45A-B40B68379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079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7880" y="566678"/>
            <a:ext cx="10556240" cy="286232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МНОГООБРАЗИЕ И ЗНАЧЕНИЕ БАКТЕРИЙ И ВИРУСОВ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97520" y="5252720"/>
            <a:ext cx="3860800" cy="14773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Подготовила: учитель географии и биологии Иванкова Ю.Ю.</a:t>
            </a:r>
          </a:p>
          <a:p>
            <a:r>
              <a:rPr lang="ru-RU" dirty="0" smtClean="0"/>
              <a:t>МБОУ СОШ №5 ст. Марьинской</a:t>
            </a:r>
          </a:p>
          <a:p>
            <a:r>
              <a:rPr lang="ru-RU" dirty="0" smtClean="0"/>
              <a:t>Биология 5 класс Базовый уровень Пасечник В.В.</a:t>
            </a:r>
          </a:p>
        </p:txBody>
      </p:sp>
    </p:spTree>
    <p:extLst>
      <p:ext uri="{BB962C8B-B14F-4D97-AF65-F5344CB8AC3E}">
        <p14:creationId xmlns:p14="http://schemas.microsoft.com/office/powerpoint/2010/main" val="1777061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65313" y="1351508"/>
            <a:ext cx="6096000" cy="41549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Клетки некоторых бактерий могут соединяться в длинные  цепочки, группы или образовывать плёнки.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Бактерии бывают подвижные и неподвижные. У многих подвижных бактерий есть  жгутики.</a:t>
            </a: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Клетки бактерий обычно бесцветные, но существуют виды с пурпурной или зелёной окраской.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624" y="1351508"/>
            <a:ext cx="4804064" cy="4895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847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54205" y="252655"/>
            <a:ext cx="6083589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БАКТЕРИЙ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1" y="1336363"/>
            <a:ext cx="7459116" cy="369621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2338" y="5160459"/>
            <a:ext cx="11867322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Снаружи клетки бактерий покрыты клеточной стенкой, образованной в основном из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муреина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Клеточная стенка придаёт клетке бактерии форму, защищает её от внешних воздействий. Через клеточную стенку в бактериальную клетку попадают питательные вещества, а из клетки удаляются продукты обмена.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250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237" y="249557"/>
            <a:ext cx="11515525" cy="21427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096" y="1900076"/>
            <a:ext cx="4017661" cy="4879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49762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94861" y="252655"/>
            <a:ext cx="6002284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БАКТЕРИЙ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8067591"/>
              </p:ext>
            </p:extLst>
          </p:nvPr>
        </p:nvGraphicFramePr>
        <p:xfrm>
          <a:off x="198782" y="1097353"/>
          <a:ext cx="11797748" cy="52292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98874">
                  <a:extLst>
                    <a:ext uri="{9D8B030D-6E8A-4147-A177-3AD203B41FA5}">
                      <a16:colId xmlns:a16="http://schemas.microsoft.com/office/drawing/2014/main" val="3911055922"/>
                    </a:ext>
                  </a:extLst>
                </a:gridCol>
                <a:gridCol w="5898874">
                  <a:extLst>
                    <a:ext uri="{9D8B030D-6E8A-4147-A177-3AD203B41FA5}">
                      <a16:colId xmlns:a16="http://schemas.microsoft.com/office/drawing/2014/main" val="1013187427"/>
                    </a:ext>
                  </a:extLst>
                </a:gridCol>
              </a:tblGrid>
              <a:tr h="870595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природе</a:t>
                      </a:r>
                      <a:endParaRPr lang="ru-RU" sz="4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жизни людей</a:t>
                      </a:r>
                      <a:endParaRPr lang="ru-RU" sz="4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3984202"/>
                  </a:ext>
                </a:extLst>
              </a:tr>
              <a:tr h="2761054">
                <a:tc>
                  <a:txBody>
                    <a:bodyPr/>
                    <a:lstStyle/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Учувствуют в круговороте веществ в природе разрушая остатки животных и растений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Используются в качестве вспомогательных веществ при производстве квашенной продукции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endParaRPr lang="ru-RU" sz="28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Используются для изготовления лекарств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endParaRPr lang="ru-RU" sz="28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Болезнетворные</a:t>
                      </a:r>
                      <a:r>
                        <a:rPr lang="ru-RU" sz="28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бактерии наносят большой вред человеку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6714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9545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58294" y="252655"/>
            <a:ext cx="247542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ВИРУСЫ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0798" y="-43347"/>
            <a:ext cx="3943900" cy="6944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37836" y="1506931"/>
            <a:ext cx="878488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Вирус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простейшая неклеточная форма жизни.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515" y="3598637"/>
            <a:ext cx="8895522" cy="20621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Вирус микроскопическая частица, представляющая собой молекулы с наследственной информацией, заключённые в белковую оболочку.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582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4374" y="247256"/>
            <a:ext cx="11443252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Вирусы могут иметь разнообразную форму, а их размеры настолько малы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(варьируются от 20 до 300 нанометров, это в 50 раз меньше бактерий),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они даже не видны в световой микроскоп.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810" y="1760238"/>
            <a:ext cx="7066722" cy="484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8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6760" y="2274838"/>
            <a:ext cx="11678479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8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Вирусология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это наука изучающая вирусы.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204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93816" y="252655"/>
            <a:ext cx="9204379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ЖИЗНЕДЕЯТЕЛЬНОСТЬ ВИРУСОВ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13921" y="1659285"/>
            <a:ext cx="8063948" cy="35394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 клетки вирус не проявляет никаких признаков жизнедеятельности, т. е. не питается, не дышит, не развивается, не растёт. Только проникнув в клетку другого организма, он начинает быстро размножаться, создавая свои копии, используя для их создания ресурсы и питательные вещества клетки-хозяина. Таким образом, вирусы являются внутриклеточными паразитами.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837" y="1155304"/>
            <a:ext cx="2472032" cy="5449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63478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05571" y="252655"/>
            <a:ext cx="5980869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ВИРУСНЫЕ БОЛЕЗНИ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7384" y="1615555"/>
            <a:ext cx="8063948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Вирусы поражают все живые организмы: бактерии, грибы, растения и животные. У человека вирусы вызывают такие опасные заболевания, как грипп, корь, полиомиелит, бешенство, краснуха, оспа, гепатит и мн. др.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1332" y="1615555"/>
            <a:ext cx="4047733" cy="4587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529236" y="4144786"/>
            <a:ext cx="8063948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истории известны эпидемии оспы, гриппа, уносившие сотни тысяч и даже миллионы жизней. Так, пандемия (от греч.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пандемос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принадлежащий всем людям) «испанского гриппа» в 1918—1920 годах унесла жизни более 20 млн человек.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74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47628" y="1859340"/>
            <a:ext cx="8063948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вирусных инфекций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 том числе с помощью своевременной вакцинации — лучший способ избежать заболевания и важный элемент здорового образа жизни человека.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9504" y="781206"/>
            <a:ext cx="4062496" cy="6017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61177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42720" y="2225040"/>
            <a:ext cx="9997440" cy="11079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ЗНАНИЙ</a:t>
            </a:r>
            <a:endParaRPr lang="ru-RU" sz="6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384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7187" y="3111671"/>
            <a:ext cx="11817626" cy="35394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вирусов огромно как в живой природе, так и в жизни человека. Вирусы являются паразитами и поражают все известные организмы. Многие из них вызывают у человека тяжёлые заболевания (грипп, полиомиелит, ВИЧ, гепатит, бешенство), часто с летальным исходом. Вирусы могут быть и полезными, они стимулируют деятельность защитных сил организмов. Многие вирусы, которые поражают бактерии, очень важны для медицины и ветеринарии, они позволяют естественным путём и без химических реагентов побеждать многие бактериальные инфекции.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799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62165" y="252655"/>
            <a:ext cx="606768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8539" y="1967948"/>
            <a:ext cx="11529391" cy="31700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§ 14 читать </a:t>
            </a:r>
          </a:p>
          <a:p>
            <a:pPr algn="ctr"/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сообщение на тему: 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«Болезни вызываемые вирусами у человека, и меры их профилактики»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176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754091"/>
              </p:ext>
            </p:extLst>
          </p:nvPr>
        </p:nvGraphicFramePr>
        <p:xfrm>
          <a:off x="274320" y="172718"/>
          <a:ext cx="11684000" cy="6502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42000">
                  <a:extLst>
                    <a:ext uri="{9D8B030D-6E8A-4147-A177-3AD203B41FA5}">
                      <a16:colId xmlns:a16="http://schemas.microsoft.com/office/drawing/2014/main" val="1322128093"/>
                    </a:ext>
                  </a:extLst>
                </a:gridCol>
                <a:gridCol w="5842000">
                  <a:extLst>
                    <a:ext uri="{9D8B030D-6E8A-4147-A177-3AD203B41FA5}">
                      <a16:colId xmlns:a16="http://schemas.microsoft.com/office/drawing/2014/main" val="496779477"/>
                    </a:ext>
                  </a:extLst>
                </a:gridCol>
              </a:tblGrid>
              <a:tr h="777388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ВАРИАНТ</a:t>
                      </a:r>
                      <a:r>
                        <a:rPr lang="ru-RU" sz="3600" baseline="0" dirty="0" smtClean="0">
                          <a:solidFill>
                            <a:schemeClr val="tx1"/>
                          </a:solidFill>
                        </a:rPr>
                        <a:t> 1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ВАРИАНТ 2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963579"/>
                  </a:ext>
                </a:extLst>
              </a:tr>
              <a:tr h="2332165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Вставьте пропущенные слова</a:t>
                      </a:r>
                    </a:p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Зеленые пластиды - ….. в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них содержится зеленый пигмент ……… он улавливает солнечные лучи и обеспечивает использование их энергии.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Вставьте пропущенные слова</a:t>
                      </a:r>
                    </a:p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клетках животных есть ядро, но отсутствует ……… Животных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принято делить на одноклеточных и …………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8407331"/>
                  </a:ext>
                </a:extLst>
              </a:tr>
              <a:tr h="616461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Назовите 2 съедобных гриба.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Назовите 2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несъедобных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гриба.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540532"/>
                  </a:ext>
                </a:extLst>
              </a:tr>
              <a:tr h="2776387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Установите</a:t>
                      </a:r>
                      <a:r>
                        <a:rPr lang="ru-RU" sz="2400" b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соответствие:</a:t>
                      </a:r>
                    </a:p>
                    <a:p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 Одноклеточные           1. Инфузория т.</a:t>
                      </a:r>
                    </a:p>
                    <a:p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2. Дятел </a:t>
                      </a:r>
                    </a:p>
                    <a:p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 Многоклеточные         3. Черви</a:t>
                      </a:r>
                    </a:p>
                    <a:p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4. Медуза</a:t>
                      </a:r>
                    </a:p>
                    <a:p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5.  Эвглена з.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Установите</a:t>
                      </a:r>
                      <a:r>
                        <a:rPr lang="ru-RU" sz="2400" b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соответствие:</a:t>
                      </a:r>
                    </a:p>
                    <a:p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 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Позвоночные              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Жаба</a:t>
                      </a:r>
                      <a:endParaRPr lang="ru-RU" sz="240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2. Дятел </a:t>
                      </a:r>
                    </a:p>
                    <a:p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 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Беспозвоночные          3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Черви</a:t>
                      </a:r>
                    </a:p>
                    <a:p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4. Медуза</a:t>
                      </a:r>
                    </a:p>
                    <a:p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5. </a:t>
                      </a:r>
                      <a:r>
                        <a:rPr lang="ru-RU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Малюск</a:t>
                      </a:r>
                      <a:endParaRPr lang="ru-RU" sz="240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67459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3343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944388"/>
              </p:ext>
            </p:extLst>
          </p:nvPr>
        </p:nvGraphicFramePr>
        <p:xfrm>
          <a:off x="254000" y="660399"/>
          <a:ext cx="11684000" cy="60243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42000">
                  <a:extLst>
                    <a:ext uri="{9D8B030D-6E8A-4147-A177-3AD203B41FA5}">
                      <a16:colId xmlns:a16="http://schemas.microsoft.com/office/drawing/2014/main" val="1322128093"/>
                    </a:ext>
                  </a:extLst>
                </a:gridCol>
                <a:gridCol w="5842000">
                  <a:extLst>
                    <a:ext uri="{9D8B030D-6E8A-4147-A177-3AD203B41FA5}">
                      <a16:colId xmlns:a16="http://schemas.microsoft.com/office/drawing/2014/main" val="496779477"/>
                    </a:ext>
                  </a:extLst>
                </a:gridCol>
              </a:tblGrid>
              <a:tr h="71776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ВАРИАНТ</a:t>
                      </a:r>
                      <a:r>
                        <a:rPr lang="ru-RU" sz="3600" baseline="0" dirty="0" smtClean="0">
                          <a:solidFill>
                            <a:schemeClr val="tx1"/>
                          </a:solidFill>
                        </a:rPr>
                        <a:t> 1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ВАРИАНТ 2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963579"/>
                  </a:ext>
                </a:extLst>
              </a:tr>
              <a:tr h="1861934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Вставьте пропущенные слова</a:t>
                      </a:r>
                    </a:p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Зеленые пластиды - </a:t>
                      </a:r>
                      <a:r>
                        <a:rPr lang="ru-RU" sz="2400" b="1" i="1" u="sng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Хлоропласты</a:t>
                      </a:r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них содержится зеленый пигмент </a:t>
                      </a:r>
                      <a:r>
                        <a:rPr lang="ru-RU" sz="2400" b="1" i="1" u="sng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хлорофилл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он улавливает солнечные лучи и обеспечивает использование их энергии.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Вставьте пропущенные слова</a:t>
                      </a:r>
                    </a:p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клетках животных есть ядро, но отсутствует </a:t>
                      </a:r>
                      <a:r>
                        <a:rPr lang="ru-RU" sz="2400" b="1" i="1" u="sng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оболочка</a:t>
                      </a:r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Животных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принято делить на одноклеточных и </a:t>
                      </a:r>
                      <a:r>
                        <a:rPr lang="ru-RU" sz="2400" b="1" i="1" u="sng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многоклеточных</a:t>
                      </a:r>
                      <a:endParaRPr lang="ru-RU" sz="2400" b="1" i="1" u="sng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8407331"/>
                  </a:ext>
                </a:extLst>
              </a:tr>
              <a:tr h="759837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Назовите 2 съедобных гриба.</a:t>
                      </a:r>
                    </a:p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Опенок, рыжик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Назовите 2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несъедобных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гриба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Бледная поганка, мухомор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540532"/>
                  </a:ext>
                </a:extLst>
              </a:tr>
              <a:tr h="2563431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Установите</a:t>
                      </a:r>
                      <a:r>
                        <a:rPr lang="ru-RU" sz="2400" b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соответствие:</a:t>
                      </a:r>
                    </a:p>
                    <a:p>
                      <a:r>
                        <a:rPr lang="ru-RU" sz="2400" baseline="0" dirty="0" smtClean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 Одноклеточные           1. Инфузория т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2. Дятел </a:t>
                      </a:r>
                    </a:p>
                    <a:p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 Многоклеточные         3. Черви</a:t>
                      </a:r>
                    </a:p>
                    <a:p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4. Медуза</a:t>
                      </a:r>
                    </a:p>
                    <a:p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</a:t>
                      </a:r>
                      <a:r>
                        <a:rPr lang="ru-RU" sz="2400" baseline="0" dirty="0" smtClean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 Эвглена з.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Установите</a:t>
                      </a:r>
                      <a:r>
                        <a:rPr lang="ru-RU" sz="2400" b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соответствие:</a:t>
                      </a:r>
                    </a:p>
                    <a:p>
                      <a:r>
                        <a:rPr lang="ru-RU" sz="2400" baseline="0" dirty="0" smtClean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 </a:t>
                      </a:r>
                      <a:r>
                        <a:rPr lang="ru-RU" sz="2400" baseline="0" dirty="0" smtClean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Позвоночные              </a:t>
                      </a:r>
                      <a:r>
                        <a:rPr lang="ru-RU" sz="2400" baseline="0" dirty="0" smtClean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2400" baseline="0" dirty="0" smtClean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Жаба</a:t>
                      </a:r>
                      <a:endParaRPr lang="ru-RU" sz="2400" baseline="0" dirty="0" smtClean="0">
                        <a:solidFill>
                          <a:srgbClr val="00B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400" baseline="0" dirty="0" smtClean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2. Дятел </a:t>
                      </a:r>
                    </a:p>
                    <a:p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 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Беспозвоночные          3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Черви</a:t>
                      </a:r>
                    </a:p>
                    <a:p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4. Медуза</a:t>
                      </a:r>
                    </a:p>
                    <a:p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5. </a:t>
                      </a:r>
                      <a:r>
                        <a:rPr lang="ru-RU" sz="2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Малюск</a:t>
                      </a:r>
                      <a:endParaRPr lang="ru-RU" sz="240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6745958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356360" y="68590"/>
            <a:ext cx="947928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</a:t>
            </a: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86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48" y="322938"/>
            <a:ext cx="4039164" cy="6535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913268" y="1208759"/>
            <a:ext cx="7884479" cy="35394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группа живых организмов, которые  первыми появились на Земле. </a:t>
            </a: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Учёные считают, что это произошло более 3,5 млрд лет назад и ещё почти миллиард лет после этого на нашей планете обитали только они.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112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6760" y="2274838"/>
            <a:ext cx="11678479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8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Бактерии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относительно просто устроенные микроскопические организмы.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170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62244" y="252655"/>
            <a:ext cx="8467511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РАСПРОСТРАНЕНИЕ БАКТЕРИЙ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375" y="1759226"/>
            <a:ext cx="4801852" cy="4899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41644" y="1639957"/>
            <a:ext cx="7102763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Бактерии живут везде. Их можно обнаружить в капле водопроводной воды, в почве, в любом водоёме, на камнях, в воздухе, в песке пустынь и в вечной мерзлоте.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1643" y="3521285"/>
            <a:ext cx="7102763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Они встречаются во льдах Антарктиды, где температура опускается до –83 °С и в гейзерах, где вода нагрета +85–90 °С.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643" y="5089950"/>
            <a:ext cx="7102763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 г почвы могут содержаться сотни миллионов бактерий. Живут бактерии на поверхности и внутри тел растений, грибов и животных.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088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0557" y="252655"/>
            <a:ext cx="7910884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ЖИЗНИ БАКТЕРИЙ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670047">
            <a:off x="231123" y="1503258"/>
            <a:ext cx="4378363" cy="2325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67693">
            <a:off x="10410772" y="1356784"/>
            <a:ext cx="1422648" cy="2706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976191" y="1230527"/>
            <a:ext cx="4694583" cy="230832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Бактерии могут существовать в разных условиях. Для некоторых видов необходим кислород. Известны и такие виды бактерий, которые способны обходиться без кислорода.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36035" y="4945871"/>
            <a:ext cx="8859078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Бактерии выживают в мороз и в жару. А споры бактерий не погибают при длительном кипячении и остаются жизнеспособными на протяжении долгого времени даже в замороженном состоянии.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7270" y="3078293"/>
            <a:ext cx="1973219" cy="1867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69943" y="3180522"/>
            <a:ext cx="1999685" cy="1854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18969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03270" y="252655"/>
            <a:ext cx="5185459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БАКТЕРИЙ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4754" y="1391289"/>
            <a:ext cx="5517245" cy="489364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формы клетки бактерии различают: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шарообразные одиночные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кокки,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сложенные в цепочку кокки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стрептококки,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(грозди) кокков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стафилококки,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две шарообразные бактерии, соединённые вместе,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диплококки,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палочковидные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бациллы,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спиралевидные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спириллы,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изогнутые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вибрионы и др.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9521" y="2108969"/>
            <a:ext cx="6134956" cy="2838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069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1003</Words>
  <Application>Microsoft Office PowerPoint</Application>
  <PresentationFormat>Широкоэкранный</PresentationFormat>
  <Paragraphs>102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Иванкова</dc:creator>
  <cp:lastModifiedBy>Юлия Иванкова</cp:lastModifiedBy>
  <cp:revision>46</cp:revision>
  <dcterms:created xsi:type="dcterms:W3CDTF">2024-01-29T20:01:19Z</dcterms:created>
  <dcterms:modified xsi:type="dcterms:W3CDTF">2024-01-29T21:31:37Z</dcterms:modified>
</cp:coreProperties>
</file>