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5" r:id="rId3"/>
    <p:sldId id="256" r:id="rId4"/>
    <p:sldId id="257" r:id="rId5"/>
    <p:sldId id="258" r:id="rId6"/>
    <p:sldId id="267" r:id="rId7"/>
    <p:sldId id="259" r:id="rId8"/>
    <p:sldId id="260" r:id="rId9"/>
    <p:sldId id="261" r:id="rId10"/>
    <p:sldId id="262" r:id="rId11"/>
    <p:sldId id="263" r:id="rId12"/>
    <p:sldId id="264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58" d="100"/>
          <a:sy n="58" d="100"/>
        </p:scale>
        <p:origin x="34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98B22-8195-4E53-A477-E4ECD49219DE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AE06B-83ED-4727-BDA2-FC3C6C3638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49447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98B22-8195-4E53-A477-E4ECD49219DE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AE06B-83ED-4727-BDA2-FC3C6C3638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9060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98B22-8195-4E53-A477-E4ECD49219DE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AE06B-83ED-4727-BDA2-FC3C6C3638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9390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98B22-8195-4E53-A477-E4ECD49219DE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AE06B-83ED-4727-BDA2-FC3C6C3638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3890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98B22-8195-4E53-A477-E4ECD49219DE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AE06B-83ED-4727-BDA2-FC3C6C3638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6969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98B22-8195-4E53-A477-E4ECD49219DE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AE06B-83ED-4727-BDA2-FC3C6C3638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5501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98B22-8195-4E53-A477-E4ECD49219DE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AE06B-83ED-4727-BDA2-FC3C6C3638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7035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98B22-8195-4E53-A477-E4ECD49219DE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AE06B-83ED-4727-BDA2-FC3C6C3638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5069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98B22-8195-4E53-A477-E4ECD49219DE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AE06B-83ED-4727-BDA2-FC3C6C3638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07278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98B22-8195-4E53-A477-E4ECD49219DE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AE06B-83ED-4727-BDA2-FC3C6C3638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3365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98B22-8195-4E53-A477-E4ECD49219DE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AE06B-83ED-4727-BDA2-FC3C6C3638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9265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298B22-8195-4E53-A477-E4ECD49219DE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BAE06B-83ED-4727-BDA2-FC3C6C3638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452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6.png"/><Relationship Id="rId4" Type="http://schemas.openxmlformats.org/officeDocument/2006/relationships/image" Target="../media/image7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microsoft.com/office/2007/relationships/media" Target="../media/media3.mp3"/><Relationship Id="rId7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5" Type="http://schemas.microsoft.com/office/2007/relationships/media" Target="../media/media4.mp3"/><Relationship Id="rId4" Type="http://schemas.openxmlformats.org/officeDocument/2006/relationships/audio" Target="../media/media3.mp3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6.pn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76946" y="2475461"/>
            <a:ext cx="10598594" cy="321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0" dirty="0" smtClean="0">
                <a:solidFill>
                  <a:srgbClr val="7030A0"/>
                </a:solidFill>
                <a:latin typeface="Georgia" panose="02040502050405020303" pitchFamily="18" charset="0"/>
              </a:rPr>
              <a:t>Театр и </a:t>
            </a:r>
          </a:p>
          <a:p>
            <a:r>
              <a:rPr lang="ru-RU" sz="10000" dirty="0" smtClean="0">
                <a:solidFill>
                  <a:srgbClr val="7030A0"/>
                </a:solidFill>
                <a:latin typeface="Georgia" panose="02040502050405020303" pitchFamily="18" charset="0"/>
              </a:rPr>
              <a:t>      </a:t>
            </a:r>
            <a:r>
              <a:rPr lang="ru-RU" sz="10000" dirty="0" smtClean="0">
                <a:solidFill>
                  <a:srgbClr val="7030A0"/>
                </a:solidFill>
                <a:latin typeface="Georgia" panose="02040502050405020303" pitchFamily="18" charset="0"/>
              </a:rPr>
              <a:t>Музыка</a:t>
            </a:r>
            <a:endParaRPr lang="ru-RU" sz="10000" dirty="0">
              <a:solidFill>
                <a:srgbClr val="7030A0"/>
              </a:solidFill>
              <a:latin typeface="Georgia" panose="02040502050405020303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84" y="-88919"/>
            <a:ext cx="4827951" cy="278433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383" y="1552014"/>
            <a:ext cx="4138387" cy="4227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9024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34857" y="101600"/>
            <a:ext cx="725714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Для развития креативности в песенном творчестве </a:t>
            </a:r>
          </a:p>
          <a:p>
            <a:r>
              <a:rPr lang="ru-RU" sz="3600" dirty="0" smtClean="0"/>
              <a:t>использую различные творческие задания, выполняемые детьми в </a:t>
            </a:r>
          </a:p>
          <a:p>
            <a:r>
              <a:rPr lang="ru-RU" sz="3600" dirty="0" smtClean="0"/>
              <a:t>игровой форме. Применяю метод варьирования мелодии: одни и те </a:t>
            </a:r>
          </a:p>
          <a:p>
            <a:r>
              <a:rPr lang="ru-RU" sz="3600" dirty="0" smtClean="0"/>
              <a:t>же напевы пропеваем решительно, мягко, задумчиво, что требует </a:t>
            </a:r>
          </a:p>
          <a:p>
            <a:r>
              <a:rPr lang="ru-RU" sz="3600" dirty="0" smtClean="0"/>
              <a:t>соответствующего исполнения темы. </a:t>
            </a:r>
            <a:endParaRPr lang="ru-RU" sz="3600" dirty="0"/>
          </a:p>
        </p:txBody>
      </p:sp>
      <p:pic>
        <p:nvPicPr>
          <p:cNvPr id="3" name="no artist_-_Мы едем,едем,едем в далёкие кра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07728" y="32517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487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9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68800" y="174171"/>
            <a:ext cx="7460343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Театрально- игровая деятельность способствует самореализации </a:t>
            </a:r>
          </a:p>
          <a:p>
            <a:r>
              <a:rPr lang="ru-RU" sz="2800" dirty="0" smtClean="0"/>
              <a:t>каждого ребенка.  Благодаря театрализации, ребенок не только познает </a:t>
            </a:r>
          </a:p>
          <a:p>
            <a:r>
              <a:rPr lang="ru-RU" sz="2800" dirty="0" smtClean="0"/>
              <a:t>мир, но и выражает своё собственное отношение к добру и злу, </a:t>
            </a:r>
          </a:p>
          <a:p>
            <a:r>
              <a:rPr lang="ru-RU" sz="2800" dirty="0" smtClean="0"/>
              <a:t>приобщается к фольклору, национальной культуре. Нетрадиционные музыкальные инструменты притягивают внимание детей, вызывают чувства восторга, восхищения и желания музицировать. Для многих детей игра на музыкальных инструментах – это средство преодоления застенчивости, скованности, формирования умения передать чувства, </a:t>
            </a:r>
          </a:p>
          <a:p>
            <a:r>
              <a:rPr lang="ru-RU" sz="2800" dirty="0" smtClean="0"/>
              <a:t>внутренний духовный мир!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8068538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57203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612914" cy="701150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8457" y="-288107"/>
            <a:ext cx="8098971" cy="420696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6114" y="3222171"/>
            <a:ext cx="1143725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«</a:t>
            </a:r>
            <a:r>
              <a:rPr lang="ru-RU" sz="4000" b="1" dirty="0" smtClean="0"/>
              <a:t>Театр</a:t>
            </a:r>
            <a:r>
              <a:rPr lang="ru-RU" sz="4000" dirty="0" smtClean="0"/>
              <a:t> – это волшебная страна,</a:t>
            </a:r>
          </a:p>
          <a:p>
            <a:r>
              <a:rPr lang="ru-RU" sz="4000" dirty="0" smtClean="0"/>
              <a:t> в которой ребёнок радуется, играя, </a:t>
            </a:r>
          </a:p>
          <a:p>
            <a:r>
              <a:rPr lang="ru-RU" sz="4000" dirty="0" smtClean="0"/>
              <a:t>а в игре познаёт мир</a:t>
            </a:r>
            <a:r>
              <a:rPr lang="ru-RU" sz="4000" b="1" dirty="0" smtClean="0"/>
              <a:t>»</a:t>
            </a:r>
          </a:p>
          <a:p>
            <a:r>
              <a:rPr lang="ru-RU" sz="4000" b="1" dirty="0" smtClean="0"/>
              <a:t>                                     Теплов Б.М</a:t>
            </a:r>
            <a:endParaRPr lang="ru-RU" sz="4000" dirty="0" smtClean="0"/>
          </a:p>
        </p:txBody>
      </p:sp>
    </p:spTree>
    <p:extLst>
      <p:ext uri="{BB962C8B-B14F-4D97-AF65-F5344CB8AC3E}">
        <p14:creationId xmlns:p14="http://schemas.microsoft.com/office/powerpoint/2010/main" val="770950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7029" y="1161143"/>
            <a:ext cx="692331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cs typeface="Aharoni" panose="02010803020104030203" pitchFamily="2" charset="-79"/>
              </a:rPr>
              <a:t>Музыкальное приветствие проводится в начале занятия и способствует концентрации внимания детей, развитию координации движений, речи и артикуляции, развивает ритмический слух и умение действовать согласованно, воспитывает доброжелательное отношение друг к другу.</a:t>
            </a:r>
            <a:endParaRPr lang="ru-RU" sz="3200" dirty="0">
              <a:cs typeface="Aharoni" panose="02010803020104030203" pitchFamily="2" charset="-79"/>
            </a:endParaRPr>
          </a:p>
        </p:txBody>
      </p:sp>
      <p:pic>
        <p:nvPicPr>
          <p:cNvPr id="2" name="V_etom_zale_vse_druzya_-_Bez_nazvaniya_(iPlayer.f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272" y="5685458"/>
            <a:ext cx="884844" cy="884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015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985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34856" y="522514"/>
            <a:ext cx="7257143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dirty="0" smtClean="0"/>
          </a:p>
          <a:p>
            <a:r>
              <a:rPr lang="ru-RU" sz="3200" dirty="0" smtClean="0">
                <a:cs typeface="Aharoni" panose="02010803020104030203" pitchFamily="2" charset="-79"/>
              </a:rPr>
              <a:t>«Развитие у детей эмоций, мимики и жестов при подготовке к музыкально - театральным действиям».</a:t>
            </a:r>
          </a:p>
          <a:p>
            <a:endParaRPr lang="ru-RU" sz="3200" dirty="0" smtClean="0">
              <a:cs typeface="Aharoni" panose="02010803020104030203" pitchFamily="2" charset="-79"/>
            </a:endParaRPr>
          </a:p>
          <a:p>
            <a:r>
              <a:rPr lang="ru-RU" sz="3200" b="1" dirty="0" smtClean="0">
                <a:cs typeface="Aharoni" panose="02010803020104030203" pitchFamily="2" charset="-79"/>
              </a:rPr>
              <a:t>Цель: </a:t>
            </a:r>
            <a:r>
              <a:rPr lang="ru-RU" sz="3200" dirty="0" smtClean="0">
                <a:cs typeface="Aharoni" panose="02010803020104030203" pitchFamily="2" charset="-79"/>
              </a:rPr>
              <a:t>Способствовать раскрепощению детей на музыкальных занятиях, вовлечение детей в образовательный процесс посредством элементов мимической гимнастки, подражательного рефлекса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pic>
        <p:nvPicPr>
          <p:cNvPr id="3" name="Шапочка - Дед Сысой - ездят на машинах 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22375" y="964276"/>
            <a:ext cx="1101062" cy="1101062"/>
          </a:xfrm>
          <a:prstGeom prst="rect">
            <a:avLst/>
          </a:prstGeom>
        </p:spPr>
      </p:pic>
      <p:pic>
        <p:nvPicPr>
          <p:cNvPr id="4" name="Шапочка - Дед Сысой - катаются на лошадках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22375" y="2689139"/>
            <a:ext cx="1071880" cy="1071880"/>
          </a:xfrm>
          <a:prstGeom prst="rect">
            <a:avLst/>
          </a:prstGeom>
        </p:spPr>
      </p:pic>
      <p:pic>
        <p:nvPicPr>
          <p:cNvPr id="5" name="Шапочка - Дед Сысой - отбивают мяч об пол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22375" y="4384820"/>
            <a:ext cx="1145540" cy="1145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326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83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93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942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949371" y="203200"/>
            <a:ext cx="679268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cs typeface="Aharoni" panose="02010803020104030203" pitchFamily="2" charset="-79"/>
              </a:rPr>
              <a:t>Музыкально-речевые </a:t>
            </a:r>
            <a:r>
              <a:rPr lang="ru-RU" sz="3600" b="1" dirty="0">
                <a:cs typeface="Aharoni" panose="02010803020104030203" pitchFamily="2" charset="-79"/>
              </a:rPr>
              <a:t>игры </a:t>
            </a:r>
            <a:r>
              <a:rPr lang="ru-RU" sz="3600" dirty="0">
                <a:cs typeface="Aharoni" panose="02010803020104030203" pitchFamily="2" charset="-79"/>
              </a:rPr>
              <a:t>основаны на взаимосвязи речи, музыки и движения, доступность и лёгкость импровизации являются основой для творческих действий детей. Они проводятся на музыкальных и театрализованных занятиях, в свободной самостоятельной деятельности детей. </a:t>
            </a:r>
          </a:p>
        </p:txBody>
      </p:sp>
      <p:pic>
        <p:nvPicPr>
          <p:cNvPr id="2" name="Nu_ka_povtoryajte_-_ZHeleznovoj_(iPlayer.f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7793" y="203200"/>
            <a:ext cx="1599883" cy="1599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146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00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videoplayback (14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617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84800" y="1045029"/>
            <a:ext cx="611051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cs typeface="Aharoni" panose="02010803020104030203" pitchFamily="2" charset="-79"/>
              </a:rPr>
              <a:t>Такие игры способствуют развитию музыкальности и ритмичности, развивают внимание, фантазию, быстроту реакции, координацию движений.</a:t>
            </a:r>
            <a:endParaRPr lang="ru-RU" sz="4400" dirty="0"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1070865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63886" y="754743"/>
            <a:ext cx="6865257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cs typeface="Aharoni" panose="02010803020104030203" pitchFamily="2" charset="-79"/>
              </a:rPr>
              <a:t>Работа над дыханием, определяет силу, красоту и продолжительность звука. </a:t>
            </a:r>
          </a:p>
          <a:p>
            <a:endParaRPr lang="ru-RU" sz="4400" dirty="0">
              <a:cs typeface="Aharoni" panose="02010803020104030203" pitchFamily="2" charset="-79"/>
            </a:endParaRPr>
          </a:p>
          <a:p>
            <a:r>
              <a:rPr lang="ru-RU" sz="4400" dirty="0" smtClean="0">
                <a:cs typeface="Aharoni" panose="02010803020104030203" pitchFamily="2" charset="-79"/>
              </a:rPr>
              <a:t>Дыхание должно быть свободным, равномерным и естественным и ему тоже нужно научиться</a:t>
            </a:r>
            <a:r>
              <a:rPr lang="ru-RU" sz="4400" dirty="0" smtClean="0"/>
              <a:t>. 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9581682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29943" y="638629"/>
            <a:ext cx="6531427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cs typeface="Aharoni" panose="02010803020104030203" pitchFamily="2" charset="-79"/>
              </a:rPr>
              <a:t>С помощью «голоса – инструмента» можно многое выразить, о многом рассказать. Развитие у детей певческих способностей и навыков в театральной деятельности, помогает при исполнение пение по ролям</a:t>
            </a:r>
            <a:r>
              <a:rPr lang="ru-RU" sz="4000" dirty="0" smtClean="0"/>
              <a:t>.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39553254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331</Words>
  <Application>Microsoft Office PowerPoint</Application>
  <PresentationFormat>Широкоэкранный</PresentationFormat>
  <Paragraphs>27</Paragraphs>
  <Slides>12</Slides>
  <Notes>0</Notes>
  <HiddenSlides>0</HiddenSlides>
  <MMClips>7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Aharoni</vt:lpstr>
      <vt:lpstr>Arial</vt:lpstr>
      <vt:lpstr>Calibri</vt:lpstr>
      <vt:lpstr>Calibri Light</vt:lpstr>
      <vt:lpstr>Georgia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Svetlana</dc:creator>
  <cp:lastModifiedBy>teacher</cp:lastModifiedBy>
  <cp:revision>13</cp:revision>
  <dcterms:created xsi:type="dcterms:W3CDTF">2020-02-04T19:27:04Z</dcterms:created>
  <dcterms:modified xsi:type="dcterms:W3CDTF">2020-02-05T16:10:17Z</dcterms:modified>
</cp:coreProperties>
</file>