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71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9" d="100"/>
          <a:sy n="99" d="100"/>
        </p:scale>
        <p:origin x="-732" y="28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DCF06A6B-2E64-4077-8617-5441B6A4B50F}" type="datetimeFigureOut">
              <a:rPr lang="ru-RU" smtClean="0"/>
              <a:t>01.06.2014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5433F653-00F7-4C87-9154-45A005AC937A}" type="slidenum">
              <a:rPr lang="ru-RU" smtClean="0"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187624" y="908720"/>
            <a:ext cx="7270576" cy="3816424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/>
              <a:t/>
            </a:r>
            <a:br>
              <a:rPr lang="ru-RU" b="1" dirty="0"/>
            </a:br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b="1" dirty="0"/>
              <a:t/>
            </a:r>
            <a:br>
              <a:rPr lang="ru-RU" b="1" dirty="0"/>
            </a:br>
            <a:r>
              <a:rPr lang="ru-RU" b="1" dirty="0" smtClean="0"/>
              <a:t>Современные </a:t>
            </a:r>
            <a:r>
              <a:rPr lang="ru-RU" b="1" dirty="0"/>
              <a:t>технологии коррекционного воздействия при </a:t>
            </a:r>
            <a:r>
              <a:rPr lang="ru-RU" b="1" dirty="0" smtClean="0"/>
              <a:t>системных нарушениях </a:t>
            </a:r>
            <a:r>
              <a:rPr lang="ru-RU" b="1" dirty="0"/>
              <a:t>речевого развития у детей дошкольного возраста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647379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7584" y="274638"/>
            <a:ext cx="8106104" cy="1143000"/>
          </a:xfrm>
        </p:spPr>
        <p:txBody>
          <a:bodyPr>
            <a:noAutofit/>
          </a:bodyPr>
          <a:lstStyle/>
          <a:p>
            <a:r>
              <a:rPr lang="ru-RU" sz="3600" b="1" dirty="0" smtClean="0"/>
              <a:t>Методика психолого-логопедического обследования</a:t>
            </a:r>
            <a:endParaRPr lang="ru-RU" sz="36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584" y="1412776"/>
            <a:ext cx="7992888" cy="4800600"/>
          </a:xfrm>
        </p:spPr>
        <p:txBody>
          <a:bodyPr>
            <a:normAutofit/>
          </a:bodyPr>
          <a:lstStyle/>
          <a:p>
            <a:pPr marL="82296" indent="0">
              <a:buNone/>
            </a:pPr>
            <a:endParaRPr lang="ru-RU" b="1" dirty="0" smtClean="0"/>
          </a:p>
          <a:p>
            <a:r>
              <a:rPr lang="ru-RU" b="1" dirty="0" smtClean="0"/>
              <a:t> </a:t>
            </a:r>
            <a:r>
              <a:rPr lang="ru-RU" b="1" dirty="0"/>
              <a:t>1 часть </a:t>
            </a:r>
            <a:r>
              <a:rPr lang="ru-RU" dirty="0" smtClean="0"/>
              <a:t>—обследование состояния </a:t>
            </a:r>
            <a:r>
              <a:rPr lang="ru-RU" dirty="0"/>
              <a:t>импрессивной речи, </a:t>
            </a:r>
            <a:r>
              <a:rPr lang="ru-RU" dirty="0" smtClean="0"/>
              <a:t>слухового внимания </a:t>
            </a:r>
            <a:r>
              <a:rPr lang="ru-RU" dirty="0"/>
              <a:t>и </a:t>
            </a:r>
            <a:r>
              <a:rPr lang="ru-RU" dirty="0" smtClean="0"/>
              <a:t>фонематического восприятия.</a:t>
            </a:r>
            <a:endParaRPr lang="ru-RU" dirty="0" smtClean="0"/>
          </a:p>
          <a:p>
            <a:r>
              <a:rPr lang="ru-RU" b="1" dirty="0"/>
              <a:t>2 часть</a:t>
            </a:r>
            <a:r>
              <a:rPr lang="ru-RU" dirty="0"/>
              <a:t> — </a:t>
            </a:r>
            <a:r>
              <a:rPr lang="ru-RU" dirty="0" smtClean="0"/>
              <a:t>изучение неречевых функций.</a:t>
            </a:r>
            <a:endParaRPr lang="ru-RU" dirty="0"/>
          </a:p>
          <a:p>
            <a:r>
              <a:rPr lang="ru-RU" b="1" dirty="0"/>
              <a:t>3 часть </a:t>
            </a:r>
            <a:r>
              <a:rPr lang="ru-RU" dirty="0"/>
              <a:t>— </a:t>
            </a:r>
            <a:r>
              <a:rPr lang="ru-RU" dirty="0" smtClean="0"/>
              <a:t>изучение невербальных компонентов </a:t>
            </a:r>
            <a:r>
              <a:rPr lang="ru-RU" dirty="0"/>
              <a:t>коммуникации.</a:t>
            </a:r>
          </a:p>
          <a:p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2231496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7584" y="274638"/>
            <a:ext cx="8106104" cy="1282154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 </a:t>
            </a:r>
            <a:r>
              <a:rPr lang="ru-RU" sz="3100" b="1" dirty="0" smtClean="0"/>
              <a:t>1 часть </a:t>
            </a:r>
            <a:r>
              <a:rPr lang="ru-RU" sz="3100" dirty="0" smtClean="0"/>
              <a:t>—обследуются </a:t>
            </a:r>
            <a:r>
              <a:rPr lang="ru-RU" sz="3100" dirty="0"/>
              <a:t>состояние импрессивной речи, слуховое внимание и фонематическое восприятие.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971600" y="1447800"/>
            <a:ext cx="7962088" cy="4800600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i="1" dirty="0" smtClean="0"/>
          </a:p>
          <a:p>
            <a:pPr marL="0" indent="0">
              <a:buNone/>
            </a:pPr>
            <a:r>
              <a:rPr lang="ru-RU" i="1" dirty="0" smtClean="0"/>
              <a:t>Цели:</a:t>
            </a:r>
            <a:endParaRPr lang="ru-RU" dirty="0" smtClean="0"/>
          </a:p>
          <a:p>
            <a:pPr marL="0" indent="0">
              <a:buNone/>
            </a:pPr>
            <a:r>
              <a:rPr lang="ru-RU" dirty="0" smtClean="0"/>
              <a:t>— выявить особенности фонематического восприятия речи и понимания смыслового содержания звукового потока — семантический и эмоциональный смысл;</a:t>
            </a:r>
          </a:p>
          <a:p>
            <a:pPr marL="0" indent="0">
              <a:buNone/>
            </a:pPr>
            <a:r>
              <a:rPr lang="ru-RU" dirty="0" smtClean="0"/>
              <a:t>— уточнить наличие готовности ребенка к общению, тенденции к совершенствованию языковой системы.</a:t>
            </a:r>
          </a:p>
          <a:p>
            <a:pPr marL="0" indent="0">
              <a:buNone/>
            </a:pPr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705171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Задания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584" y="1447800"/>
            <a:ext cx="8106104" cy="4800600"/>
          </a:xfrm>
        </p:spPr>
        <p:txBody>
          <a:bodyPr/>
          <a:lstStyle/>
          <a:p>
            <a:pPr marL="0" indent="0">
              <a:buNone/>
            </a:pPr>
            <a:r>
              <a:rPr lang="ru-RU" dirty="0"/>
              <a:t> </a:t>
            </a:r>
            <a:r>
              <a:rPr lang="ru-RU" dirty="0" smtClean="0"/>
              <a:t>• Выявление объема и точности словаря.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 • Выявление дифференциации элементарных грамматических форм.</a:t>
            </a:r>
          </a:p>
          <a:p>
            <a:pPr marL="0" indent="0">
              <a:buNone/>
            </a:pPr>
            <a:r>
              <a:rPr lang="ru-RU" dirty="0" smtClean="0"/>
              <a:t> • </a:t>
            </a:r>
            <a:r>
              <a:rPr lang="ru-RU" dirty="0"/>
              <a:t>Понимание предложений.</a:t>
            </a:r>
          </a:p>
          <a:p>
            <a:pPr marL="0" indent="0">
              <a:buNone/>
            </a:pPr>
            <a:r>
              <a:rPr lang="ru-RU" dirty="0" smtClean="0"/>
              <a:t> • </a:t>
            </a:r>
            <a:r>
              <a:rPr lang="ru-RU" dirty="0"/>
              <a:t>Исследование слуховых функций и фонематического восприятия.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0316178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99592" y="274638"/>
            <a:ext cx="8034096" cy="1143000"/>
          </a:xfrm>
        </p:spPr>
        <p:txBody>
          <a:bodyPr>
            <a:normAutofit fontScale="90000"/>
          </a:bodyPr>
          <a:lstStyle/>
          <a:p>
            <a:r>
              <a:rPr lang="ru-RU" sz="4000" b="1" dirty="0" smtClean="0"/>
              <a:t/>
            </a:r>
            <a:br>
              <a:rPr lang="ru-RU" sz="4000" b="1" dirty="0" smtClean="0"/>
            </a:br>
            <a:r>
              <a:rPr lang="ru-RU" sz="4000" b="1" dirty="0" smtClean="0"/>
              <a:t>2 </a:t>
            </a:r>
            <a:r>
              <a:rPr lang="ru-RU" sz="4000" b="1" dirty="0"/>
              <a:t>часть</a:t>
            </a:r>
            <a:r>
              <a:rPr lang="ru-RU" sz="4000" dirty="0"/>
              <a:t> — </a:t>
            </a:r>
            <a:r>
              <a:rPr lang="ru-RU" sz="4000" dirty="0" smtClean="0"/>
              <a:t>изучение неречевых функций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584" y="1447800"/>
            <a:ext cx="8106104" cy="4800600"/>
          </a:xfrm>
        </p:spPr>
        <p:txBody>
          <a:bodyPr/>
          <a:lstStyle/>
          <a:p>
            <a:pPr marL="82296" indent="0">
              <a:buNone/>
            </a:pPr>
            <a:endParaRPr lang="ru-RU" i="1" dirty="0" smtClean="0"/>
          </a:p>
          <a:p>
            <a:pPr marL="82296" indent="0">
              <a:buNone/>
            </a:pPr>
            <a:r>
              <a:rPr lang="ru-RU" i="1" dirty="0" smtClean="0"/>
              <a:t>Цели</a:t>
            </a:r>
            <a:r>
              <a:rPr lang="ru-RU" i="1" dirty="0"/>
              <a:t>:</a:t>
            </a:r>
            <a:endParaRPr lang="ru-RU" dirty="0"/>
          </a:p>
          <a:p>
            <a:pPr marL="82296" indent="0">
              <a:buNone/>
            </a:pPr>
            <a:r>
              <a:rPr lang="ru-RU" dirty="0"/>
              <a:t>— определить особенности сенсомоторного и тактильного восприятия, способность к целенаправленной деятельности, степень концентрации внимания на объекте;</a:t>
            </a:r>
          </a:p>
          <a:p>
            <a:pPr marL="82296" indent="0">
              <a:buNone/>
            </a:pPr>
            <a:r>
              <a:rPr lang="ru-RU" dirty="0"/>
              <a:t>— в составе этих функций выделить специфические компоненты.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8636243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Задания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55576" y="1447800"/>
            <a:ext cx="7920880" cy="4800600"/>
          </a:xfrm>
        </p:spPr>
        <p:txBody>
          <a:bodyPr>
            <a:normAutofit/>
          </a:bodyPr>
          <a:lstStyle/>
          <a:p>
            <a:r>
              <a:rPr lang="ru-RU" dirty="0"/>
              <a:t>Ориентировка в окружающем пространстве</a:t>
            </a:r>
            <a:r>
              <a:rPr lang="ru-RU" dirty="0" smtClean="0"/>
              <a:t>.</a:t>
            </a:r>
          </a:p>
          <a:p>
            <a:r>
              <a:rPr lang="ru-RU" dirty="0"/>
              <a:t>Ориентировка на плоскости. </a:t>
            </a:r>
            <a:endParaRPr lang="ru-RU" dirty="0" smtClean="0"/>
          </a:p>
          <a:p>
            <a:r>
              <a:rPr lang="ru-RU" dirty="0"/>
              <a:t>Наличие </a:t>
            </a:r>
            <a:r>
              <a:rPr lang="ru-RU" dirty="0" err="1"/>
              <a:t>праксиса</a:t>
            </a:r>
            <a:r>
              <a:rPr lang="ru-RU" dirty="0"/>
              <a:t> </a:t>
            </a:r>
            <a:r>
              <a:rPr lang="ru-RU" dirty="0" smtClean="0"/>
              <a:t>позы.</a:t>
            </a:r>
          </a:p>
          <a:p>
            <a:r>
              <a:rPr lang="ru-RU" dirty="0"/>
              <a:t>Способность к переключению движений. </a:t>
            </a:r>
            <a:endParaRPr lang="ru-RU" dirty="0" smtClean="0"/>
          </a:p>
          <a:p>
            <a:r>
              <a:rPr lang="ru-RU" dirty="0" smtClean="0"/>
              <a:t> </a:t>
            </a:r>
            <a:r>
              <a:rPr lang="ru-RU" dirty="0" err="1"/>
              <a:t>Сформированность</a:t>
            </a:r>
            <a:r>
              <a:rPr lang="ru-RU" dirty="0"/>
              <a:t> операций зрительно-пространственного анализа и синтеза и последовательной реализации конструктивной </a:t>
            </a:r>
            <a:r>
              <a:rPr lang="ru-RU" dirty="0" smtClean="0"/>
              <a:t>деятельности.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6147592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55576" y="274638"/>
            <a:ext cx="8178112" cy="1143000"/>
          </a:xfrm>
        </p:spPr>
        <p:txBody>
          <a:bodyPr>
            <a:normAutofit fontScale="90000"/>
          </a:bodyPr>
          <a:lstStyle/>
          <a:p>
            <a:r>
              <a:rPr lang="ru-RU" sz="4000" b="1" dirty="0" smtClean="0"/>
              <a:t/>
            </a:r>
            <a:br>
              <a:rPr lang="ru-RU" sz="4000" b="1" dirty="0" smtClean="0"/>
            </a:br>
            <a:r>
              <a:rPr lang="ru-RU" sz="4000" b="1" dirty="0" smtClean="0"/>
              <a:t>3 </a:t>
            </a:r>
            <a:r>
              <a:rPr lang="ru-RU" sz="4000" b="1" dirty="0"/>
              <a:t>часть </a:t>
            </a:r>
            <a:r>
              <a:rPr lang="ru-RU" sz="4000" dirty="0"/>
              <a:t>— </a:t>
            </a:r>
            <a:r>
              <a:rPr lang="ru-RU" sz="4000" dirty="0" smtClean="0"/>
              <a:t>изучение невербальных компонентов коммуникации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43608" y="1447800"/>
            <a:ext cx="7632848" cy="4800600"/>
          </a:xfrm>
        </p:spPr>
        <p:txBody>
          <a:bodyPr/>
          <a:lstStyle/>
          <a:p>
            <a:pPr marL="0" indent="0">
              <a:buNone/>
            </a:pPr>
            <a:endParaRPr lang="ru-RU" i="1" dirty="0" smtClean="0"/>
          </a:p>
          <a:p>
            <a:pPr marL="0" indent="0">
              <a:buNone/>
            </a:pPr>
            <a:r>
              <a:rPr lang="ru-RU" i="1" dirty="0" smtClean="0"/>
              <a:t>Цели</a:t>
            </a:r>
            <a:r>
              <a:rPr lang="ru-RU" i="1" dirty="0"/>
              <a:t>: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— выявить непроизвольные реакции и жесты, используемые в невербальном общении;</a:t>
            </a:r>
          </a:p>
          <a:p>
            <a:pPr marL="0" indent="0">
              <a:buNone/>
            </a:pPr>
            <a:r>
              <a:rPr lang="ru-RU" dirty="0"/>
              <a:t>— изучить актуальные и потенциальные возможности развития общения ребенка, степень спонтанности в приобретении навыков общения.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2437165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27584" y="274638"/>
            <a:ext cx="8106104" cy="1143000"/>
          </a:xfrm>
        </p:spPr>
        <p:txBody>
          <a:bodyPr>
            <a:noAutofit/>
          </a:bodyPr>
          <a:lstStyle/>
          <a:p>
            <a:r>
              <a:rPr lang="ru-RU" sz="3600" b="1" dirty="0"/>
              <a:t>Вопросы дифференциальной диагностики </a:t>
            </a: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55576" y="1447800"/>
            <a:ext cx="8178112" cy="4800600"/>
          </a:xfrm>
        </p:spPr>
        <p:txBody>
          <a:bodyPr>
            <a:normAutofit/>
          </a:bodyPr>
          <a:lstStyle/>
          <a:p>
            <a:endParaRPr lang="ru-RU" dirty="0" smtClean="0"/>
          </a:p>
          <a:p>
            <a:r>
              <a:rPr lang="ru-RU" dirty="0" smtClean="0"/>
              <a:t>Отличие моторной </a:t>
            </a:r>
            <a:r>
              <a:rPr lang="ru-RU" dirty="0"/>
              <a:t>алалии </a:t>
            </a:r>
            <a:r>
              <a:rPr lang="ru-RU" dirty="0" smtClean="0"/>
              <a:t>от нарушения развития речи, обусловленного интеллектуальной недостаточностью.</a:t>
            </a:r>
          </a:p>
          <a:p>
            <a:r>
              <a:rPr lang="ru-RU" dirty="0"/>
              <a:t>О</a:t>
            </a:r>
            <a:r>
              <a:rPr lang="ru-RU" dirty="0" smtClean="0"/>
              <a:t>тличие </a:t>
            </a:r>
            <a:r>
              <a:rPr lang="ru-RU" dirty="0"/>
              <a:t>сенсорной алалии </a:t>
            </a:r>
            <a:r>
              <a:rPr lang="ru-RU" dirty="0" smtClean="0"/>
              <a:t>от </a:t>
            </a:r>
            <a:r>
              <a:rPr lang="ru-RU" dirty="0" smtClean="0"/>
              <a:t>аутизма. </a:t>
            </a:r>
            <a:endParaRPr lang="ru-RU" dirty="0" smtClean="0"/>
          </a:p>
          <a:p>
            <a:r>
              <a:rPr lang="ru-RU" dirty="0" smtClean="0"/>
              <a:t> </a:t>
            </a:r>
            <a:r>
              <a:rPr lang="ru-RU" dirty="0" smtClean="0"/>
              <a:t>Отличие </a:t>
            </a:r>
            <a:r>
              <a:rPr lang="ru-RU" dirty="0" smtClean="0"/>
              <a:t>сенсорной алалии от тугоухости.</a:t>
            </a:r>
          </a:p>
          <a:p>
            <a:r>
              <a:rPr lang="ru-RU" dirty="0" smtClean="0"/>
              <a:t>Отличие моторной алалии от </a:t>
            </a:r>
            <a:r>
              <a:rPr lang="ru-RU" dirty="0" err="1" smtClean="0"/>
              <a:t>анартрии</a:t>
            </a:r>
            <a:r>
              <a:rPr lang="ru-RU" dirty="0" smtClean="0"/>
              <a:t>.</a:t>
            </a:r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31836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274638"/>
            <a:ext cx="8075240" cy="778098"/>
          </a:xfrm>
        </p:spPr>
        <p:txBody>
          <a:bodyPr>
            <a:normAutofit/>
          </a:bodyPr>
          <a:lstStyle/>
          <a:p>
            <a:r>
              <a:rPr lang="ru-RU" sz="3600" b="1" dirty="0" smtClean="0"/>
              <a:t>Словарь терминов </a:t>
            </a:r>
            <a:endParaRPr lang="ru-RU" sz="36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196752"/>
            <a:ext cx="8147248" cy="5112568"/>
          </a:xfrm>
        </p:spPr>
        <p:txBody>
          <a:bodyPr>
            <a:normAutofit fontScale="62500" lnSpcReduction="20000"/>
          </a:bodyPr>
          <a:lstStyle/>
          <a:p>
            <a:r>
              <a:rPr lang="ru-RU" b="1" dirty="0" smtClean="0"/>
              <a:t>Алалия</a:t>
            </a:r>
            <a:r>
              <a:rPr lang="ru-RU" dirty="0" smtClean="0"/>
              <a:t> –отсутствие или недоразвитие речи из-за органического поражения речевых зон коры головного мозга во внутриутробном или раннем периоде развития ребенка.</a:t>
            </a:r>
          </a:p>
          <a:p>
            <a:r>
              <a:rPr lang="ru-RU" b="1" dirty="0" smtClean="0"/>
              <a:t>Аморфные слова- </a:t>
            </a:r>
            <a:r>
              <a:rPr lang="ru-RU" dirty="0"/>
              <a:t>это грамматически неизменяемые слова-корни, </a:t>
            </a:r>
            <a:r>
              <a:rPr lang="ru-RU" dirty="0" smtClean="0"/>
              <a:t>слова-звукоподражания. </a:t>
            </a:r>
          </a:p>
          <a:p>
            <a:r>
              <a:rPr lang="ru-RU" b="1" dirty="0"/>
              <a:t>Задержка речевого </a:t>
            </a:r>
            <a:r>
              <a:rPr lang="ru-RU" b="1" dirty="0" smtClean="0"/>
              <a:t>развития </a:t>
            </a:r>
            <a:r>
              <a:rPr lang="ru-RU" dirty="0" smtClean="0"/>
              <a:t>- замедленный </a:t>
            </a:r>
            <a:r>
              <a:rPr lang="ru-RU" dirty="0"/>
              <a:t>темп развития речи</a:t>
            </a:r>
            <a:r>
              <a:rPr lang="ru-RU" dirty="0" smtClean="0"/>
              <a:t>.</a:t>
            </a:r>
          </a:p>
          <a:p>
            <a:r>
              <a:rPr lang="ru-RU" b="1" dirty="0"/>
              <a:t>Звукоподражания</a:t>
            </a:r>
            <a:r>
              <a:rPr lang="ru-RU" dirty="0"/>
              <a:t>— это слова-слоги, несущие собственный смысл. </a:t>
            </a:r>
            <a:endParaRPr lang="ru-RU" dirty="0" smtClean="0"/>
          </a:p>
          <a:p>
            <a:r>
              <a:rPr lang="ru-RU" b="1" dirty="0"/>
              <a:t>Неговорящий (</a:t>
            </a:r>
            <a:r>
              <a:rPr lang="ru-RU" b="1" dirty="0" err="1"/>
              <a:t>безречевой</a:t>
            </a:r>
            <a:r>
              <a:rPr lang="ru-RU" b="1" dirty="0"/>
              <a:t>) </a:t>
            </a:r>
            <a:r>
              <a:rPr lang="ru-RU" b="1" dirty="0" smtClean="0"/>
              <a:t>ребенок</a:t>
            </a:r>
            <a:r>
              <a:rPr lang="ru-RU" b="1" dirty="0"/>
              <a:t> </a:t>
            </a:r>
            <a:r>
              <a:rPr lang="ru-RU" dirty="0"/>
              <a:t>— ребенок, не пользующийся </a:t>
            </a:r>
            <a:r>
              <a:rPr lang="ru-RU" dirty="0" smtClean="0"/>
              <a:t>активной речью</a:t>
            </a:r>
            <a:r>
              <a:rPr lang="ru-RU" dirty="0"/>
              <a:t>.</a:t>
            </a:r>
          </a:p>
          <a:p>
            <a:r>
              <a:rPr lang="ru-RU" b="1" dirty="0" smtClean="0"/>
              <a:t> </a:t>
            </a:r>
            <a:r>
              <a:rPr lang="ru-RU" b="1" dirty="0"/>
              <a:t>Общее недоразвитие речи </a:t>
            </a:r>
            <a:r>
              <a:rPr lang="ru-RU" dirty="0"/>
              <a:t>— различные сложные речевые расстройства, </a:t>
            </a:r>
            <a:r>
              <a:rPr lang="ru-RU" dirty="0" smtClean="0"/>
              <a:t>при которых </a:t>
            </a:r>
            <a:r>
              <a:rPr lang="ru-RU" dirty="0"/>
              <a:t>у детей нарушено формирование всех компонентов речевой </a:t>
            </a:r>
            <a:r>
              <a:rPr lang="ru-RU" dirty="0" smtClean="0"/>
              <a:t>системы, относящихся </a:t>
            </a:r>
            <a:r>
              <a:rPr lang="ru-RU" dirty="0"/>
              <a:t>к звуковой и смысловой стороне.</a:t>
            </a:r>
          </a:p>
          <a:p>
            <a:r>
              <a:rPr lang="ru-RU" b="1" dirty="0"/>
              <a:t>Общее подражание</a:t>
            </a:r>
            <a:r>
              <a:rPr lang="ru-RU" dirty="0"/>
              <a:t>— повторение за другим человеком движений и действий, </a:t>
            </a:r>
            <a:r>
              <a:rPr lang="ru-RU" dirty="0" smtClean="0"/>
              <a:t>а также </a:t>
            </a:r>
            <a:r>
              <a:rPr lang="ru-RU" dirty="0"/>
              <a:t>мимики, жестов, манеры поведения и </a:t>
            </a:r>
            <a:r>
              <a:rPr lang="ru-RU" dirty="0" smtClean="0"/>
              <a:t>пр.</a:t>
            </a:r>
          </a:p>
          <a:p>
            <a:r>
              <a:rPr lang="ru-RU" b="1" dirty="0"/>
              <a:t>Речевое подражание </a:t>
            </a:r>
            <a:r>
              <a:rPr lang="ru-RU" dirty="0"/>
              <a:t>— воспроизведение вслед за говорящим </a:t>
            </a:r>
            <a:r>
              <a:rPr lang="ru-RU" dirty="0" smtClean="0"/>
              <a:t>произнесенных им </a:t>
            </a:r>
            <a:r>
              <a:rPr lang="ru-RU" dirty="0"/>
              <a:t>звуков, слов, фраз. </a:t>
            </a:r>
            <a:endParaRPr lang="ru-RU" dirty="0" smtClean="0"/>
          </a:p>
          <a:p>
            <a:endParaRPr lang="ru-RU" dirty="0" smtClean="0"/>
          </a:p>
        </p:txBody>
      </p:sp>
    </p:spTree>
    <p:extLst>
      <p:ext uri="{BB962C8B-B14F-4D97-AF65-F5344CB8AC3E}">
        <p14:creationId xmlns:p14="http://schemas.microsoft.com/office/powerpoint/2010/main" val="12668318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274638"/>
            <a:ext cx="8075240" cy="922114"/>
          </a:xfrm>
        </p:spPr>
        <p:txBody>
          <a:bodyPr>
            <a:normAutofit/>
          </a:bodyPr>
          <a:lstStyle/>
          <a:p>
            <a:r>
              <a:rPr lang="ru-RU" sz="3600" b="1" dirty="0" smtClean="0"/>
              <a:t>Состояние здоровья новорожденных</a:t>
            </a:r>
            <a:endParaRPr lang="ru-RU" sz="36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584" y="1340768"/>
            <a:ext cx="7859216" cy="4785395"/>
          </a:xfrm>
        </p:spPr>
        <p:txBody>
          <a:bodyPr>
            <a:normAutofit fontScale="92500" lnSpcReduction="20000"/>
          </a:bodyPr>
          <a:lstStyle/>
          <a:p>
            <a:r>
              <a:rPr lang="ru-RU" b="1" i="1" dirty="0" smtClean="0"/>
              <a:t>52,3%  </a:t>
            </a:r>
            <a:r>
              <a:rPr lang="ru-RU" dirty="0" smtClean="0"/>
              <a:t>от </a:t>
            </a:r>
            <a:r>
              <a:rPr lang="ru-RU" dirty="0"/>
              <a:t>всех новорожденных рассматривались как здоровые при </a:t>
            </a:r>
            <a:r>
              <a:rPr lang="ru-RU" dirty="0" smtClean="0"/>
              <a:t>рождении</a:t>
            </a:r>
            <a:r>
              <a:rPr lang="ru-RU" dirty="0"/>
              <a:t>,</a:t>
            </a:r>
            <a:endParaRPr lang="ru-RU" dirty="0" smtClean="0"/>
          </a:p>
          <a:p>
            <a:r>
              <a:rPr lang="ru-RU" b="1" i="1" dirty="0"/>
              <a:t>у 10% </a:t>
            </a:r>
            <a:r>
              <a:rPr lang="ru-RU" dirty="0" smtClean="0"/>
              <a:t>установлена </a:t>
            </a:r>
            <a:r>
              <a:rPr lang="ru-RU" dirty="0"/>
              <a:t>задержка внутриутробного развития, </a:t>
            </a:r>
            <a:endParaRPr lang="ru-RU" dirty="0" smtClean="0"/>
          </a:p>
          <a:p>
            <a:r>
              <a:rPr lang="ru-RU" b="1" i="1" dirty="0" smtClean="0"/>
              <a:t>16</a:t>
            </a:r>
            <a:r>
              <a:rPr lang="ru-RU" b="1" i="1" dirty="0"/>
              <a:t>% </a:t>
            </a:r>
            <a:r>
              <a:rPr lang="ru-RU" dirty="0"/>
              <a:t>новорожденных имели перинатальное гипоксическое поражение ЦНС </a:t>
            </a:r>
            <a:r>
              <a:rPr lang="ru-RU" dirty="0" smtClean="0"/>
              <a:t> </a:t>
            </a:r>
            <a:r>
              <a:rPr lang="en-US" dirty="0" smtClean="0"/>
              <a:t>I</a:t>
            </a:r>
            <a:r>
              <a:rPr lang="ru-RU" dirty="0" smtClean="0"/>
              <a:t>  степени</a:t>
            </a:r>
            <a:r>
              <a:rPr lang="ru-RU" dirty="0"/>
              <a:t>, </a:t>
            </a:r>
            <a:endParaRPr lang="ru-RU" dirty="0" smtClean="0"/>
          </a:p>
          <a:p>
            <a:r>
              <a:rPr lang="ru-RU" b="1" i="1" dirty="0" smtClean="0"/>
              <a:t>у </a:t>
            </a:r>
            <a:r>
              <a:rPr lang="ru-RU" b="1" i="1" dirty="0"/>
              <a:t>6,54% </a:t>
            </a:r>
            <a:r>
              <a:rPr lang="ru-RU" dirty="0"/>
              <a:t>- перинатальное </a:t>
            </a:r>
            <a:r>
              <a:rPr lang="ru-RU" dirty="0" err="1"/>
              <a:t>гипоксически</a:t>
            </a:r>
            <a:r>
              <a:rPr lang="ru-RU" dirty="0"/>
              <a:t>-ишемическое поражение ЦНС </a:t>
            </a:r>
            <a:r>
              <a:rPr lang="ru-RU" dirty="0" smtClean="0"/>
              <a:t> II  степени,</a:t>
            </a:r>
          </a:p>
          <a:p>
            <a:r>
              <a:rPr lang="ru-RU" b="1" i="1" dirty="0"/>
              <a:t>у 15% </a:t>
            </a:r>
            <a:r>
              <a:rPr lang="ru-RU" dirty="0"/>
              <a:t>имело место снижения мышечного </a:t>
            </a:r>
            <a:r>
              <a:rPr lang="ru-RU" dirty="0" smtClean="0"/>
              <a:t>тонуса.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416042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274638"/>
            <a:ext cx="8075240" cy="850106"/>
          </a:xfrm>
        </p:spPr>
        <p:txBody>
          <a:bodyPr>
            <a:normAutofit/>
          </a:bodyPr>
          <a:lstStyle/>
          <a:p>
            <a:r>
              <a:rPr lang="ru-RU" sz="4000" b="1" dirty="0" smtClean="0"/>
              <a:t>Состояние речи детей 2 -3 лет</a:t>
            </a:r>
            <a:endParaRPr lang="ru-RU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584" y="1340768"/>
            <a:ext cx="7859216" cy="4785395"/>
          </a:xfrm>
        </p:spPr>
        <p:txBody>
          <a:bodyPr/>
          <a:lstStyle/>
          <a:p>
            <a:r>
              <a:rPr lang="ru-RU" dirty="0"/>
              <a:t>12,6% имели норму речевого развития, </a:t>
            </a:r>
            <a:endParaRPr lang="ru-RU" dirty="0" smtClean="0"/>
          </a:p>
          <a:p>
            <a:r>
              <a:rPr lang="ru-RU" dirty="0" smtClean="0"/>
              <a:t>75,8% </a:t>
            </a:r>
            <a:r>
              <a:rPr lang="ru-RU" dirty="0"/>
              <a:t>– использовали собственную речь, несоответствующую критериям нормального речевого развития, </a:t>
            </a:r>
            <a:endParaRPr lang="ru-RU" dirty="0" smtClean="0"/>
          </a:p>
          <a:p>
            <a:r>
              <a:rPr lang="ru-RU" dirty="0" smtClean="0"/>
              <a:t>11,6</a:t>
            </a:r>
            <a:r>
              <a:rPr lang="ru-RU" dirty="0"/>
              <a:t>% детей плохо понимали обращенную речь и не имели собственной речи.</a:t>
            </a:r>
          </a:p>
        </p:txBody>
      </p:sp>
    </p:spTree>
    <p:extLst>
      <p:ext uri="{BB962C8B-B14F-4D97-AF65-F5344CB8AC3E}">
        <p14:creationId xmlns:p14="http://schemas.microsoft.com/office/powerpoint/2010/main" val="33717861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274638"/>
            <a:ext cx="8075240" cy="850106"/>
          </a:xfrm>
        </p:spPr>
        <p:txBody>
          <a:bodyPr/>
          <a:lstStyle/>
          <a:p>
            <a:r>
              <a:rPr lang="ru-RU" b="1" dirty="0" err="1" smtClean="0"/>
              <a:t>Безречевые</a:t>
            </a:r>
            <a:r>
              <a:rPr lang="ru-RU" b="1" dirty="0" smtClean="0"/>
              <a:t> дети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584" y="1268760"/>
            <a:ext cx="7859216" cy="4857403"/>
          </a:xfrm>
        </p:spPr>
        <p:txBody>
          <a:bodyPr>
            <a:normAutofit fontScale="92500"/>
          </a:bodyPr>
          <a:lstStyle/>
          <a:p>
            <a:r>
              <a:rPr lang="ru-RU" dirty="0"/>
              <a:t>с</a:t>
            </a:r>
            <a:r>
              <a:rPr lang="ru-RU" dirty="0" smtClean="0"/>
              <a:t> различными </a:t>
            </a:r>
            <a:r>
              <a:rPr lang="ru-RU" dirty="0"/>
              <a:t>задержками </a:t>
            </a:r>
            <a:r>
              <a:rPr lang="ru-RU" dirty="0" err="1"/>
              <a:t>психоречевого</a:t>
            </a:r>
            <a:r>
              <a:rPr lang="ru-RU" dirty="0"/>
              <a:t> развития, в том </a:t>
            </a:r>
            <a:r>
              <a:rPr lang="ru-RU" dirty="0" smtClean="0"/>
              <a:t>числе недифференцированными,</a:t>
            </a:r>
          </a:p>
          <a:p>
            <a:r>
              <a:rPr lang="ru-RU" dirty="0" smtClean="0"/>
              <a:t>имеющих </a:t>
            </a:r>
            <a:r>
              <a:rPr lang="ru-RU" dirty="0"/>
              <a:t>ранний детский аутизм, </a:t>
            </a:r>
            <a:endParaRPr lang="ru-RU" dirty="0" smtClean="0"/>
          </a:p>
          <a:p>
            <a:r>
              <a:rPr lang="ru-RU" dirty="0"/>
              <a:t>и</a:t>
            </a:r>
            <a:r>
              <a:rPr lang="ru-RU" dirty="0" smtClean="0"/>
              <a:t>меют интеллектуальную </a:t>
            </a:r>
            <a:r>
              <a:rPr lang="ru-RU" dirty="0"/>
              <a:t>недостаточность, </a:t>
            </a:r>
            <a:endParaRPr lang="ru-RU" dirty="0" smtClean="0"/>
          </a:p>
          <a:p>
            <a:r>
              <a:rPr lang="ru-RU" dirty="0"/>
              <a:t>и</a:t>
            </a:r>
            <a:r>
              <a:rPr lang="ru-RU" dirty="0" smtClean="0"/>
              <a:t>меют детский </a:t>
            </a:r>
            <a:r>
              <a:rPr lang="ru-RU" dirty="0"/>
              <a:t>церебральный паралич, </a:t>
            </a:r>
            <a:endParaRPr lang="ru-RU" dirty="0" smtClean="0"/>
          </a:p>
          <a:p>
            <a:r>
              <a:rPr lang="ru-RU" dirty="0" smtClean="0"/>
              <a:t>с нарушениями </a:t>
            </a:r>
            <a:r>
              <a:rPr lang="ru-RU" dirty="0"/>
              <a:t>слуха, </a:t>
            </a:r>
            <a:endParaRPr lang="ru-RU" dirty="0" smtClean="0"/>
          </a:p>
          <a:p>
            <a:r>
              <a:rPr lang="ru-RU" dirty="0"/>
              <a:t>и</a:t>
            </a:r>
            <a:r>
              <a:rPr lang="ru-RU" dirty="0" smtClean="0"/>
              <a:t>меют моторную </a:t>
            </a:r>
            <a:r>
              <a:rPr lang="ru-RU" dirty="0"/>
              <a:t>и сенсорную алалию</a:t>
            </a:r>
            <a:r>
              <a:rPr lang="ru-RU" dirty="0" smtClean="0"/>
              <a:t>,</a:t>
            </a:r>
          </a:p>
          <a:p>
            <a:r>
              <a:rPr lang="ru-RU" dirty="0" smtClean="0"/>
              <a:t>с </a:t>
            </a:r>
            <a:r>
              <a:rPr lang="ru-RU" dirty="0" err="1" smtClean="0"/>
              <a:t>анартрией</a:t>
            </a:r>
            <a:r>
              <a:rPr lang="ru-RU" dirty="0" smtClean="0"/>
              <a:t>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693042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94122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 </a:t>
            </a:r>
            <a:r>
              <a:rPr lang="ru-RU" sz="4000" b="1" dirty="0" smtClean="0"/>
              <a:t>Психолого-педагогическая   характеристика</a:t>
            </a:r>
            <a:endParaRPr lang="ru-RU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340768"/>
            <a:ext cx="8229600" cy="4785395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 </a:t>
            </a:r>
            <a:r>
              <a:rPr lang="ru-RU" dirty="0"/>
              <a:t>снижение психической активности, памяти, непроизвольное, неустойчивое внимание; недостаточность целенаправленности деятельности; </a:t>
            </a:r>
            <a:endParaRPr lang="ru-RU" dirty="0" smtClean="0"/>
          </a:p>
          <a:p>
            <a:r>
              <a:rPr lang="ru-RU" dirty="0" smtClean="0"/>
              <a:t>периодические </a:t>
            </a:r>
            <a:r>
              <a:rPr lang="ru-RU" dirty="0"/>
              <a:t>кризы, проявляющиеся в приступах плача, рвотном рефлексе, беспокойном, аффективном  поведении</a:t>
            </a:r>
            <a:r>
              <a:rPr lang="ru-RU" dirty="0" smtClean="0"/>
              <a:t>.</a:t>
            </a:r>
          </a:p>
          <a:p>
            <a:r>
              <a:rPr lang="ru-RU" dirty="0" err="1"/>
              <a:t>г</a:t>
            </a:r>
            <a:r>
              <a:rPr lang="ru-RU" dirty="0" err="1" smtClean="0"/>
              <a:t>ипервозбудимость</a:t>
            </a:r>
            <a:r>
              <a:rPr lang="ru-RU" dirty="0" smtClean="0"/>
              <a:t>, расторможенность, </a:t>
            </a:r>
            <a:r>
              <a:rPr lang="ru-RU" dirty="0"/>
              <a:t>либо, наоборот, </a:t>
            </a:r>
            <a:r>
              <a:rPr lang="ru-RU" dirty="0" smtClean="0"/>
              <a:t>пассивность, инфантильность.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643583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11560" y="274638"/>
            <a:ext cx="8075240" cy="850106"/>
          </a:xfrm>
        </p:spPr>
        <p:txBody>
          <a:bodyPr>
            <a:normAutofit/>
          </a:bodyPr>
          <a:lstStyle/>
          <a:p>
            <a:r>
              <a:rPr lang="ru-RU" sz="3600" b="1" dirty="0" smtClean="0"/>
              <a:t>Особенности моторных функций</a:t>
            </a:r>
            <a:endParaRPr lang="ru-RU" sz="36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755576" y="1447800"/>
            <a:ext cx="7776864" cy="4800600"/>
          </a:xfrm>
        </p:spPr>
        <p:txBody>
          <a:bodyPr/>
          <a:lstStyle/>
          <a:p>
            <a:r>
              <a:rPr lang="ru-RU" dirty="0"/>
              <a:t>д</a:t>
            </a:r>
            <a:r>
              <a:rPr lang="ru-RU" dirty="0" smtClean="0"/>
              <a:t>ети </a:t>
            </a:r>
            <a:r>
              <a:rPr lang="ru-RU" dirty="0" err="1" smtClean="0"/>
              <a:t>моторно</a:t>
            </a:r>
            <a:r>
              <a:rPr lang="ru-RU" dirty="0" smtClean="0"/>
              <a:t> </a:t>
            </a:r>
            <a:r>
              <a:rPr lang="ru-RU" dirty="0"/>
              <a:t>неловки</a:t>
            </a:r>
            <a:r>
              <a:rPr lang="ru-RU" dirty="0" smtClean="0"/>
              <a:t>,</a:t>
            </a:r>
          </a:p>
          <a:p>
            <a:r>
              <a:rPr lang="ru-RU" dirty="0" smtClean="0"/>
              <a:t> </a:t>
            </a:r>
            <a:r>
              <a:rPr lang="ru-RU" dirty="0"/>
              <a:t>у них плохо развиты движения кисти, тонкие движения пальцев, к двум годам отсутствует «щипцовый» захват, </a:t>
            </a:r>
            <a:endParaRPr lang="ru-RU" dirty="0" smtClean="0"/>
          </a:p>
          <a:p>
            <a:r>
              <a:rPr lang="ru-RU" dirty="0" smtClean="0"/>
              <a:t>дети </a:t>
            </a:r>
            <a:r>
              <a:rPr lang="ru-RU" dirty="0"/>
              <a:t>не могут точно, координированно выполнить движения губами, </a:t>
            </a:r>
            <a:r>
              <a:rPr lang="ru-RU" dirty="0" smtClean="0"/>
              <a:t>языком.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751340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274638"/>
            <a:ext cx="8147248" cy="922114"/>
          </a:xfrm>
        </p:spPr>
        <p:txBody>
          <a:bodyPr>
            <a:normAutofit/>
          </a:bodyPr>
          <a:lstStyle/>
          <a:p>
            <a:r>
              <a:rPr lang="ru-RU" sz="4000" b="1" dirty="0" smtClean="0"/>
              <a:t>Особенности речевых функций</a:t>
            </a:r>
            <a:endParaRPr lang="ru-RU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584" y="1412776"/>
            <a:ext cx="7859216" cy="4713387"/>
          </a:xfrm>
        </p:spPr>
        <p:txBody>
          <a:bodyPr/>
          <a:lstStyle/>
          <a:p>
            <a:r>
              <a:rPr lang="ru-RU" dirty="0"/>
              <a:t>п</a:t>
            </a:r>
            <a:r>
              <a:rPr lang="ru-RU" dirty="0" smtClean="0"/>
              <a:t>ассивный </a:t>
            </a:r>
            <a:r>
              <a:rPr lang="ru-RU" dirty="0"/>
              <a:t>словарь чаще всего на номинативном </a:t>
            </a:r>
            <a:r>
              <a:rPr lang="ru-RU" dirty="0" smtClean="0"/>
              <a:t>уровне;</a:t>
            </a:r>
          </a:p>
          <a:p>
            <a:r>
              <a:rPr lang="ru-RU" dirty="0"/>
              <a:t>а</a:t>
            </a:r>
            <a:r>
              <a:rPr lang="ru-RU" dirty="0" smtClean="0"/>
              <a:t>ктивный </a:t>
            </a:r>
            <a:r>
              <a:rPr lang="ru-RU" dirty="0"/>
              <a:t>словарь состоит из 5-10 слов модели СГ (на), СГ—СГ (</a:t>
            </a:r>
            <a:r>
              <a:rPr lang="ru-RU" dirty="0" err="1"/>
              <a:t>ма-ма</a:t>
            </a:r>
            <a:r>
              <a:rPr lang="ru-RU" dirty="0" smtClean="0"/>
              <a:t>);</a:t>
            </a:r>
          </a:p>
          <a:p>
            <a:r>
              <a:rPr lang="ru-RU" dirty="0"/>
              <a:t>г</a:t>
            </a:r>
            <a:r>
              <a:rPr lang="ru-RU" dirty="0" smtClean="0"/>
              <a:t>рубое нарушение </a:t>
            </a:r>
            <a:r>
              <a:rPr lang="ru-RU" dirty="0" err="1" smtClean="0"/>
              <a:t>звуко</a:t>
            </a:r>
            <a:r>
              <a:rPr lang="ru-RU" dirty="0" smtClean="0"/>
              <a:t>-слоговой структуры слова;</a:t>
            </a:r>
            <a:endParaRPr lang="ru-RU" dirty="0"/>
          </a:p>
          <a:p>
            <a:r>
              <a:rPr lang="ru-RU" dirty="0"/>
              <a:t>с</a:t>
            </a:r>
            <a:r>
              <a:rPr lang="ru-RU" dirty="0" smtClean="0"/>
              <a:t>тойкие </a:t>
            </a:r>
            <a:r>
              <a:rPr lang="ru-RU" dirty="0" err="1" smtClean="0"/>
              <a:t>аграмматизмы</a:t>
            </a:r>
            <a:r>
              <a:rPr lang="ru-RU" dirty="0" smtClean="0"/>
              <a:t>;</a:t>
            </a:r>
          </a:p>
          <a:p>
            <a:r>
              <a:rPr lang="ru-RU" dirty="0"/>
              <a:t>с</a:t>
            </a:r>
            <a:r>
              <a:rPr lang="ru-RU" dirty="0" smtClean="0"/>
              <a:t>тойкое нарушение звукопроизношения.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145838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b="1" dirty="0" smtClean="0"/>
              <a:t>Принципы диагностики</a:t>
            </a:r>
            <a:endParaRPr lang="ru-RU" sz="36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27584" y="1447800"/>
            <a:ext cx="7848872" cy="4800600"/>
          </a:xfrm>
        </p:spPr>
        <p:txBody>
          <a:bodyPr>
            <a:normAutofit/>
          </a:bodyPr>
          <a:lstStyle/>
          <a:p>
            <a:pPr lvl="0"/>
            <a:r>
              <a:rPr lang="ru-RU" dirty="0"/>
              <a:t>принцип комплексного </a:t>
            </a:r>
            <a:r>
              <a:rPr lang="ru-RU" dirty="0" smtClean="0"/>
              <a:t>подхода</a:t>
            </a:r>
            <a:r>
              <a:rPr lang="ru-RU" dirty="0"/>
              <a:t>;</a:t>
            </a:r>
            <a:r>
              <a:rPr lang="ru-RU" dirty="0" smtClean="0"/>
              <a:t> </a:t>
            </a:r>
            <a:r>
              <a:rPr lang="ru-RU" dirty="0"/>
              <a:t> </a:t>
            </a:r>
          </a:p>
          <a:p>
            <a:pPr lvl="0"/>
            <a:r>
              <a:rPr lang="ru-RU" dirty="0"/>
              <a:t>принцип системного структурно-динамического изучения психического </a:t>
            </a:r>
            <a:r>
              <a:rPr lang="ru-RU" dirty="0" smtClean="0"/>
              <a:t>развития; </a:t>
            </a:r>
          </a:p>
          <a:p>
            <a:pPr lvl="0"/>
            <a:r>
              <a:rPr lang="ru-RU" dirty="0" smtClean="0"/>
              <a:t>принцип </a:t>
            </a:r>
            <a:r>
              <a:rPr lang="ru-RU" dirty="0"/>
              <a:t>качественного анализа структуры </a:t>
            </a:r>
            <a:r>
              <a:rPr lang="ru-RU" dirty="0" smtClean="0"/>
              <a:t>дефекта; </a:t>
            </a:r>
          </a:p>
          <a:p>
            <a:pPr lvl="0"/>
            <a:r>
              <a:rPr lang="ru-RU" dirty="0" smtClean="0"/>
              <a:t>принцип </a:t>
            </a:r>
            <a:r>
              <a:rPr lang="ru-RU" dirty="0"/>
              <a:t>целостного анализа психического развития </a:t>
            </a:r>
            <a:r>
              <a:rPr lang="ru-RU" dirty="0" smtClean="0"/>
              <a:t>ребёнка</a:t>
            </a:r>
            <a:r>
              <a:rPr lang="ru-RU" dirty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3902958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159</TotalTime>
  <Words>576</Words>
  <Application>Microsoft Office PowerPoint</Application>
  <PresentationFormat>Экран (4:3)</PresentationFormat>
  <Paragraphs>84</Paragraphs>
  <Slides>16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17" baseType="lpstr">
      <vt:lpstr>Солнцестояние</vt:lpstr>
      <vt:lpstr>     Современные технологии коррекционного воздействия при системных нарушениях речевого развития у детей дошкольного возраста </vt:lpstr>
      <vt:lpstr>Словарь терминов </vt:lpstr>
      <vt:lpstr>Состояние здоровья новорожденных</vt:lpstr>
      <vt:lpstr>Состояние речи детей 2 -3 лет</vt:lpstr>
      <vt:lpstr>Безречевые дети</vt:lpstr>
      <vt:lpstr> Психолого-педагогическая   характеристика</vt:lpstr>
      <vt:lpstr>Особенности моторных функций</vt:lpstr>
      <vt:lpstr>Особенности речевых функций</vt:lpstr>
      <vt:lpstr>Принципы диагностики</vt:lpstr>
      <vt:lpstr>Методика психолого-логопедического обследования</vt:lpstr>
      <vt:lpstr> 1 часть —обследуются состояние импрессивной речи, слуховое внимание и фонематическое восприятие.</vt:lpstr>
      <vt:lpstr>Задания </vt:lpstr>
      <vt:lpstr> 2 часть — изучение неречевых функций </vt:lpstr>
      <vt:lpstr>Задания </vt:lpstr>
      <vt:lpstr> 3 часть — изучение невербальных компонентов коммуникации </vt:lpstr>
      <vt:lpstr>Вопросы дифференциальной диагностики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Современные технологии коррекционного воздействия при задержке речевого развития у детей дошкольного возраста</dc:title>
  <dc:creator>Serjey</dc:creator>
  <cp:lastModifiedBy>Serjey</cp:lastModifiedBy>
  <cp:revision>21</cp:revision>
  <dcterms:created xsi:type="dcterms:W3CDTF">2014-01-17T15:49:34Z</dcterms:created>
  <dcterms:modified xsi:type="dcterms:W3CDTF">2014-06-01T06:24:25Z</dcterms:modified>
</cp:coreProperties>
</file>

<file path=docProps/thumbnail.jpeg>
</file>