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5E7F0B-D788-466D-99E1-203CECF0EBE5}" type="datetimeFigureOut">
              <a:rPr lang="ru-RU" smtClean="0"/>
              <a:t>01.06.2014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D378ED-B685-41AA-8E21-31D73CCD6A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764704"/>
            <a:ext cx="6334472" cy="4680520"/>
          </a:xfrm>
        </p:spPr>
        <p:txBody>
          <a:bodyPr>
            <a:normAutofit/>
          </a:bodyPr>
          <a:lstStyle/>
          <a:p>
            <a:r>
              <a:rPr lang="ru-RU" sz="4000" b="1" dirty="0"/>
              <a:t>Система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коррекционного </a:t>
            </a:r>
            <a:r>
              <a:rPr lang="ru-RU" sz="4000" b="1" dirty="0"/>
              <a:t>воздействия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при </a:t>
            </a:r>
            <a:r>
              <a:rPr lang="ru-RU" sz="4000" b="1" dirty="0"/>
              <a:t>моторной </a:t>
            </a:r>
            <a:r>
              <a:rPr lang="ru-RU" sz="4000" b="1" dirty="0" smtClean="0"/>
              <a:t>алалии,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r>
              <a:rPr lang="ru-RU" sz="3600" b="1" dirty="0"/>
              <a:t>Пятница </a:t>
            </a:r>
            <a:r>
              <a:rPr lang="ru-RU" sz="3600" b="1" dirty="0" smtClean="0"/>
              <a:t>Т. </a:t>
            </a:r>
            <a:r>
              <a:rPr lang="ru-RU" sz="3600" b="1" dirty="0"/>
              <a:t>В</a:t>
            </a:r>
            <a:r>
              <a:rPr lang="ru-RU" sz="3600" b="1" dirty="0" smtClean="0"/>
              <a:t>.,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err="1"/>
              <a:t>Башинская</a:t>
            </a:r>
            <a:r>
              <a:rPr lang="ru-RU" sz="3600" b="1" dirty="0"/>
              <a:t> </a:t>
            </a:r>
            <a:r>
              <a:rPr lang="ru-RU" sz="3600" b="1" dirty="0" smtClean="0"/>
              <a:t>Т. </a:t>
            </a:r>
            <a:r>
              <a:rPr lang="ru-RU" sz="3600" b="1" dirty="0"/>
              <a:t>В</a:t>
            </a:r>
            <a:r>
              <a:rPr lang="ru-RU" sz="3600" b="1" dirty="0" smtClean="0"/>
              <a:t>., 2010 г.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3740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93610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Прогноз моторной алалии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mtClean="0"/>
              <a:t>Он </a:t>
            </a:r>
            <a:r>
              <a:rPr lang="ru-RU" dirty="0"/>
              <a:t>благоприятен, если у ребенка отмечают­ся такие показатели:</a:t>
            </a:r>
          </a:p>
          <a:p>
            <a:pPr lvl="0"/>
            <a:r>
              <a:rPr lang="ru-RU" dirty="0"/>
              <a:t>слабая выраженность неязыковых расстройств;</a:t>
            </a:r>
          </a:p>
          <a:p>
            <a:pPr lvl="0"/>
            <a:r>
              <a:rPr lang="ru-RU" dirty="0"/>
              <a:t>благоприятная </a:t>
            </a:r>
            <a:r>
              <a:rPr lang="ru-RU" dirty="0" err="1"/>
              <a:t>микросоциальная</a:t>
            </a:r>
            <a:r>
              <a:rPr lang="ru-RU" dirty="0"/>
              <a:t> среда;</a:t>
            </a:r>
          </a:p>
          <a:p>
            <a:pPr lvl="0"/>
            <a:r>
              <a:rPr lang="ru-RU" dirty="0"/>
              <a:t>потребность в речи;</a:t>
            </a:r>
          </a:p>
          <a:p>
            <a:r>
              <a:rPr lang="ru-RU" dirty="0" smtClean="0"/>
              <a:t>наличие </a:t>
            </a:r>
            <a:r>
              <a:rPr lang="ru-RU" dirty="0"/>
              <a:t>медико-педагогического сопровождения.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344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792088"/>
          </a:xfrm>
        </p:spPr>
        <p:txBody>
          <a:bodyPr>
            <a:normAutofit fontScale="90000"/>
          </a:bodyPr>
          <a:lstStyle/>
          <a:p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/>
              <a:t/>
            </a:r>
            <a:br>
              <a:rPr lang="ru-RU" sz="3600" u="sng" dirty="0"/>
            </a:b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/>
              <a:t/>
            </a:r>
            <a:br>
              <a:rPr lang="ru-RU" sz="3600" u="sng" dirty="0"/>
            </a:br>
            <a:r>
              <a:rPr lang="ru-RU" sz="3100" b="1" dirty="0" smtClean="0"/>
              <a:t>Факторы положительной динамики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196752"/>
            <a:ext cx="7344816" cy="4824535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2600" dirty="0" smtClean="0"/>
              <a:t>ранняя диагностика недоразвития и раннее начало коррекции;</a:t>
            </a:r>
          </a:p>
          <a:p>
            <a:pPr lvl="0"/>
            <a:r>
              <a:rPr lang="ru-RU" sz="2600" dirty="0" smtClean="0"/>
              <a:t>своевременное предупреждение вторичных отклонений раз­вития;</a:t>
            </a:r>
          </a:p>
          <a:p>
            <a:pPr lvl="0"/>
            <a:r>
              <a:rPr lang="ru-RU" sz="2600" dirty="0" smtClean="0"/>
              <a:t>учет нормального онтогенеза;</a:t>
            </a:r>
          </a:p>
          <a:p>
            <a:pPr lvl="0"/>
            <a:r>
              <a:rPr lang="ru-RU" sz="2600" dirty="0" smtClean="0"/>
              <a:t>системность воздействия на все компоненты речи с пре­имущественным акцентом на преодоление лексико-грамматического недоразвития;</a:t>
            </a:r>
          </a:p>
          <a:p>
            <a:pPr lvl="0"/>
            <a:r>
              <a:rPr lang="ru-RU" sz="2600" dirty="0" smtClean="0"/>
              <a:t>дифференцированный подход и учет индивидуальных осо­бенностей ребенка;</a:t>
            </a:r>
          </a:p>
          <a:p>
            <a:pPr lvl="0"/>
            <a:r>
              <a:rPr lang="ru-RU" sz="2600" dirty="0" smtClean="0"/>
              <a:t>формирование речи с одновременным воздействием на сен­сорно-интеллектуальную и аффективно-волевую сферу;</a:t>
            </a:r>
          </a:p>
          <a:p>
            <a:pPr lvl="0"/>
            <a:r>
              <a:rPr lang="ru-RU" sz="2600" dirty="0" smtClean="0"/>
              <a:t>единство формирования речевых процессов, мышления и познавательной активности.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95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692696"/>
            <a:ext cx="7704856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«…ра­нее </a:t>
            </a:r>
            <a:r>
              <a:rPr lang="ru-RU" dirty="0"/>
              <a:t>всего начинают функционировать двигательный анализа­тор и его кора, организующая активное движение. Это об­ласть наиболее отчетливо дифференцируется уже к рожде­нию, к 1-му году достигает высокого развития, а между 2 и 4 годами приобретает структуру, сходную со структурой взрос­лого человека</a:t>
            </a:r>
            <a:r>
              <a:rPr lang="ru-RU" dirty="0" smtClean="0"/>
              <a:t>»… </a:t>
            </a:r>
          </a:p>
          <a:p>
            <a:pPr marL="0" indent="0">
              <a:buNone/>
            </a:pPr>
            <a:r>
              <a:rPr lang="ru-RU" dirty="0" smtClean="0"/>
              <a:t>«Отсутствие специфических раздражи­телей из внешнего мира ведет к недоразвитию тех областей мозга, в которых осуществляются анализ и синтез этих раз­дражителей…»</a:t>
            </a:r>
            <a:endParaRPr lang="ru-RU" dirty="0" smtClean="0"/>
          </a:p>
          <a:p>
            <a:pPr marL="0" indent="0">
              <a:buNone/>
            </a:pPr>
            <a:r>
              <a:rPr lang="ru-RU" sz="2000" dirty="0" smtClean="0"/>
              <a:t>          </a:t>
            </a:r>
            <a:r>
              <a:rPr lang="ru-RU" sz="2000" dirty="0" smtClean="0"/>
              <a:t>                             </a:t>
            </a:r>
            <a:r>
              <a:rPr lang="ru-RU" sz="2000" dirty="0" err="1" smtClean="0"/>
              <a:t>Эльконин</a:t>
            </a:r>
            <a:r>
              <a:rPr lang="ru-RU" sz="2000" dirty="0" smtClean="0"/>
              <a:t> </a:t>
            </a:r>
            <a:r>
              <a:rPr lang="ru-RU" sz="2000" dirty="0"/>
              <a:t>Д.Б.  Детская психология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          </a:t>
            </a:r>
            <a:r>
              <a:rPr lang="ru-RU" sz="2000" dirty="0" smtClean="0"/>
              <a:t>            (</a:t>
            </a:r>
            <a:r>
              <a:rPr lang="ru-RU" sz="2000" dirty="0"/>
              <a:t>Развитие </a:t>
            </a:r>
            <a:r>
              <a:rPr lang="ru-RU" sz="2000" dirty="0" smtClean="0"/>
              <a:t>ребенка </a:t>
            </a:r>
            <a:r>
              <a:rPr lang="ru-RU" sz="2000" dirty="0"/>
              <a:t>от рождения до 7 лет</a:t>
            </a:r>
            <a:r>
              <a:rPr lang="ru-RU" sz="2000" dirty="0" smtClean="0"/>
              <a:t>), 1960                        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9215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17125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Методика </a:t>
            </a:r>
            <a:r>
              <a:rPr lang="ru-RU" sz="2800" b="1" dirty="0" err="1"/>
              <a:t>графомоторной</a:t>
            </a:r>
            <a:r>
              <a:rPr lang="ru-RU" sz="2800" b="1" dirty="0"/>
              <a:t> стимуляции речи при моторной </a:t>
            </a:r>
            <a:r>
              <a:rPr lang="ru-RU" sz="2800" b="1" dirty="0" smtClean="0"/>
              <a:t>алалии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2119257"/>
            <a:ext cx="6984776" cy="360381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Основная</a:t>
            </a:r>
            <a:r>
              <a:rPr lang="ru-RU" b="1" dirty="0" smtClean="0"/>
              <a:t> </a:t>
            </a:r>
            <a:r>
              <a:rPr lang="ru-RU" b="1" i="1" dirty="0"/>
              <a:t>идея</a:t>
            </a:r>
            <a:r>
              <a:rPr lang="ru-RU" b="1" dirty="0"/>
              <a:t> </a:t>
            </a:r>
            <a:r>
              <a:rPr lang="ru-RU" dirty="0"/>
              <a:t>предлагаемой методики заключается в мак­симальном совмещении момента </a:t>
            </a:r>
            <a:r>
              <a:rPr lang="ru-RU" dirty="0" smtClean="0"/>
              <a:t>движения </a:t>
            </a:r>
            <a:r>
              <a:rPr lang="ru-RU" dirty="0"/>
              <a:t>плечево­го сустава (размах, бросок, линия) с моментом начала речи (голосовой реакцией).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776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76673"/>
            <a:ext cx="6965245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Этапы коррекционной работы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u="sng" dirty="0" smtClean="0"/>
              <a:t>Первый этап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I</a:t>
            </a:r>
            <a:r>
              <a:rPr lang="ru-RU" dirty="0"/>
              <a:t>	— «Звук»;</a:t>
            </a:r>
          </a:p>
          <a:p>
            <a:pPr marL="0" indent="0">
              <a:buNone/>
            </a:pPr>
            <a:r>
              <a:rPr lang="en-US" dirty="0"/>
              <a:t>II</a:t>
            </a:r>
            <a:r>
              <a:rPr lang="ru-RU" dirty="0"/>
              <a:t>	— «Слог»;</a:t>
            </a:r>
          </a:p>
          <a:p>
            <a:pPr marL="0" indent="0">
              <a:buNone/>
            </a:pPr>
            <a:r>
              <a:rPr lang="en-US" dirty="0"/>
              <a:t>III</a:t>
            </a:r>
            <a:r>
              <a:rPr lang="ru-RU" dirty="0"/>
              <a:t>	— «Слово».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u="sng" dirty="0" smtClean="0"/>
              <a:t>Второй этап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IV</a:t>
            </a:r>
            <a:r>
              <a:rPr lang="ru-RU" dirty="0"/>
              <a:t>	— «Фраза»;</a:t>
            </a:r>
          </a:p>
          <a:p>
            <a:pPr marL="0" indent="0">
              <a:buNone/>
            </a:pPr>
            <a:r>
              <a:rPr lang="en-US" dirty="0"/>
              <a:t>V</a:t>
            </a:r>
            <a:r>
              <a:rPr lang="ru-RU" dirty="0"/>
              <a:t>	— «Связная речь».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u="sng" dirty="0"/>
              <a:t>Третий этап</a:t>
            </a:r>
            <a:r>
              <a:rPr lang="ru-RU" dirty="0"/>
              <a:t> </a:t>
            </a:r>
            <a:r>
              <a:rPr lang="ru-RU" dirty="0" smtClean="0"/>
              <a:t>закрепление </a:t>
            </a:r>
            <a:r>
              <a:rPr lang="ru-RU" dirty="0"/>
              <a:t>полученных навыков </a:t>
            </a:r>
            <a:r>
              <a:rPr lang="ru-RU" dirty="0" smtClean="0"/>
              <a:t>в самостоятельной речи.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36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764703"/>
            <a:ext cx="6965245" cy="86409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100" b="1" dirty="0" smtClean="0"/>
              <a:t>Организация логопедических </a:t>
            </a:r>
            <a:r>
              <a:rPr lang="ru-RU" sz="3100" b="1" dirty="0" smtClean="0"/>
              <a:t>занятий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556792"/>
            <a:ext cx="6912768" cy="4166277"/>
          </a:xfrm>
        </p:spPr>
        <p:txBody>
          <a:bodyPr/>
          <a:lstStyle/>
          <a:p>
            <a:r>
              <a:rPr lang="ru-RU" dirty="0"/>
              <a:t>Первичный контакт с ребенком. </a:t>
            </a:r>
            <a:endParaRPr lang="ru-RU" dirty="0" smtClean="0"/>
          </a:p>
          <a:p>
            <a:r>
              <a:rPr lang="ru-RU" dirty="0" smtClean="0"/>
              <a:t>Оборудование </a:t>
            </a:r>
            <a:r>
              <a:rPr lang="ru-RU" dirty="0"/>
              <a:t>занятий. </a:t>
            </a:r>
            <a:endParaRPr lang="ru-RU" dirty="0" smtClean="0"/>
          </a:p>
          <a:p>
            <a:r>
              <a:rPr lang="ru-RU" dirty="0"/>
              <a:t>Привлечение к участию в занятии матери ребенка.  </a:t>
            </a:r>
          </a:p>
          <a:p>
            <a:r>
              <a:rPr lang="ru-RU" dirty="0"/>
              <a:t>Работа над </a:t>
            </a:r>
            <a:r>
              <a:rPr lang="ru-RU" dirty="0" smtClean="0"/>
              <a:t>жестом.</a:t>
            </a:r>
          </a:p>
          <a:p>
            <a:r>
              <a:rPr lang="ru-RU" dirty="0"/>
              <a:t>Преодоление речевого негативизма.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327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3600" b="1" dirty="0"/>
              <a:t>Задачи коррекционных занятий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704856" cy="518457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800" dirty="0"/>
              <a:t>Упражнять детей в четком, ритмичном, эмоциональ­ном произнесении слов и фраз.</a:t>
            </a:r>
          </a:p>
          <a:p>
            <a:pPr lvl="0"/>
            <a:r>
              <a:rPr lang="ru-RU" sz="8800" dirty="0"/>
              <a:t>Р</a:t>
            </a:r>
            <a:r>
              <a:rPr lang="ru-RU" sz="8800" dirty="0" smtClean="0"/>
              <a:t>асширять </a:t>
            </a:r>
            <a:r>
              <a:rPr lang="ru-RU" sz="8800" dirty="0"/>
              <a:t>поле зрительного вни­мания.</a:t>
            </a:r>
          </a:p>
          <a:p>
            <a:pPr lvl="0"/>
            <a:r>
              <a:rPr lang="ru-RU" sz="8800" dirty="0"/>
              <a:t>Расширять представления о частях тела.</a:t>
            </a:r>
          </a:p>
          <a:p>
            <a:pPr lvl="0"/>
            <a:r>
              <a:rPr lang="ru-RU" sz="8800" dirty="0"/>
              <a:t>Формировать представления о количестве.</a:t>
            </a:r>
          </a:p>
          <a:p>
            <a:pPr lvl="0"/>
            <a:r>
              <a:rPr lang="ru-RU" sz="8800" dirty="0"/>
              <a:t>Интерес и внимание к ощущениям и </a:t>
            </a:r>
            <a:r>
              <a:rPr lang="ru-RU" sz="8800" dirty="0" smtClean="0"/>
              <a:t>возможностям </a:t>
            </a:r>
          </a:p>
          <a:p>
            <a:pPr marL="0" lvl="0" indent="0">
              <a:buNone/>
            </a:pPr>
            <a:r>
              <a:rPr lang="ru-RU" sz="8800" dirty="0"/>
              <a:t> </a:t>
            </a:r>
            <a:r>
              <a:rPr lang="ru-RU" sz="8800" dirty="0" smtClean="0"/>
              <a:t>   ар­тикуляционного </a:t>
            </a:r>
            <a:r>
              <a:rPr lang="ru-RU" sz="8800" dirty="0"/>
              <a:t>аппарата.</a:t>
            </a:r>
          </a:p>
          <a:p>
            <a:pPr lvl="0"/>
            <a:r>
              <a:rPr lang="ru-RU" sz="8800" dirty="0"/>
              <a:t>Вырабатывать синхронность в работе органов артикуля­ции, рук, голоса.</a:t>
            </a:r>
          </a:p>
          <a:p>
            <a:pPr lvl="0"/>
            <a:r>
              <a:rPr lang="ru-RU" sz="8800" dirty="0" smtClean="0"/>
              <a:t>Активизировать </a:t>
            </a:r>
            <a:r>
              <a:rPr lang="ru-RU" sz="8800" dirty="0"/>
              <a:t>работу локтевых суставов.</a:t>
            </a:r>
          </a:p>
          <a:p>
            <a:pPr lvl="0"/>
            <a:r>
              <a:rPr lang="ru-RU" sz="8800" dirty="0" smtClean="0"/>
              <a:t>Вырабатывать </a:t>
            </a:r>
            <a:r>
              <a:rPr lang="ru-RU" sz="8800" dirty="0"/>
              <a:t>чувство ритма и рифмы.</a:t>
            </a:r>
          </a:p>
          <a:p>
            <a:r>
              <a:rPr lang="ru-RU" sz="8800" dirty="0" smtClean="0"/>
              <a:t>Укреплять </a:t>
            </a:r>
            <a:r>
              <a:rPr lang="ru-RU" sz="8800" dirty="0"/>
              <a:t>чувство удовлетворения от результата </a:t>
            </a:r>
            <a:endParaRPr lang="ru-RU" sz="8800" dirty="0" smtClean="0"/>
          </a:p>
          <a:p>
            <a:pPr marL="0" indent="0">
              <a:buNone/>
            </a:pPr>
            <a:r>
              <a:rPr lang="ru-RU" sz="8800" dirty="0"/>
              <a:t> </a:t>
            </a:r>
            <a:r>
              <a:rPr lang="ru-RU" sz="8800" dirty="0" smtClean="0"/>
              <a:t>   заня­тий.</a:t>
            </a:r>
          </a:p>
          <a:p>
            <a:pPr lvl="0"/>
            <a:r>
              <a:rPr lang="ru-RU" sz="8800" dirty="0" smtClean="0"/>
              <a:t>Воспитывать у родителей понимание необходимости ока­зания ребенку моральной и практической помощи.</a:t>
            </a:r>
          </a:p>
          <a:p>
            <a:endParaRPr lang="ru-RU" sz="8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624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162</TotalTime>
  <Words>317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Система  коррекционного воздействия  при моторной алалии,  Пятница Т. В.,  Башинская Т. В., 2010 г.</vt:lpstr>
      <vt:lpstr>Прогноз моторной алалии</vt:lpstr>
      <vt:lpstr>     Факторы положительной динамики </vt:lpstr>
      <vt:lpstr>Презентация PowerPoint</vt:lpstr>
      <vt:lpstr>Методика графомоторной стимуляции речи при моторной алалии</vt:lpstr>
      <vt:lpstr>Этапы коррекционной работы</vt:lpstr>
      <vt:lpstr>      Организация логопедических занятий </vt:lpstr>
      <vt:lpstr>  Задачи коррекционных занятий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коррекционного воздействия при моторной алалии, Пятница Т. В., Башинская Т. В. , 2010 г.</dc:title>
  <dc:creator>Serjey</dc:creator>
  <cp:lastModifiedBy>Serjey</cp:lastModifiedBy>
  <cp:revision>12</cp:revision>
  <dcterms:created xsi:type="dcterms:W3CDTF">2014-01-19T15:23:41Z</dcterms:created>
  <dcterms:modified xsi:type="dcterms:W3CDTF">2014-06-01T06:45:21Z</dcterms:modified>
</cp:coreProperties>
</file>