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26.jpeg"/><Relationship Id="rId7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5.jpe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  <a:cs typeface="Aparajita" pitchFamily="34" charset="0"/>
              </a:rPr>
              <a:t>Дифференциация звуков 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  <a:cs typeface="Aparajita" pitchFamily="34" charset="0"/>
              </a:rPr>
              <a:t>С -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  <a:cs typeface="Aparajita" pitchFamily="34" charset="0"/>
              </a:rPr>
              <a:t>Ш</a:t>
            </a:r>
            <a:endParaRPr lang="ru-RU" dirty="0">
              <a:solidFill>
                <a:srgbClr val="FF0000"/>
              </a:solidFill>
              <a:latin typeface="Comic Sans MS" pitchFamily="66" charset="0"/>
              <a:cs typeface="Aparajit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Учим ребенка сопоставлять и различать на слух звуки С и Ш</a:t>
            </a:r>
          </a:p>
          <a:p>
            <a:r>
              <a:rPr lang="ru-RU" dirty="0" smtClean="0"/>
              <a:t>Используем картинки-символы</a:t>
            </a:r>
          </a:p>
          <a:p>
            <a:r>
              <a:rPr lang="ru-RU" dirty="0" smtClean="0"/>
              <a:t>Используем прием подражания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Четвертый лишний</a:t>
            </a:r>
            <a:endParaRPr lang="ru-RU" sz="3200" dirty="0"/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323528" y="1600200"/>
          <a:ext cx="8496944" cy="2404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24048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218" name="Picture 2" descr="C:\Users\А\Desktop\212348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1980715" cy="2049016"/>
          </a:xfrm>
          <a:prstGeom prst="rect">
            <a:avLst/>
          </a:prstGeom>
          <a:noFill/>
        </p:spPr>
      </p:pic>
      <p:pic>
        <p:nvPicPr>
          <p:cNvPr id="9219" name="Picture 3" descr="C:\Users\А\Desktop\Marks_dish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844824"/>
            <a:ext cx="1958936" cy="1872208"/>
          </a:xfrm>
          <a:prstGeom prst="rect">
            <a:avLst/>
          </a:prstGeom>
          <a:noFill/>
        </p:spPr>
      </p:pic>
      <p:pic>
        <p:nvPicPr>
          <p:cNvPr id="9220" name="Picture 4" descr="C:\Users\А\Desktop\81237925_V_KOLPAKE.jpg"/>
          <p:cNvPicPr>
            <a:picLocks noChangeAspect="1" noChangeArrowheads="1"/>
          </p:cNvPicPr>
          <p:nvPr/>
        </p:nvPicPr>
        <p:blipFill>
          <a:blip r:embed="rId4" cstate="print"/>
          <a:srcRect r="49"/>
          <a:stretch>
            <a:fillRect/>
          </a:stretch>
        </p:blipFill>
        <p:spPr bwMode="auto">
          <a:xfrm>
            <a:off x="4716016" y="1772816"/>
            <a:ext cx="1896796" cy="2160240"/>
          </a:xfrm>
          <a:prstGeom prst="rect">
            <a:avLst/>
          </a:prstGeom>
          <a:noFill/>
        </p:spPr>
      </p:pic>
      <p:pic>
        <p:nvPicPr>
          <p:cNvPr id="9224" name="Picture 8" descr="C:\Users\А\Desktop\12381395417eD9fu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1772816"/>
            <a:ext cx="1828389" cy="213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Четвертый лишний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323528" y="1600200"/>
          <a:ext cx="8496944" cy="2404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24048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2530" name="Picture 2" descr="C:\Users\А\Desktop\Kolbasa_5.jpg"/>
          <p:cNvPicPr>
            <a:picLocks noChangeAspect="1" noChangeArrowheads="1"/>
          </p:cNvPicPr>
          <p:nvPr/>
        </p:nvPicPr>
        <p:blipFill>
          <a:blip r:embed="rId2" cstate="print"/>
          <a:srcRect r="50"/>
          <a:stretch>
            <a:fillRect/>
          </a:stretch>
        </p:blipFill>
        <p:spPr bwMode="auto">
          <a:xfrm>
            <a:off x="467544" y="1916832"/>
            <a:ext cx="1872208" cy="1661506"/>
          </a:xfrm>
          <a:prstGeom prst="rect">
            <a:avLst/>
          </a:prstGeom>
          <a:noFill/>
        </p:spPr>
      </p:pic>
      <p:pic>
        <p:nvPicPr>
          <p:cNvPr id="22531" name="Picture 3" descr="C:\Users\А\Documents\Натусик\МОИ ПОСОБИЯ\картинки с\2434642801.jpg"/>
          <p:cNvPicPr>
            <a:picLocks noChangeAspect="1" noChangeArrowheads="1"/>
          </p:cNvPicPr>
          <p:nvPr/>
        </p:nvPicPr>
        <p:blipFill>
          <a:blip r:embed="rId3" cstate="print"/>
          <a:srcRect r="49"/>
          <a:stretch>
            <a:fillRect/>
          </a:stretch>
        </p:blipFill>
        <p:spPr bwMode="auto">
          <a:xfrm>
            <a:off x="2555776" y="1913701"/>
            <a:ext cx="1944216" cy="1859676"/>
          </a:xfrm>
          <a:prstGeom prst="rect">
            <a:avLst/>
          </a:prstGeom>
          <a:noFill/>
        </p:spPr>
      </p:pic>
      <p:pic>
        <p:nvPicPr>
          <p:cNvPr id="22532" name="Picture 4" descr="C:\Users\А\Documents\Натусик\МОИ ПОСОБИЯ\картинки с\0_a0674_ec03481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132856"/>
            <a:ext cx="2104912" cy="1449403"/>
          </a:xfrm>
          <a:prstGeom prst="rect">
            <a:avLst/>
          </a:prstGeom>
          <a:noFill/>
        </p:spPr>
      </p:pic>
      <p:pic>
        <p:nvPicPr>
          <p:cNvPr id="22533" name="Picture 5" descr="C:\Users\А\Desktop\lapsha.jpg"/>
          <p:cNvPicPr>
            <a:picLocks noChangeAspect="1" noChangeArrowheads="1"/>
          </p:cNvPicPr>
          <p:nvPr/>
        </p:nvPicPr>
        <p:blipFill>
          <a:blip r:embed="rId5" cstate="print"/>
          <a:srcRect r="124"/>
          <a:stretch>
            <a:fillRect/>
          </a:stretch>
        </p:blipFill>
        <p:spPr bwMode="auto">
          <a:xfrm>
            <a:off x="6876256" y="2060848"/>
            <a:ext cx="1800200" cy="1553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7992888" cy="548679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Размести каждого жителя в свой домик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А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640960" cy="5962263"/>
          </a:xfrm>
          <a:prstGeom prst="rect">
            <a:avLst/>
          </a:prstGeom>
          <a:noFill/>
        </p:spPr>
      </p:pic>
      <p:pic>
        <p:nvPicPr>
          <p:cNvPr id="1029" name="Picture 5" descr="C:\Users\А\Desktop\Безымянный.png"/>
          <p:cNvPicPr>
            <a:picLocks noChangeAspect="1" noChangeArrowheads="1"/>
          </p:cNvPicPr>
          <p:nvPr/>
        </p:nvPicPr>
        <p:blipFill>
          <a:blip r:embed="rId3" cstate="print"/>
          <a:srcRect r="2420" b="4506"/>
          <a:stretch>
            <a:fillRect/>
          </a:stretch>
        </p:blipFill>
        <p:spPr bwMode="auto">
          <a:xfrm>
            <a:off x="7020272" y="2564904"/>
            <a:ext cx="1459362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21832E-6 C -0.0158 0.00648 -0.03143 0.01064 -0.04688 0.0185 C -0.04809 0.01989 -0.05903 0.0303 -0.06198 0.03538 C -0.06928 0.04833 -0.06146 0.04024 -0.07223 0.0488 C -0.07553 0.06244 -0.07674 0.07447 -0.08108 0.08765 C -0.08316 0.10823 -0.07813 0.13506 -0.09115 0.14824 C -0.09375 0.16258 -0.09046 0.15125 -0.10643 0.16512 C -0.10799 0.16651 -0.10851 0.16906 -0.11007 0.17021 C -0.11407 0.17368 -0.11823 0.17414 -0.12275 0.1753 C -0.13334 0.17345 -0.16962 0.17414 -0.18351 0.1568 C -0.18577 0.15402 -0.19271 0.13483 -0.19497 0.12974 C -0.19948 0.0895 -0.20122 0.03908 -0.18351 0.00324 C -0.18073 -0.04741 -0.18108 -0.03099 -0.1849 -0.11818 C -0.18594 -0.14107 -0.20556 -0.19658 -0.21146 -0.21415 C -0.21684 -0.23034 -0.21702 -0.22664 -0.22153 -0.24468 C -0.22344 -0.25208 -0.22466 -0.2648 -0.22796 -0.27151 C -0.23577 -0.287 -0.25625 -0.29209 -0.26841 -0.2951 C -0.30261 -0.2914 -0.33855 -0.29857 -0.37084 -0.2833 C -0.39757 -0.27058 -0.42396 -0.2574 -0.4507 -0.24468 C -0.45678 -0.23358 -0.46337 -0.22479 -0.46962 -0.21415 C -0.47309 -0.1901 -0.47518 -0.16443 -0.4823 -0.14177 C -0.48316 -0.13552 -0.48334 -0.12928 -0.4849 -0.12327 C -0.48542 -0.12095 -0.48785 -0.12026 -0.48855 -0.11818 C -0.49844 -0.08395 -0.50365 -0.0451 -0.52917 -0.02359 C -0.53803 -0.01619 -0.54844 -0.01249 -0.55816 -0.00694 C -0.57431 -0.00809 -0.59063 -0.00624 -0.60643 -0.01018 C -0.62518 -0.0148 -0.64167 -0.03053 -0.66077 -0.03538 C -0.67934 -0.05527 -0.67084 -0.04949 -0.71771 -0.03723 C -0.73125 -0.03376 -0.75695 -0.01873 -0.75695 -0.01873 C -0.76632 -0.00162 -0.76806 0.01179 -0.77223 0.03353 C -0.77171 0.04695 -0.77223 0.06059 -0.77084 0.07401 C -0.77049 0.07678 -0.76754 0.07817 -0.76719 0.08094 C -0.76441 0.10777 -0.77014 0.11795 -0.76077 0.13645 C -0.75903 0.14917 -0.75105 0.15772 -0.74566 0.16859 C -0.74132 0.17715 -0.73889 0.18733 -0.73421 0.19542 C -0.73299 0.19773 -0.73056 0.19843 -0.72917 0.20051 C -0.72362 0.2093 -0.71146 0.23774 -0.70261 0.24607 C -0.69601 0.25231 -0.6882 0.25809 -0.68108 0.26295 C -0.6783 0.26758 -0.67483 0.27151 -0.67223 0.27636 C -0.66841 0.28353 -0.6665 0.28978 -0.66198 0.29672 C -0.66077 0.29857 -0.65973 0.30065 -0.65816 0.3018 C -0.6566 0.30296 -0.65313 0.30342 -0.65313 0.30342 " pathEditMode="relative" ptsTypes="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А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640960" cy="5962263"/>
          </a:xfrm>
          <a:prstGeom prst="rect">
            <a:avLst/>
          </a:prstGeom>
          <a:noFill/>
        </p:spPr>
      </p:pic>
      <p:pic>
        <p:nvPicPr>
          <p:cNvPr id="2050" name="Picture 2" descr="C:\Users\А\Desktop\Безымянный.png"/>
          <p:cNvPicPr>
            <a:picLocks noChangeAspect="1" noChangeArrowheads="1"/>
          </p:cNvPicPr>
          <p:nvPr/>
        </p:nvPicPr>
        <p:blipFill>
          <a:blip r:embed="rId3" cstate="print"/>
          <a:srcRect r="160"/>
          <a:stretch>
            <a:fillRect/>
          </a:stretch>
        </p:blipFill>
        <p:spPr bwMode="auto">
          <a:xfrm>
            <a:off x="1043608" y="4653136"/>
            <a:ext cx="1440160" cy="1381500"/>
          </a:xfrm>
          <a:prstGeom prst="rect">
            <a:avLst/>
          </a:prstGeom>
          <a:noFill/>
        </p:spPr>
      </p:pic>
      <p:pic>
        <p:nvPicPr>
          <p:cNvPr id="2051" name="Picture 3" descr="C:\Users\А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852936"/>
            <a:ext cx="1557732" cy="781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139 C -0.01215 -0.04741 -0.02118 -0.07909 -0.05886 -0.10291 C -0.07066 -0.10245 -0.08229 -0.10222 -0.09427 -0.1013 C -0.09757 -0.10106 -0.10191 -0.10176 -0.10452 -0.09945 C -0.10868 -0.09644 -0.10868 -0.08904 -0.11146 -0.08441 C -0.11441 -0.07933 -0.12049 -0.06915 -0.12049 -0.06892 C -0.12153 -0.05111 -0.12188 -0.02845 -0.12865 -0.01203 C -0.13212 -0.00278 -0.13924 0.0037 -0.14375 0.01133 C -0.15191 0.03723 -0.16198 0.06152 -0.17031 0.08696 C -0.17952 0.11586 -0.17136 0.10384 -0.18073 0.11563 C -0.1842 0.13413 -0.18733 0.1598 -0.19601 0.17414 C -0.20504 0.18848 -0.20035 0.17923 -0.20955 0.20282 C -0.21181 0.20814 -0.21198 0.21438 -0.21424 0.2197 C -0.22101 0.23381 -0.22222 0.22664 -0.23038 0.23959 C -0.23715 0.25 -0.2408 0.26318 -0.24757 0.27336 C -0.25695 0.28746 -0.2684 0.2981 -0.28004 0.30851 C -0.28125 0.3099 -0.28229 0.31267 -0.28368 0.3136 C -0.2882 0.31568 -0.29254 0.31591 -0.29722 0.31707 C -0.34584 0.3432 -0.31806 0.33048 -0.41424 0.32701 C -0.425 0.31568 -0.4375 0.3099 -0.44827 0.30018 C -0.45174 0.29695 -0.45729 0.28839 -0.45729 0.28862 C -0.46077 0.27659 -0.45608 0.29093 -0.46268 0.27845 C -0.47136 0.26249 -0.47934 0.24537 -0.48629 0.22803 C -0.48577 0.2197 -0.4875 0.21068 -0.48507 0.20282 C -0.46268 0.12858 -0.31927 0.15449 -0.30191 0.15402 C -0.29393 0.15102 -0.28229 0.15194 -0.27882 0.14223 C -0.2684 0.11679 -0.28004 0.12373 -0.26962 0.11864 C -0.26979 0.09366 -0.26875 0.05735 -0.28108 0.0333 C -0.31268 -0.02937 -0.37674 -0.04741 -0.43125 -0.04926 C -0.50191 -0.05157 -0.5724 -0.05273 -0.64306 -0.05412 C -0.64931 -0.05921 -0.65608 -0.06291 -0.6625 -0.06753 C -0.67031 -0.08071 -0.67917 -0.10222 -0.69132 -0.10939 " pathEditMode="relative" rAng="0" ptsTypes="fffffffffffffffffffffffffffffff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А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640960" cy="5962263"/>
          </a:xfrm>
          <a:prstGeom prst="rect">
            <a:avLst/>
          </a:prstGeom>
          <a:noFill/>
        </p:spPr>
      </p:pic>
      <p:pic>
        <p:nvPicPr>
          <p:cNvPr id="5" name="Picture 2" descr="C:\Users\А\Desktop\Безымянный.png"/>
          <p:cNvPicPr>
            <a:picLocks noChangeAspect="1" noChangeArrowheads="1"/>
          </p:cNvPicPr>
          <p:nvPr/>
        </p:nvPicPr>
        <p:blipFill>
          <a:blip r:embed="rId3" cstate="print"/>
          <a:srcRect r="160"/>
          <a:stretch>
            <a:fillRect/>
          </a:stretch>
        </p:blipFill>
        <p:spPr bwMode="auto">
          <a:xfrm>
            <a:off x="1043608" y="4653136"/>
            <a:ext cx="1440160" cy="1381500"/>
          </a:xfrm>
          <a:prstGeom prst="rect">
            <a:avLst/>
          </a:prstGeom>
          <a:noFill/>
        </p:spPr>
      </p:pic>
      <p:pic>
        <p:nvPicPr>
          <p:cNvPr id="3074" name="Picture 2" descr="C:\Users\А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132855"/>
            <a:ext cx="1512168" cy="758469"/>
          </a:xfrm>
          <a:prstGeom prst="rect">
            <a:avLst/>
          </a:prstGeom>
          <a:noFill/>
        </p:spPr>
      </p:pic>
      <p:pic>
        <p:nvPicPr>
          <p:cNvPr id="3075" name="Picture 3" descr="C:\Users\А\Desktop\1_3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2780928"/>
            <a:ext cx="1542531" cy="1156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272 C -0.00868 -0.01087 -0.01753 -0.00948 -0.02604 -0.0074 C -0.03732 -0.00439 -0.04722 0.00532 -0.06007 0.00879 C -0.06944 0.0192 -0.0776 0.03099 -0.08715 0.0414 C -0.08993 0.04811 -0.09236 0.05481 -0.09514 0.06106 C -0.09861 0.06846 -0.10625 0.0828 -0.10625 0.08303 C -0.10816 0.09783 -0.11406 0.11032 -0.1184 0.12419 C -0.11927 0.14246 -0.12152 0.16975 -0.13194 0.18386 C -0.13593 0.1975 -0.13958 0.2049 -0.14843 0.21254 C -0.15416 0.22479 -0.16406 0.22919 -0.17274 0.23774 C -0.2033 0.26665 -0.2335 0.27521 -0.26788 0.29556 C -0.28784 0.29487 -0.30833 0.29857 -0.32777 0.29371 C -0.33437 0.29209 -0.33871 0.28307 -0.34409 0.27752 C -0.35677 0.26527 -0.36319 0.2426 -0.36857 0.22341 C -0.3651 0.20167 -0.3658 0.17808 -0.35764 0.15842 C -0.34166 0.1191 -0.32222 0.12119 -0.29791 0.10615 C -0.29461 0.1043 -0.29184 0.10107 -0.28836 0.09898 C -0.27465 0.09135 -0.26024 0.08441 -0.24618 0.07724 C -0.23941 0.07378 -0.23142 0.07539 -0.22448 0.07193 C -0.20764 0.0636 -0.18819 0.04487 -0.17152 0.0377 C -0.15486 -0.02659 -0.22257 -0.04325 -0.25434 -0.05596 C -0.30694 -0.05458 -0.29948 -0.06221 -0.33593 -0.04348 C -0.36111 -0.03053 -0.37916 0.00208 -0.40416 0.01596 C -0.4151 0.02197 -0.42934 0.02405 -0.44045 0.02683 C -0.45625 0.02567 -0.46736 0.02706 -0.47882 0.01249 C -0.48819 -0.01295 -0.50034 -0.03793 -0.50729 -0.06522 C -0.50955 -0.08487 -0.50798 -0.09042 -0.50034 -0.10638 C -0.49375 -0.12049 -0.50069 -0.11633 -0.48958 -0.1191 C -0.48923 -0.12164 -0.48836 -0.12627 -0.48836 -0.12604 " pathEditMode="relative" rAng="0" ptsTypes="ffffffffffffffffffffffffffff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00" y="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Users\А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640960" cy="5962263"/>
          </a:xfrm>
          <a:prstGeom prst="rect">
            <a:avLst/>
          </a:prstGeom>
          <a:noFill/>
        </p:spPr>
      </p:pic>
      <p:pic>
        <p:nvPicPr>
          <p:cNvPr id="5" name="Picture 2" descr="C:\Users\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5"/>
            <a:ext cx="1512168" cy="758469"/>
          </a:xfrm>
          <a:prstGeom prst="rect">
            <a:avLst/>
          </a:prstGeom>
          <a:noFill/>
        </p:spPr>
      </p:pic>
      <p:pic>
        <p:nvPicPr>
          <p:cNvPr id="6" name="Picture 2" descr="C:\Users\А\Desktop\Безымянный.png"/>
          <p:cNvPicPr>
            <a:picLocks noChangeAspect="1" noChangeArrowheads="1"/>
          </p:cNvPicPr>
          <p:nvPr/>
        </p:nvPicPr>
        <p:blipFill>
          <a:blip r:embed="rId4" cstate="print"/>
          <a:srcRect r="160"/>
          <a:stretch>
            <a:fillRect/>
          </a:stretch>
        </p:blipFill>
        <p:spPr bwMode="auto">
          <a:xfrm>
            <a:off x="1043608" y="4653136"/>
            <a:ext cx="1440160" cy="1381500"/>
          </a:xfrm>
          <a:prstGeom prst="rect">
            <a:avLst/>
          </a:prstGeom>
          <a:noFill/>
        </p:spPr>
      </p:pic>
      <p:pic>
        <p:nvPicPr>
          <p:cNvPr id="4098" name="Picture 2" descr="C:\Users\А\Desktop\1_3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060848"/>
            <a:ext cx="1470524" cy="1102893"/>
          </a:xfrm>
          <a:prstGeom prst="rect">
            <a:avLst/>
          </a:prstGeom>
          <a:noFill/>
        </p:spPr>
      </p:pic>
      <p:pic>
        <p:nvPicPr>
          <p:cNvPr id="4099" name="Picture 3" descr="C:\Users\А\Desktop\item_25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092280" y="2492896"/>
            <a:ext cx="1396926" cy="1475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07 0.03353 C -0.03281 -0.0148 -0.03246 -0.04741 -0.04496 -0.0895 C -0.0493 -0.13761 -0.05086 -0.14663 -0.06527 -0.19404 C -0.06909 -0.20652 -0.071 -0.21809 -0.07673 -0.22942 C -0.08229 -0.24029 -0.10555 -0.24168 -0.11215 -0.24306 C -0.1302 -0.24191 -0.14861 -0.24353 -0.16649 -0.2396 C -0.1802 -0.23659 -0.17812 -0.22387 -0.18923 -0.22109 C -0.19097 -0.21439 -0.19166 -0.21138 -0.19687 -0.2093 C -0.20069 -0.19034 -0.20607 -0.17253 -0.20955 -0.15356 C -0.20955 -0.14732 -0.21389 -0.01041 -0.20191 0.03029 C -0.20017 0.03631 -0.19548 0.04001 -0.19305 0.04533 C -0.19149 0.06059 -0.18871 0.07331 -0.1842 0.08742 C -0.20711 0.15333 -0.25052 0.1191 -0.30711 0.11609 C -0.33264 0.10939 -0.31128 0.11563 -0.36788 0.0858 C -0.37916 0.08002 -0.3908 0.07747 -0.40191 0.07077 C -0.42569 0.05666 -0.44531 0.04186 -0.47152 0.03862 C -0.49705 0.03978 -0.59895 0.00324 -0.62725 0.06383 C -0.62691 0.07053 -0.62777 0.0777 -0.62604 0.08418 C -0.62465 0.0895 -0.61996 0.09227 -0.6184 0.09759 C -0.61545 0.10777 -0.6125 0.11771 -0.60955 0.12789 C -0.60625 0.15125 -0.60416 0.1561 -0.59566 0.18039 C -0.59218 0.19033 -0.5835 0.19658 -0.57795 0.20398 C -0.57083 0.21346 -0.5783 0.20953 -0.56788 0.2123 C -0.56111 0.2167 -0.55468 0.22109 -0.54757 0.2241 C -0.53958 0.23797 -0.54913 0.22479 -0.53229 0.23265 C -0.52604 0.23566 -0.52048 0.24052 -0.51458 0.24445 C -0.50555 0.25046 -0.5059 0.25254 -0.49687 0.26457 C -0.4901 0.27359 -0.47968 0.27706 -0.47152 0.28307 C -0.45972 0.29186 -0.475 0.28538 -0.45764 0.29486 C -0.45347 0.29718 -0.44913 0.29764 -0.44496 0.29995 C -0.44184 0.30157 -0.43611 0.30666 -0.43611 0.30689 " pathEditMode="relative" rAng="0" ptsTypes="ffffffffffffffffffffffffffffffA">
                                      <p:cBhvr>
                                        <p:cTn id="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А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640960" cy="5962263"/>
          </a:xfrm>
          <a:prstGeom prst="rect">
            <a:avLst/>
          </a:prstGeom>
          <a:noFill/>
        </p:spPr>
      </p:pic>
      <p:pic>
        <p:nvPicPr>
          <p:cNvPr id="6" name="Picture 2" descr="C:\Users\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5"/>
            <a:ext cx="1512168" cy="758469"/>
          </a:xfrm>
          <a:prstGeom prst="rect">
            <a:avLst/>
          </a:prstGeom>
          <a:noFill/>
        </p:spPr>
      </p:pic>
      <p:pic>
        <p:nvPicPr>
          <p:cNvPr id="7" name="Picture 2" descr="C:\Users\А\Desktop\Безымянный.png"/>
          <p:cNvPicPr>
            <a:picLocks noChangeAspect="1" noChangeArrowheads="1"/>
          </p:cNvPicPr>
          <p:nvPr/>
        </p:nvPicPr>
        <p:blipFill>
          <a:blip r:embed="rId4" cstate="print"/>
          <a:srcRect r="160"/>
          <a:stretch>
            <a:fillRect/>
          </a:stretch>
        </p:blipFill>
        <p:spPr bwMode="auto">
          <a:xfrm>
            <a:off x="1043608" y="4653136"/>
            <a:ext cx="1440160" cy="1381500"/>
          </a:xfrm>
          <a:prstGeom prst="rect">
            <a:avLst/>
          </a:prstGeom>
          <a:noFill/>
        </p:spPr>
      </p:pic>
      <p:pic>
        <p:nvPicPr>
          <p:cNvPr id="8" name="Picture 2" descr="C:\Users\А\Desktop\1_3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060848"/>
            <a:ext cx="1470524" cy="1102893"/>
          </a:xfrm>
          <a:prstGeom prst="rect">
            <a:avLst/>
          </a:prstGeom>
          <a:noFill/>
        </p:spPr>
      </p:pic>
      <p:pic>
        <p:nvPicPr>
          <p:cNvPr id="5122" name="Picture 2" descr="C:\Users\А\Desktop\item_25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059832" y="4653136"/>
            <a:ext cx="1368152" cy="1392190"/>
          </a:xfrm>
          <a:prstGeom prst="rect">
            <a:avLst/>
          </a:prstGeom>
          <a:noFill/>
        </p:spPr>
      </p:pic>
      <p:pic>
        <p:nvPicPr>
          <p:cNvPr id="5123" name="Picture 3" descr="C:\Users\А\Desktop\1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2891202"/>
            <a:ext cx="1553979" cy="825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02 0.00439 C -0.01579 -0.00948 -0.02257 -0.02336 -0.03559 -0.05111 C -0.04861 -0.07886 -0.071 -0.12026 -0.0875 -0.16258 C -0.10399 -0.20491 -0.10399 -0.28354 -0.13437 -0.30574 C -0.16493 -0.32794 -0.23316 -0.31083 -0.26979 -0.29579 C -0.30642 -0.28076 -0.31927 -0.24723 -0.35451 -0.21485 C -0.38993 -0.18247 -0.4276 -0.13136 -0.48246 -0.10176 C -0.53732 -0.07216 -0.66822 -0.06268 -0.68368 -0.0377 C -0.69913 -0.01272 -0.62447 0.03168 -0.57482 0.04833 C -0.52517 0.06498 -0.41215 0.03469 -0.38628 0.06175 C -0.36041 0.0888 -0.44652 0.17183 -0.41909 0.21022 C -0.39166 0.24861 -0.25434 0.27914 -0.2217 0.29278 " pathEditMode="relative" rAng="0" ptsTypes="aaaaaaaaaaaA">
                                      <p:cBhvr>
                                        <p:cTn id="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00" y="-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C:\Users\А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640960" cy="5962263"/>
          </a:xfrm>
          <a:prstGeom prst="rect">
            <a:avLst/>
          </a:prstGeom>
          <a:noFill/>
        </p:spPr>
      </p:pic>
      <p:pic>
        <p:nvPicPr>
          <p:cNvPr id="6" name="Picture 3" descr="C:\Users\А\Desktop\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941168"/>
            <a:ext cx="1553979" cy="825829"/>
          </a:xfrm>
          <a:prstGeom prst="rect">
            <a:avLst/>
          </a:prstGeom>
          <a:noFill/>
        </p:spPr>
      </p:pic>
      <p:pic>
        <p:nvPicPr>
          <p:cNvPr id="7" name="Picture 2" descr="C:\Users\А\Desktop\Безымянный.png"/>
          <p:cNvPicPr>
            <a:picLocks noChangeAspect="1" noChangeArrowheads="1"/>
          </p:cNvPicPr>
          <p:nvPr/>
        </p:nvPicPr>
        <p:blipFill>
          <a:blip r:embed="rId4" cstate="print"/>
          <a:srcRect r="160"/>
          <a:stretch>
            <a:fillRect/>
          </a:stretch>
        </p:blipFill>
        <p:spPr bwMode="auto">
          <a:xfrm>
            <a:off x="1043608" y="4653136"/>
            <a:ext cx="1440160" cy="1381500"/>
          </a:xfrm>
          <a:prstGeom prst="rect">
            <a:avLst/>
          </a:prstGeom>
          <a:noFill/>
        </p:spPr>
      </p:pic>
      <p:pic>
        <p:nvPicPr>
          <p:cNvPr id="8" name="Picture 2" descr="C:\Users\А\Desktop\item_25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059832" y="4653136"/>
            <a:ext cx="1368152" cy="1392190"/>
          </a:xfrm>
          <a:prstGeom prst="rect">
            <a:avLst/>
          </a:prstGeom>
          <a:noFill/>
        </p:spPr>
      </p:pic>
      <p:pic>
        <p:nvPicPr>
          <p:cNvPr id="9" name="Picture 2" descr="C:\Users\А\Desktop\imag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2132855"/>
            <a:ext cx="1512168" cy="758469"/>
          </a:xfrm>
          <a:prstGeom prst="rect">
            <a:avLst/>
          </a:prstGeom>
          <a:noFill/>
        </p:spPr>
      </p:pic>
      <p:pic>
        <p:nvPicPr>
          <p:cNvPr id="10" name="Picture 2" descr="C:\Users\А\Desktop\1_35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2060848"/>
            <a:ext cx="1470524" cy="1102893"/>
          </a:xfrm>
          <a:prstGeom prst="rect">
            <a:avLst/>
          </a:prstGeom>
          <a:noFill/>
        </p:spPr>
      </p:pic>
      <p:pic>
        <p:nvPicPr>
          <p:cNvPr id="6146" name="Picture 2" descr="C:\Users\А\Desktop\6556938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2420888"/>
            <a:ext cx="191268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47 0.00277 C -0.03993 0.17044 -0.11215 0.33834 -0.16389 0.40749 C -0.21562 0.47664 -0.21215 0.42206 -0.27777 0.41767 C -0.3434 0.41327 -0.48003 0.39755 -0.55746 0.38043 C -0.63489 0.36332 -0.73454 0.34898 -0.74236 0.31475 C -0.75017 0.28053 -0.66701 0.20305 -0.60434 0.17484 C -0.54166 0.14662 -0.42222 0.17484 -0.36632 0.14616 C -0.31041 0.11748 -0.28472 0.04625 -0.26892 0.00277 C -0.25312 -0.0407 -0.26232 -0.07794 -0.27135 -0.11517 " pathEditMode="relative" rAng="0" ptsTypes="aaaaaaaa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Молодец!!!!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\Desktop\Безымянный.png">
            <a:hlinkClick r:id="" action="ppaction://noaction">
              <a:snd r:embed="rId2" name="chimes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47664" y="404664"/>
            <a:ext cx="5904656" cy="29523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4221088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Ш-Ш-Ш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4221088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С-С-С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5949280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Логопед называет звуки, слоги или слова содержащие звук С или Ш. Ребенок должен навести мышку и нажать на насос, если слышится звук С, а если слышится звук Ш  - на змейку.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Помоги выбрать подарки для насоса и змеи, ведь у них скоро день рождения. Помни, что насос любит подарки, в названии которых есть звук [С], а змея предпочитает подарки, в названии которых есть звук [Ш].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\Desktop\Безымянный.png">
            <a:hlinkClick r:id="" action="ppaction://noaction">
              <a:snd r:embed="rId2" name="chimes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23728" y="980728"/>
            <a:ext cx="4752528" cy="2376264"/>
          </a:xfrm>
          <a:prstGeom prst="rect">
            <a:avLst/>
          </a:prstGeom>
          <a:noFill/>
        </p:spPr>
      </p:pic>
      <p:pic>
        <p:nvPicPr>
          <p:cNvPr id="2050" name="Picture 2" descr="C:\Users\А\Downloads\16_ymavpfltrs_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707904" y="4077072"/>
            <a:ext cx="1800200" cy="1308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05 -0.00116 C 0.05365 -0.02359 0.08664 -0.03955 0.12084 -0.05343 C 0.1533 -0.05296 0.18577 -0.05412 0.21823 -0.05181 C 0.23959 -0.05019 0.26007 -0.03053 0.28021 -0.02151 C 0.28733 -0.01203 0.29462 -0.00232 0.30174 0.00717 C 0.31059 0.01896 0.31806 0.05157 0.32205 0.06637 C 0.3217 0.08765 0.3217 0.10915 0.32084 0.13043 C 0.32032 0.14593 0.29705 0.16697 0.29167 0.17252 C 0.2842 0.18039 0.28802 0.17807 0.2816 0.18085 C 0.27153 0.19472 0.28091 0.18409 0.25868 0.19449 C 0.24896 0.19912 0.24132 0.20467 0.23091 0.20791 C 0.18924 0.17923 0.22466 0.20236 0.10174 0.20629 C 0.05886 0.20767 0.01875 0.21369 -0.02482 0.21461 C -0.06319 0.22039 -0.07135 0.22317 -0.12343 0.21623 C -0.13993 0.21415 -0.15538 0.20374 -0.1717 0.2012 C -0.17916 0.19634 -0.18715 0.19287 -0.19444 0.18779 C -0.22343 0.1672 -0.19531 0.182 -0.2184 0.1709 C -0.23368 0.14315 -0.25746 0.13159 -0.27673 0.11008 C -0.28142 0.09019 -0.29479 0.07817 -0.30573 0.06452 C -0.32656 0.03862 -0.34323 0.00925 -0.35902 -0.02151 C -0.36389 -0.05458 -0.37934 -0.08904 -0.39062 -0.11911 C -0.39548 -0.17392 -0.3901 -0.10986 -0.39444 -0.2507 C -0.39566 -0.29279 -0.4033 -0.33557 -0.40451 -0.3772 C -0.40555 -0.41258 -0.40451 -0.44797 -0.40451 -0.48335 " pathEditMode="relative" rAng="0" ptsTypes="fffffffffffffffffffffffA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0" y="-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\Desktop\Безымянный.png">
            <a:hlinkClick r:id="" action="ppaction://noaction">
              <a:snd r:embed="rId2" name="chimes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51720" y="260648"/>
            <a:ext cx="4752528" cy="2376264"/>
          </a:xfrm>
          <a:prstGeom prst="rect">
            <a:avLst/>
          </a:prstGeom>
          <a:noFill/>
        </p:spPr>
      </p:pic>
      <p:pic>
        <p:nvPicPr>
          <p:cNvPr id="5" name="Picture 2" descr="C:\Users\А\Downloads\16_ymavpfltrs_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9512" y="260648"/>
            <a:ext cx="1800200" cy="1308614"/>
          </a:xfrm>
          <a:prstGeom prst="rect">
            <a:avLst/>
          </a:prstGeom>
          <a:noFill/>
        </p:spPr>
      </p:pic>
      <p:pic>
        <p:nvPicPr>
          <p:cNvPr id="3074" name="Picture 2" descr="C:\Users\А\Downloads\273_5_sanki-klinci-cv-reyk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861048"/>
            <a:ext cx="2088232" cy="1381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 0.05944 C 0.04236 0.09875 0.0342 0.08696 0.04531 0.10176 C 0.04826 0.11772 0.04375 0.09922 0.05156 0.11356 C 0.0526 0.11541 0.05225 0.11818 0.05295 0.12026 C 0.05781 0.13414 0.06666 0.14894 0.07691 0.15565 C 0.09409 0.19311 0.14166 0.20976 0.17066 0.2248 C 0.23593 0.22318 0.21805 0.22526 0.25156 0.21809 C 0.25677 0.20444 0.25902 0.21485 0.26684 0.20444 C 0.26805 0.1982 0.26909 0.19196 0.27066 0.18594 C 0.27118 0.18409 0.27309 0.18294 0.27309 0.18085 C 0.27396 0.14616 0.26979 0.13321 0.26302 0.10338 C 0.2592 0.0865 0.26146 0.07031 0.25295 0.0562 C 0.25139 0.0451 0.25052 0.03423 0.24652 0.02406 C 0.24618 0.01573 0.24618 0.00717 0.24531 -0.00115 C 0.24462 -0.00717 0.24097 -0.01295 0.23889 -0.01804 C 0.23628 -0.02451 0.23576 -0.03237 0.23264 -0.03839 C 0.22864 -0.04625 0.22326 -0.05273 0.21875 -0.06013 C 0.19826 -0.09458 0.20781 -0.08395 0.19462 -0.09736 C 0.18576 -0.12095 0.19027 -0.14246 0.21232 -0.14454 C 0.25486 -0.1487 0.29757 -0.14893 0.34027 -0.15125 C 0.36284 -0.16327 0.37448 -0.17622 0.3908 -0.19842 C 0.3934 -0.20791 0.39809 -0.216 0.40104 -0.22548 C 0.39514 -0.23705 0.40087 -0.22271 0.40104 -0.2389 C 0.40208 -0.34805 0.41545 -0.32007 0.396 -0.35707 C 0.39201 -0.37234 0.39062 -0.38644 0.38455 -0.40078 C 0.38246 -0.42322 0.37465 -0.44102 0.36805 -0.46161 C 0.36649 -0.47433 0.36076 -0.51341 0.37309 -0.52382 C 0.37413 -0.53145 0.37378 -0.53446 0.37691 -0.5407 C 0.38212 -0.55157 0.38194 -0.54532 0.38194 -0.55088 " pathEditMode="relative" rAng="0" ptsTypes="ffffffffffffffffffffffffffffA"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0" y="-2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\Downloads\20081112171431_biskvit3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6"/>
          <a:stretch>
            <a:fillRect/>
          </a:stretch>
        </p:blipFill>
        <p:spPr bwMode="auto">
          <a:xfrm>
            <a:off x="3851920" y="3573017"/>
            <a:ext cx="1193837" cy="2016224"/>
          </a:xfrm>
          <a:prstGeom prst="rect">
            <a:avLst/>
          </a:prstGeom>
          <a:noFill/>
        </p:spPr>
      </p:pic>
      <p:pic>
        <p:nvPicPr>
          <p:cNvPr id="5" name="Picture 2" descr="C:\Users\А\Desktop\Безымянный.png">
            <a:hlinkClick r:id="" action="ppaction://noaction">
              <a:snd r:embed="rId3" name="chimes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123728" y="188640"/>
            <a:ext cx="4752528" cy="2376264"/>
          </a:xfrm>
          <a:prstGeom prst="rect">
            <a:avLst/>
          </a:prstGeom>
          <a:noFill/>
        </p:spPr>
      </p:pic>
      <p:pic>
        <p:nvPicPr>
          <p:cNvPr id="6" name="Picture 2" descr="C:\Users\А\Downloads\16_ymavpfltrs_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79512" y="260648"/>
            <a:ext cx="1800200" cy="1308614"/>
          </a:xfrm>
          <a:prstGeom prst="rect">
            <a:avLst/>
          </a:prstGeom>
          <a:noFill/>
        </p:spPr>
      </p:pic>
      <p:pic>
        <p:nvPicPr>
          <p:cNvPr id="7" name="Picture 2" descr="C:\Users\А\Downloads\273_5_sanki-klinci-cv-reyk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5084" y="260648"/>
            <a:ext cx="1979404" cy="1309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4 0.10592 C 0.0033 0.12511 0.00989 0.1376 0.0151 0.15818 C 0.0184 0.17114 0.02135 0.19657 0.02778 0.20721 C 0.04774 0.24005 0.07205 0.26434 0.10243 0.27798 C 0.11007 0.28145 0.12917 0.28376 0.13542 0.28469 C 0.24045 0.27775 0.20469 0.28284 0.25052 0.27289 C 0.25208 0.26919 0.25226 0.26434 0.25434 0.2611 C 0.25607 0.25832 0.25885 0.25717 0.26076 0.25439 C 0.26875 0.2426 0.27413 0.23242 0.28472 0.2241 C 0.28437 0.21947 0.2842 0.21484 0.28351 0.21045 C 0.28298 0.20698 0.28125 0.20398 0.2809 0.20051 C 0.27604 0.16142 0.27569 0.11725 0.25573 0.0858 C 0.25243 0.06545 0.24097 0.05411 0.22899 0.04186 C 0.22309 0.03584 0.19305 0.0185 0.1809 0.01827 C 0.12101 0.01665 0.06111 0.01711 0.00121 0.01665 C -0.01094 0.00601 -0.025 2.44218E-6 -0.03802 -0.00879 C -0.04184 -0.01874 -0.0434 -0.02614 -0.04948 -0.034 C -0.05504 -0.0717 -0.05226 -0.05666 -0.05695 -0.07956 C -0.0566 -0.08627 -0.05729 -0.0932 -0.05573 -0.09968 C -0.05504 -0.10269 -0.05174 -0.10361 -0.0507 -0.10639 C -0.0441 -0.12281 -0.04583 -0.13067 -0.03177 -0.142 C -0.02101 -0.15079 -0.01129 -0.14986 0.00121 -0.15195 C 0.02986 -0.15033 0.05885 -0.15218 0.08732 -0.14686 C 0.11337 -0.142 0.13646 -0.11402 0.16198 -0.10639 C 0.17708 -0.10199 0.19236 -0.09783 0.20746 -0.09297 C 0.2118 -0.09158 0.2158 -0.08927 0.22014 -0.08788 C 0.23194 -0.08418 0.25573 -0.07956 0.25573 -0.07933 C 0.26493 -0.07447 0.27378 -0.07193 0.28351 -0.06938 C 0.36979 -0.07447 0.35607 -0.04834 0.38854 -0.10153 C 0.39323 -0.13714 0.39219 -0.16952 0.38351 -0.20421 C 0.38281 -0.22294 0.37969 -0.24121 0.37969 -0.25995 C 0.37969 -0.27012 0.38038 -0.2803 0.38229 -0.29024 C 0.38264 -0.29232 0.38611 -0.29371 0.38611 -0.29348 " pathEditMode="relative" rAng="0" ptsTypes="ffffffffffffffffffffffffffffffffA"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-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\Desktop\9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07"/>
          <a:stretch>
            <a:fillRect/>
          </a:stretch>
        </p:blipFill>
        <p:spPr bwMode="auto">
          <a:xfrm>
            <a:off x="3707904" y="4221088"/>
            <a:ext cx="1512168" cy="1779931"/>
          </a:xfrm>
          <a:prstGeom prst="rect">
            <a:avLst/>
          </a:prstGeom>
          <a:noFill/>
        </p:spPr>
      </p:pic>
      <p:pic>
        <p:nvPicPr>
          <p:cNvPr id="5" name="Picture 2" descr="C:\Users\А\Desktop\Безымянный.png">
            <a:hlinkClick r:id="" action="ppaction://noaction">
              <a:snd r:embed="rId3" name="chimes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123728" y="188640"/>
            <a:ext cx="4752528" cy="2376264"/>
          </a:xfrm>
          <a:prstGeom prst="rect">
            <a:avLst/>
          </a:prstGeom>
          <a:noFill/>
        </p:spPr>
      </p:pic>
      <p:pic>
        <p:nvPicPr>
          <p:cNvPr id="6" name="Picture 2" descr="C:\Users\А\Downloads\273_5_sanki-klinci-cv-reyk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5084" y="260648"/>
            <a:ext cx="1979404" cy="1309706"/>
          </a:xfrm>
          <a:prstGeom prst="rect">
            <a:avLst/>
          </a:prstGeom>
          <a:noFill/>
        </p:spPr>
      </p:pic>
      <p:pic>
        <p:nvPicPr>
          <p:cNvPr id="7" name="Picture 2" descr="C:\Users\А\Downloads\16_ymavpfltrs_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79512" y="260648"/>
            <a:ext cx="1800200" cy="1308614"/>
          </a:xfrm>
          <a:prstGeom prst="rect">
            <a:avLst/>
          </a:prstGeom>
          <a:noFill/>
        </p:spPr>
      </p:pic>
      <p:pic>
        <p:nvPicPr>
          <p:cNvPr id="8" name="Picture 2" descr="C:\Users\А\Downloads\20081112171431_biskvit3b.jpg"/>
          <p:cNvPicPr>
            <a:picLocks noChangeAspect="1" noChangeArrowheads="1"/>
          </p:cNvPicPr>
          <p:nvPr/>
        </p:nvPicPr>
        <p:blipFill>
          <a:blip r:embed="rId7" cstate="print"/>
          <a:srcRect r="66"/>
          <a:stretch>
            <a:fillRect/>
          </a:stretch>
        </p:blipFill>
        <p:spPr bwMode="auto">
          <a:xfrm>
            <a:off x="7380312" y="1628800"/>
            <a:ext cx="1193837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77 -0.00578 C 0.06112 -0.00046 0.08108 0.01434 0.1066 0.02451 C 0.1165 0.02845 0.15469 0.04093 0.16997 0.04995 C 0.1823 0.05735 0.19393 0.06707 0.2066 0.07354 C 0.21702 0.07886 0.23455 0.08071 0.24584 0.08349 C 0.31771 0.08256 0.34202 0.11055 0.38125 0.05828 C 0.38438 0.0444 0.38733 0.0296 0.3915 0.01619 C 0.39393 -0.00486 0.39619 -0.01896 0.3915 -0.04464 C 0.39011 -0.0525 0.38351 -0.05666 0.38004 -0.06314 C 0.37257 -0.07701 0.36094 -0.09621 0.34584 -0.0969 C 0.29063 -0.09945 0.23525 -0.09806 0.18004 -0.09852 C 0.17014 -0.10453 0.15313 -0.11055 0.14462 -0.12049 C 0.13525 -0.13136 0.12691 -0.14408 0.11806 -0.15587 C 0.11546 -0.15934 0.11042 -0.16605 0.11042 -0.16582 C 0.104 -0.19496 0.0908 -0.22271 0.10417 -0.25185 C 0.10591 -0.25925 0.1066 -0.26688 0.10921 -0.27382 C 0.10973 -0.27544 0.11198 -0.27428 0.11303 -0.27567 C 0.11389 -0.27683 0.11355 -0.27914 0.11424 -0.28053 C 0.11598 -0.28377 0.11823 -0.28654 0.12049 -0.28908 C 0.15539 -0.32632 0.18125 -0.31822 0.23195 -0.32794 C 0.24271 -0.33372 0.25764 -0.3432 0.26476 -0.35476 C 0.26858 -0.36101 0.27622 -0.37327 0.27622 -0.37303 C 0.28021 -0.38945 0.28108 -0.4068 0.28629 -0.42229 C 0.28698 -0.42438 0.28976 -0.42345 0.2915 -0.42391 C 0.30087 -0.47919 0.29566 -0.45953 0.30278 -0.48474 C 0.29966 -0.52914 0.26962 -0.53585 0.23959 -0.53862 C 0.21372 -0.5259 0.20209 -0.52058 0.18125 -0.50648 C 0.17674 -0.49653 0.17309 -0.49399 0.16615 -0.48636 C 0.15938 -0.46832 0.15886 -0.46485 0.14462 -0.45768 C 0.13056 -0.44288 0.14653 -0.46092 0.13073 -0.43733 C 0.12205 -0.42414 0.11198 -0.4142 0.10278 -0.40194 C 0.10053 -0.39894 0.09914 -0.39454 0.09653 -0.392 C 0.08594 -0.38113 0.075 -0.37072 0.06355 -0.36147 C 0.05469 -0.3543 0.0441 -0.3513 0.03577 -0.34297 C 0.01684 -0.32401 -0.00555 -0.30227 -0.02881 -0.29579 C -0.04583 -0.28238 -0.06753 -0.28076 -0.08697 -0.27729 C -0.09288 -0.27451 -0.0993 -0.27266 -0.10486 -0.26873 C -0.11736 -0.25994 -0.10486 -0.26087 -0.11736 -0.2537 C -0.12187 -0.25116 -0.12673 -0.25023 -0.13142 -0.24861 C -0.15329 -0.23196 -0.12447 -0.25301 -0.15416 -0.2352 C -0.18385 -0.21739 -0.16718 -0.22202 -0.18454 -0.21832 C -0.20763 -0.2056 -0.23316 -0.20005 -0.25798 -0.19635 C -0.2835 -0.1864 -0.30763 -0.1864 -0.33385 -0.18779 C -0.35017 -0.19588 -0.36718 -0.20698 -0.38454 -0.20976 C -0.38767 -0.21508 -0.39184 -0.21924 -0.39461 -0.22502 C -0.39809 -0.23242 -0.40034 -0.24075 -0.40347 -0.24861 C -0.40416 -0.25046 -0.4052 -0.25208 -0.40607 -0.2537 C -0.41336 -0.29371 -0.41302 -0.32562 -0.40989 -0.37003 C -0.40972 -0.37327 -0.40625 -0.37419 -0.40486 -0.37673 C -0.39635 -0.39154 -0.40086 -0.39871 -0.38194 -0.39871 " pathEditMode="relative" rAng="0" ptsTypes="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-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\Desktop\2008_11_18_58_812217944.jpg"/>
          <p:cNvPicPr>
            <a:picLocks noChangeAspect="1" noChangeArrowheads="1"/>
          </p:cNvPicPr>
          <p:nvPr/>
        </p:nvPicPr>
        <p:blipFill>
          <a:blip r:embed="rId2" cstate="print"/>
          <a:srcRect b="49"/>
          <a:stretch>
            <a:fillRect/>
          </a:stretch>
        </p:blipFill>
        <p:spPr bwMode="auto">
          <a:xfrm>
            <a:off x="3635896" y="4221088"/>
            <a:ext cx="2088232" cy="1789913"/>
          </a:xfrm>
          <a:prstGeom prst="rect">
            <a:avLst/>
          </a:prstGeom>
          <a:noFill/>
        </p:spPr>
      </p:pic>
      <p:pic>
        <p:nvPicPr>
          <p:cNvPr id="5" name="Picture 2" descr="C:\Users\А\Desktop\Безымянный.png">
            <a:hlinkClick r:id="" action="ppaction://noaction">
              <a:snd r:embed="rId3" name="chimes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979712" y="260648"/>
            <a:ext cx="5040538" cy="2520277"/>
          </a:xfrm>
          <a:prstGeom prst="rect">
            <a:avLst/>
          </a:prstGeom>
          <a:noFill/>
        </p:spPr>
      </p:pic>
      <p:pic>
        <p:nvPicPr>
          <p:cNvPr id="6" name="Picture 2" descr="C:\Users\А\Downloads\16_ymavpfltrs_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79512" y="260648"/>
            <a:ext cx="1800200" cy="1308614"/>
          </a:xfrm>
          <a:prstGeom prst="rect">
            <a:avLst/>
          </a:prstGeom>
          <a:noFill/>
        </p:spPr>
      </p:pic>
      <p:pic>
        <p:nvPicPr>
          <p:cNvPr id="7" name="Picture 2" descr="C:\Users\А\Downloads\273_5_sanki-klinci-cv-reyk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5084" y="260648"/>
            <a:ext cx="1979404" cy="1309706"/>
          </a:xfrm>
          <a:prstGeom prst="rect">
            <a:avLst/>
          </a:prstGeom>
          <a:noFill/>
        </p:spPr>
      </p:pic>
      <p:pic>
        <p:nvPicPr>
          <p:cNvPr id="8" name="Picture 2" descr="C:\Users\А\Downloads\20081112171431_biskvit3b.jpg"/>
          <p:cNvPicPr>
            <a:picLocks noChangeAspect="1" noChangeArrowheads="1"/>
          </p:cNvPicPr>
          <p:nvPr/>
        </p:nvPicPr>
        <p:blipFill>
          <a:blip r:embed="rId7" cstate="print"/>
          <a:srcRect r="66"/>
          <a:stretch>
            <a:fillRect/>
          </a:stretch>
        </p:blipFill>
        <p:spPr bwMode="auto">
          <a:xfrm>
            <a:off x="7380312" y="1628800"/>
            <a:ext cx="1193837" cy="2016224"/>
          </a:xfrm>
          <a:prstGeom prst="rect">
            <a:avLst/>
          </a:prstGeom>
          <a:noFill/>
        </p:spPr>
      </p:pic>
      <p:pic>
        <p:nvPicPr>
          <p:cNvPr id="9" name="Picture 2" descr="C:\Users\А\Desktop\954.jpg"/>
          <p:cNvPicPr>
            <a:picLocks noChangeAspect="1" noChangeArrowheads="1"/>
          </p:cNvPicPr>
          <p:nvPr/>
        </p:nvPicPr>
        <p:blipFill>
          <a:blip r:embed="rId8" cstate="print"/>
          <a:srcRect r="107"/>
          <a:stretch>
            <a:fillRect/>
          </a:stretch>
        </p:blipFill>
        <p:spPr bwMode="auto">
          <a:xfrm>
            <a:off x="251520" y="1556792"/>
            <a:ext cx="1512168" cy="1779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23 0.05944 C 0.11718 0.06638 0.16822 0.07979 0.221 0.0932 C 0.23177 0.09598 0.25295 0.10176 0.25295 0.10199 C 0.29045 0.10107 0.32829 0.10477 0.36562 0.09991 C 0.38941 0.0969 0.40069 0.07887 0.41875 0.06453 C 0.43333 0.0377 0.43559 0.03701 0.44149 0.01064 C 0.44114 0.00116 0.44201 -0.00878 0.44027 -0.01804 C 0.43941 -0.02243 0.43611 -0.02497 0.43385 -0.02821 C 0.42656 -0.03862 0.41927 -0.05064 0.40868 -0.05342 C 0.38507 -0.07423 0.3618 -0.0629 0.33142 -0.06198 C 0.32239 -0.05712 0.31302 -0.05666 0.30347 -0.05342 C 0.29843 -0.05504 0.29288 -0.05504 0.28836 -0.05851 C 0.27829 -0.06591 0.26041 -0.08557 0.26041 -0.08533 C 0.25572 -0.10453 0.24947 -0.12211 0.24531 -0.14107 C 0.24236 -0.16975 0.23767 -0.19773 0.23142 -0.22548 C 0.22864 -0.2752 0.23194 -0.34944 0.1967 -0.38066 C 0.19027 -0.38691 0.175 -0.39014 0.16632 -0.39246 C 0.15382 -0.39176 0.14149 -0.39199 0.12882 -0.39061 C 0.12604 -0.39038 0.11684 -0.38321 0.11441 -0.38228 C 0.09618 -0.3728 0.07604 -0.36494 0.06041 -0.34852 C 0.05642 -0.34019 0.0493 -0.34042 0.0427 -0.33672 C 0.03368 -0.32423 0.02204 -0.31406 0.01111 -0.30481 C 0.00902 -0.30319 0.00798 -0.29972 0.00607 -0.29787 C 0.00329 -0.29509 0.00017 -0.29347 -0.00278 -0.29116 C -0.01355 -0.27335 -0.02466 -0.25693 -0.03698 -0.24075 C -0.03959 -0.23728 -0.04237 -0.23427 -0.04462 -0.23057 C -0.04792 -0.22502 -0.05469 -0.21369 -0.05469 -0.21346 C -0.05938 -0.19449 -0.06337 -0.18247 -0.0724 -0.16651 C -0.07691 -0.12858 -0.06893 -0.18432 -0.07882 -0.14801 C -0.0849 -0.12581 -0.07553 -0.13991 -0.08247 -0.12095 C -0.08334 -0.11887 -0.08525 -0.11794 -0.08629 -0.11586 C -0.08837 -0.1117 -0.08959 -0.10684 -0.09132 -0.10245 C -0.09566 -0.06545 -0.11146 -0.03446 -0.12553 -0.00277 C -0.12848 0.01573 -0.12987 0.01966 -0.13959 0.03261 C -0.14428 0.04764 -0.15434 0.06383 -0.16355 0.0747 C -0.16459 0.07586 -0.16615 0.07563 -0.16771 0.07632 C -0.1783 0.0828 -0.19046 0.08742 -0.20018 0.09667 C -0.22431 0.09505 -0.22466 0.09621 -0.24202 0.08997 C -0.2474 0.08511 -0.25226 0.07887 -0.25851 0.07632 C -0.26112 0.068 -0.26407 0.05967 -0.26615 0.05111 C -0.26702 0.04741 -0.26632 0.04302 -0.26737 0.03932 C -0.26962 0.03122 -0.27431 0.02475 -0.27743 0.01735 C -0.28316 -0.05203 -0.27014 -0.17044 -0.32813 -0.2086 C -0.33733 -0.20629 -0.34688 -0.20559 -0.35591 -0.20189 C -0.36337 -0.19889 -0.36355 -0.18108 -0.37118 -0.17322 C -0.37205 -0.15633 -0.37084 -0.12326 -0.38629 -0.11748 C -0.38716 -0.11586 -0.38785 -0.11378 -0.38889 -0.11239 C -0.39046 -0.11054 -0.39254 -0.10962 -0.39393 -0.10754 C -0.3948 -0.10615 -0.39462 -0.10407 -0.39514 -0.10245 C -0.39584 -0.10014 -0.39775 -0.09574 -0.39775 -0.09551 " pathEditMode="relative" rAng="0" ptsTypes="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-2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\Desktop\Безымянный.png">
            <a:hlinkClick r:id="" action="ppaction://noaction">
              <a:snd r:embed="rId2" name="chimes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979712" y="260648"/>
            <a:ext cx="5040538" cy="2520277"/>
          </a:xfrm>
          <a:prstGeom prst="rect">
            <a:avLst/>
          </a:prstGeom>
          <a:noFill/>
        </p:spPr>
      </p:pic>
      <p:pic>
        <p:nvPicPr>
          <p:cNvPr id="5" name="Picture 2" descr="C:\Users\А\Downloads\16_ymavpfltrs_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9512" y="260648"/>
            <a:ext cx="1800200" cy="1308614"/>
          </a:xfrm>
          <a:prstGeom prst="rect">
            <a:avLst/>
          </a:prstGeom>
          <a:noFill/>
        </p:spPr>
      </p:pic>
      <p:pic>
        <p:nvPicPr>
          <p:cNvPr id="6" name="Picture 2" descr="C:\Users\А\Desktop\954.jpg"/>
          <p:cNvPicPr>
            <a:picLocks noChangeAspect="1" noChangeArrowheads="1"/>
          </p:cNvPicPr>
          <p:nvPr/>
        </p:nvPicPr>
        <p:blipFill>
          <a:blip r:embed="rId5" cstate="print"/>
          <a:srcRect r="107"/>
          <a:stretch>
            <a:fillRect/>
          </a:stretch>
        </p:blipFill>
        <p:spPr bwMode="auto">
          <a:xfrm>
            <a:off x="251520" y="1556792"/>
            <a:ext cx="1512168" cy="1779931"/>
          </a:xfrm>
          <a:prstGeom prst="rect">
            <a:avLst/>
          </a:prstGeom>
          <a:noFill/>
        </p:spPr>
      </p:pic>
      <p:pic>
        <p:nvPicPr>
          <p:cNvPr id="7" name="Picture 2" descr="C:\Users\А\Downloads\273_5_sanki-klinci-cv-reyk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5084" y="260648"/>
            <a:ext cx="1979404" cy="1309706"/>
          </a:xfrm>
          <a:prstGeom prst="rect">
            <a:avLst/>
          </a:prstGeom>
          <a:noFill/>
        </p:spPr>
      </p:pic>
      <p:pic>
        <p:nvPicPr>
          <p:cNvPr id="8" name="Picture 2" descr="C:\Users\А\Downloads\20081112171431_biskvit3b.jpg"/>
          <p:cNvPicPr>
            <a:picLocks noChangeAspect="1" noChangeArrowheads="1"/>
          </p:cNvPicPr>
          <p:nvPr/>
        </p:nvPicPr>
        <p:blipFill>
          <a:blip r:embed="rId7" cstate="print"/>
          <a:srcRect r="66"/>
          <a:stretch>
            <a:fillRect/>
          </a:stretch>
        </p:blipFill>
        <p:spPr bwMode="auto">
          <a:xfrm>
            <a:off x="7380312" y="1628800"/>
            <a:ext cx="1193837" cy="2016224"/>
          </a:xfrm>
          <a:prstGeom prst="rect">
            <a:avLst/>
          </a:prstGeom>
          <a:noFill/>
        </p:spPr>
      </p:pic>
      <p:pic>
        <p:nvPicPr>
          <p:cNvPr id="9" name="Picture 2" descr="C:\Users\А\Desktop\2008_11_18_58_812217944.jpg"/>
          <p:cNvPicPr>
            <a:picLocks noChangeAspect="1" noChangeArrowheads="1"/>
          </p:cNvPicPr>
          <p:nvPr/>
        </p:nvPicPr>
        <p:blipFill>
          <a:blip r:embed="rId8" cstate="print"/>
          <a:srcRect b="49"/>
          <a:stretch>
            <a:fillRect/>
          </a:stretch>
        </p:blipFill>
        <p:spPr bwMode="auto">
          <a:xfrm>
            <a:off x="179512" y="3429000"/>
            <a:ext cx="2088232" cy="1789913"/>
          </a:xfrm>
          <a:prstGeom prst="rect">
            <a:avLst/>
          </a:prstGeom>
          <a:noFill/>
        </p:spPr>
      </p:pic>
      <p:pic>
        <p:nvPicPr>
          <p:cNvPr id="7170" name="Picture 2" descr="C:\Users\А\Desktop\2all8DOZWe.jpg"/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4149080"/>
            <a:ext cx="2128203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3 0.0266 C 0.07482 0.02614 0.13142 0.02845 0.18784 0.02498 C 0.19392 0.02452 0.19861 0.01735 0.20434 0.0148 C 0.22031 0.00764 0.22604 0.00717 0.23975 0.00463 C 0.25434 -0.01063 0.24531 -0.03492 0.24236 -0.05758 C 0.23403 -0.12187 0.17534 -0.12997 0.13594 -0.14038 C 0.12812 -0.14246 0.12083 -0.14731 0.11319 -0.15032 C 0.07135 -0.14986 0.02951 -0.15286 -0.01216 -0.1487 C -0.02604 -0.14731 -0.06545 -0.1228 -0.08177 -0.11679 C -0.08646 -0.11285 -0.09063 -0.10777 -0.09566 -0.10499 C -0.09601 -0.10476 -0.11997 -0.09759 -0.12604 -0.09482 C -0.13438 -0.09112 -0.13993 -0.08649 -0.14879 -0.08302 C -0.15608 -0.07655 -0.16268 -0.07146 -0.17153 -0.06938 C -0.18247 -0.0666 -0.20452 -0.06267 -0.20452 -0.06244 C -0.229 -0.03839 -0.25903 -0.03399 -0.28802 -0.02567 C -0.29653 -0.02613 -0.30504 -0.02474 -0.31337 -0.02729 C -0.31632 -0.02821 -0.32101 -0.0592 -0.32101 -0.05943 C -0.31997 -0.07123 -0.31893 -0.11054 -0.31337 -0.12349 C -0.31042 -0.13043 -0.30469 -0.13459 -0.3007 -0.14038 C -0.29792 -0.14431 -0.29757 -0.15055 -0.29445 -0.15379 C -0.22795 -0.2234 -0.01927 -0.18409 -0.01459 -0.18409 C -0.00677 -0.19033 0.00104 -0.19149 0.00937 -0.19588 C 0.01875 -0.20074 0.02778 -0.20675 0.03732 -0.21114 C 0.04809 -0.21623 0.05937 -0.21947 0.07014 -0.22456 C 0.096 -0.23658 0.12048 -0.25092 0.14618 -0.26341 C 0.15087 -0.26341 0.20989 -0.26757 0.2309 -0.2567 C 0.23316 -0.25555 0.23403 -0.25162 0.23594 -0.25 C 0.23993 -0.24653 0.24444 -0.24421 0.24861 -0.24144 C 0.25521 -0.23103 0.26423 -0.22386 0.27014 -0.21276 C 0.2717 -0.20976 0.28212 -0.16998 0.28281 -0.1672 C 0.28368 -0.15425 0.28385 -0.1413 0.28541 -0.12858 C 0.28646 -0.12026 0.29028 -0.11309 0.29166 -0.10499 C 0.29548 -0.08279 0.29948 -0.05989 0.30173 -0.03746 C 0.30173 -0.037 0.30486 0.00116 0.30694 0.00648 C 0.3085 0.01064 0.31441 0.01642 0.31441 0.01666 C 0.31528 -0.00162 0.31597 -0.01942 0.31701 -0.03746 C 0.31719 -0.04024 0.31701 -0.04347 0.31823 -0.04579 C 0.32014 -0.04949 0.32344 -0.05134 0.32587 -0.05434 C 0.32986 -0.0592 0.33732 -0.06938 0.33732 -0.06915 C 0.33941 -0.07793 0.33993 -0.0925 0.34861 -0.08464 C 0.34948 -0.07793 0.35121 -0.06452 0.35121 -0.06429 " pathEditMode="relative" rAng="0" ptsTypes="ffffffffffffffffffffffffffffffffffffffffA">
                                      <p:cBhvr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-1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Четвертый лишний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600200"/>
          <a:ext cx="8496944" cy="2404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24048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194" name="Picture 2" descr="C:\Users\А\Desktop\blogentry-444-11877693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1224136" cy="2266918"/>
          </a:xfrm>
          <a:prstGeom prst="rect">
            <a:avLst/>
          </a:prstGeom>
          <a:noFill/>
        </p:spPr>
      </p:pic>
      <p:pic>
        <p:nvPicPr>
          <p:cNvPr id="8195" name="Picture 3" descr="C:\Users\А\Desktop\b9fa664f73d08d54ba31346dcc6e9129.jpg">
            <a:hlinkClick r:id="" action="ppaction://hlinkshowjump?jump=nextslide">
              <a:snd r:embed="rId3" name="arrow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 r="49"/>
          <a:stretch>
            <a:fillRect/>
          </a:stretch>
        </p:blipFill>
        <p:spPr bwMode="auto">
          <a:xfrm>
            <a:off x="2699792" y="1700808"/>
            <a:ext cx="1584176" cy="2216728"/>
          </a:xfrm>
          <a:prstGeom prst="rect">
            <a:avLst/>
          </a:prstGeom>
          <a:noFill/>
        </p:spPr>
      </p:pic>
      <p:pic>
        <p:nvPicPr>
          <p:cNvPr id="8196" name="Picture 4" descr="C:\Users\А\Desktop\127548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700808"/>
            <a:ext cx="1646328" cy="2276872"/>
          </a:xfrm>
          <a:prstGeom prst="rect">
            <a:avLst/>
          </a:prstGeom>
          <a:noFill/>
        </p:spPr>
      </p:pic>
      <p:pic>
        <p:nvPicPr>
          <p:cNvPr id="8197" name="Picture 5" descr="C:\Users\А\Desktop\afb6e19458.jpg"/>
          <p:cNvPicPr>
            <a:picLocks noChangeAspect="1" noChangeArrowheads="1"/>
          </p:cNvPicPr>
          <p:nvPr/>
        </p:nvPicPr>
        <p:blipFill>
          <a:blip r:embed="rId6" cstate="print"/>
          <a:srcRect r="32"/>
          <a:stretch>
            <a:fillRect/>
          </a:stretch>
        </p:blipFill>
        <p:spPr bwMode="auto">
          <a:xfrm>
            <a:off x="6948264" y="1700808"/>
            <a:ext cx="1628297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116</Words>
  <Application>Microsoft Office PowerPoint</Application>
  <PresentationFormat>Экран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Дифференциация звуков С - Ш</vt:lpstr>
      <vt:lpstr>Презентация PowerPoint</vt:lpstr>
      <vt:lpstr>Помоги выбрать подарки для насоса и змеи, ведь у них скоро день рождения. Помни, что насос любит подарки, в названии которых есть звук [С], а змея предпочитает подарки, в названии которых есть звук [Ш].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Четвертый лишний</vt:lpstr>
      <vt:lpstr>Четвертый лишний</vt:lpstr>
      <vt:lpstr>Четвертый лишний</vt:lpstr>
      <vt:lpstr>Размести каждого жителя в свой домик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</dc:creator>
  <cp:lastModifiedBy>1</cp:lastModifiedBy>
  <cp:revision>14</cp:revision>
  <dcterms:created xsi:type="dcterms:W3CDTF">2012-07-26T08:27:52Z</dcterms:created>
  <dcterms:modified xsi:type="dcterms:W3CDTF">2019-08-24T12:03:09Z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368955</vt:lpwstr>
  </property>
  <property fmtid="{D5CDD505-2E9C-101B-9397-08002B2CF9AE}" pid="3" name="NXPowerLiteSettings">
    <vt:lpwstr>F3200358026400</vt:lpwstr>
  </property>
  <property fmtid="{D5CDD505-2E9C-101B-9397-08002B2CF9AE}" pid="4" name="NXPowerLiteVersion">
    <vt:lpwstr>D5.0.6</vt:lpwstr>
  </property>
</Properties>
</file>