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B4B011A6-D2BD-4FA6-8FE9-6156188B5400}">
          <p14:sldIdLst>
            <p14:sldId id="256"/>
            <p14:sldId id="257"/>
            <p14:sldId id="258"/>
            <p14:sldId id="259"/>
            <p14:sldId id="260"/>
            <p14:sldId id="261"/>
            <p14:sldId id="26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DC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113" d="100"/>
          <a:sy n="113" d="100"/>
        </p:scale>
        <p:origin x="-396"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54F9BEC-B4DF-9CD3-6628-4312E8D74593}"/>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xmlns="" id="{5DB17E6D-8A2E-E2E7-F859-4E9EC01E5F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xmlns="" id="{F8320F48-69A7-DCB0-1D7A-164A182BD332}"/>
              </a:ext>
            </a:extLst>
          </p:cNvPr>
          <p:cNvSpPr>
            <a:spLocks noGrp="1"/>
          </p:cNvSpPr>
          <p:nvPr>
            <p:ph type="dt" sz="half" idx="10"/>
          </p:nvPr>
        </p:nvSpPr>
        <p:spPr/>
        <p:txBody>
          <a:bodyPr/>
          <a:lstStyle/>
          <a:p>
            <a:fld id="{3535F89A-9087-46EF-9F1D-7DEAC2596F1A}" type="datetimeFigureOut">
              <a:rPr lang="ru-RU" smtClean="0"/>
              <a:t>29.01.2024</a:t>
            </a:fld>
            <a:endParaRPr lang="ru-RU"/>
          </a:p>
        </p:txBody>
      </p:sp>
      <p:sp>
        <p:nvSpPr>
          <p:cNvPr id="5" name="Нижний колонтитул 4">
            <a:extLst>
              <a:ext uri="{FF2B5EF4-FFF2-40B4-BE49-F238E27FC236}">
                <a16:creationId xmlns:a16="http://schemas.microsoft.com/office/drawing/2014/main" xmlns="" id="{5DDE3757-8E77-2D5D-11B8-5F48576351C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4A99C236-7616-22DC-088F-BA2C7D8AA66F}"/>
              </a:ext>
            </a:extLst>
          </p:cNvPr>
          <p:cNvSpPr>
            <a:spLocks noGrp="1"/>
          </p:cNvSpPr>
          <p:nvPr>
            <p:ph type="sldNum" sz="quarter" idx="12"/>
          </p:nvPr>
        </p:nvSpPr>
        <p:spPr/>
        <p:txBody>
          <a:bodyPr/>
          <a:lstStyle/>
          <a:p>
            <a:fld id="{7A08E52C-7645-4DD6-A351-43FACD4200E0}" type="slidenum">
              <a:rPr lang="ru-RU" smtClean="0"/>
              <a:t>‹#›</a:t>
            </a:fld>
            <a:endParaRPr lang="ru-RU"/>
          </a:p>
        </p:txBody>
      </p:sp>
    </p:spTree>
    <p:extLst>
      <p:ext uri="{BB962C8B-B14F-4D97-AF65-F5344CB8AC3E}">
        <p14:creationId xmlns:p14="http://schemas.microsoft.com/office/powerpoint/2010/main" val="3309101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C94D36B-BC16-F428-19BA-9CDEC8D80339}"/>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00EE1ED1-110E-40E4-3ABF-FDD196107F2B}"/>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67C8A22F-9F05-3388-CB31-69260AEFAFF5}"/>
              </a:ext>
            </a:extLst>
          </p:cNvPr>
          <p:cNvSpPr>
            <a:spLocks noGrp="1"/>
          </p:cNvSpPr>
          <p:nvPr>
            <p:ph type="dt" sz="half" idx="10"/>
          </p:nvPr>
        </p:nvSpPr>
        <p:spPr/>
        <p:txBody>
          <a:bodyPr/>
          <a:lstStyle/>
          <a:p>
            <a:fld id="{3535F89A-9087-46EF-9F1D-7DEAC2596F1A}" type="datetimeFigureOut">
              <a:rPr lang="ru-RU" smtClean="0"/>
              <a:t>29.01.2024</a:t>
            </a:fld>
            <a:endParaRPr lang="ru-RU"/>
          </a:p>
        </p:txBody>
      </p:sp>
      <p:sp>
        <p:nvSpPr>
          <p:cNvPr id="5" name="Нижний колонтитул 4">
            <a:extLst>
              <a:ext uri="{FF2B5EF4-FFF2-40B4-BE49-F238E27FC236}">
                <a16:creationId xmlns:a16="http://schemas.microsoft.com/office/drawing/2014/main" xmlns="" id="{B118725A-EFC6-E87D-3DAB-847B6FCEDC3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D3C9E868-6BA3-D0F2-00D3-5EF5043DBBEA}"/>
              </a:ext>
            </a:extLst>
          </p:cNvPr>
          <p:cNvSpPr>
            <a:spLocks noGrp="1"/>
          </p:cNvSpPr>
          <p:nvPr>
            <p:ph type="sldNum" sz="quarter" idx="12"/>
          </p:nvPr>
        </p:nvSpPr>
        <p:spPr/>
        <p:txBody>
          <a:bodyPr/>
          <a:lstStyle/>
          <a:p>
            <a:fld id="{7A08E52C-7645-4DD6-A351-43FACD4200E0}" type="slidenum">
              <a:rPr lang="ru-RU" smtClean="0"/>
              <a:t>‹#›</a:t>
            </a:fld>
            <a:endParaRPr lang="ru-RU"/>
          </a:p>
        </p:txBody>
      </p:sp>
    </p:spTree>
    <p:extLst>
      <p:ext uri="{BB962C8B-B14F-4D97-AF65-F5344CB8AC3E}">
        <p14:creationId xmlns:p14="http://schemas.microsoft.com/office/powerpoint/2010/main" val="3457238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F1E02259-D162-A546-F08C-3D4322D3F1BD}"/>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E6A5D316-DBF0-0FF9-B6FB-D9EBECC69CA8}"/>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351D8BC4-4AE3-5D1C-2D59-15335650E17F}"/>
              </a:ext>
            </a:extLst>
          </p:cNvPr>
          <p:cNvSpPr>
            <a:spLocks noGrp="1"/>
          </p:cNvSpPr>
          <p:nvPr>
            <p:ph type="dt" sz="half" idx="10"/>
          </p:nvPr>
        </p:nvSpPr>
        <p:spPr/>
        <p:txBody>
          <a:bodyPr/>
          <a:lstStyle/>
          <a:p>
            <a:fld id="{3535F89A-9087-46EF-9F1D-7DEAC2596F1A}" type="datetimeFigureOut">
              <a:rPr lang="ru-RU" smtClean="0"/>
              <a:t>29.01.2024</a:t>
            </a:fld>
            <a:endParaRPr lang="ru-RU"/>
          </a:p>
        </p:txBody>
      </p:sp>
      <p:sp>
        <p:nvSpPr>
          <p:cNvPr id="5" name="Нижний колонтитул 4">
            <a:extLst>
              <a:ext uri="{FF2B5EF4-FFF2-40B4-BE49-F238E27FC236}">
                <a16:creationId xmlns:a16="http://schemas.microsoft.com/office/drawing/2014/main" xmlns="" id="{F4D07B3C-17C5-8673-C255-2118F36326E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41175449-969D-9C8F-0BCE-FEFEB03512F0}"/>
              </a:ext>
            </a:extLst>
          </p:cNvPr>
          <p:cNvSpPr>
            <a:spLocks noGrp="1"/>
          </p:cNvSpPr>
          <p:nvPr>
            <p:ph type="sldNum" sz="quarter" idx="12"/>
          </p:nvPr>
        </p:nvSpPr>
        <p:spPr/>
        <p:txBody>
          <a:bodyPr/>
          <a:lstStyle/>
          <a:p>
            <a:fld id="{7A08E52C-7645-4DD6-A351-43FACD4200E0}" type="slidenum">
              <a:rPr lang="ru-RU" smtClean="0"/>
              <a:t>‹#›</a:t>
            </a:fld>
            <a:endParaRPr lang="ru-RU"/>
          </a:p>
        </p:txBody>
      </p:sp>
    </p:spTree>
    <p:extLst>
      <p:ext uri="{BB962C8B-B14F-4D97-AF65-F5344CB8AC3E}">
        <p14:creationId xmlns:p14="http://schemas.microsoft.com/office/powerpoint/2010/main" val="2015802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C7BB69D-167D-90EE-0551-806E0283DF4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83F9B24B-40D8-9C21-8E11-21AEFB0E3AA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664FEA9C-F578-DFD3-4595-0D19C908BE4A}"/>
              </a:ext>
            </a:extLst>
          </p:cNvPr>
          <p:cNvSpPr>
            <a:spLocks noGrp="1"/>
          </p:cNvSpPr>
          <p:nvPr>
            <p:ph type="dt" sz="half" idx="10"/>
          </p:nvPr>
        </p:nvSpPr>
        <p:spPr/>
        <p:txBody>
          <a:bodyPr/>
          <a:lstStyle/>
          <a:p>
            <a:fld id="{3535F89A-9087-46EF-9F1D-7DEAC2596F1A}" type="datetimeFigureOut">
              <a:rPr lang="ru-RU" smtClean="0"/>
              <a:t>29.01.2024</a:t>
            </a:fld>
            <a:endParaRPr lang="ru-RU"/>
          </a:p>
        </p:txBody>
      </p:sp>
      <p:sp>
        <p:nvSpPr>
          <p:cNvPr id="5" name="Нижний колонтитул 4">
            <a:extLst>
              <a:ext uri="{FF2B5EF4-FFF2-40B4-BE49-F238E27FC236}">
                <a16:creationId xmlns:a16="http://schemas.microsoft.com/office/drawing/2014/main" xmlns="" id="{ED3D4C07-3A3A-771A-DB67-ED25F7ED9E2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4F5DAC00-5C53-1B7A-824E-0F1F34788A01}"/>
              </a:ext>
            </a:extLst>
          </p:cNvPr>
          <p:cNvSpPr>
            <a:spLocks noGrp="1"/>
          </p:cNvSpPr>
          <p:nvPr>
            <p:ph type="sldNum" sz="quarter" idx="12"/>
          </p:nvPr>
        </p:nvSpPr>
        <p:spPr/>
        <p:txBody>
          <a:bodyPr/>
          <a:lstStyle/>
          <a:p>
            <a:fld id="{7A08E52C-7645-4DD6-A351-43FACD4200E0}" type="slidenum">
              <a:rPr lang="ru-RU" smtClean="0"/>
              <a:t>‹#›</a:t>
            </a:fld>
            <a:endParaRPr lang="ru-RU"/>
          </a:p>
        </p:txBody>
      </p:sp>
    </p:spTree>
    <p:extLst>
      <p:ext uri="{BB962C8B-B14F-4D97-AF65-F5344CB8AC3E}">
        <p14:creationId xmlns:p14="http://schemas.microsoft.com/office/powerpoint/2010/main" val="755917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E4D243A-9644-6294-6375-F1E4DC13552B}"/>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xmlns="" id="{E953C0F0-5B37-899C-F518-C504FD951F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1406E3A6-17FC-2CF4-C6D4-538D33008497}"/>
              </a:ext>
            </a:extLst>
          </p:cNvPr>
          <p:cNvSpPr>
            <a:spLocks noGrp="1"/>
          </p:cNvSpPr>
          <p:nvPr>
            <p:ph type="dt" sz="half" idx="10"/>
          </p:nvPr>
        </p:nvSpPr>
        <p:spPr/>
        <p:txBody>
          <a:bodyPr/>
          <a:lstStyle/>
          <a:p>
            <a:fld id="{3535F89A-9087-46EF-9F1D-7DEAC2596F1A}" type="datetimeFigureOut">
              <a:rPr lang="ru-RU" smtClean="0"/>
              <a:t>29.01.2024</a:t>
            </a:fld>
            <a:endParaRPr lang="ru-RU"/>
          </a:p>
        </p:txBody>
      </p:sp>
      <p:sp>
        <p:nvSpPr>
          <p:cNvPr id="5" name="Нижний колонтитул 4">
            <a:extLst>
              <a:ext uri="{FF2B5EF4-FFF2-40B4-BE49-F238E27FC236}">
                <a16:creationId xmlns:a16="http://schemas.microsoft.com/office/drawing/2014/main" xmlns="" id="{CA9CABCC-AD53-16D6-1839-CB1B7791CBA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2F2D6A64-5CC3-EF04-AA2F-05A0754B39A1}"/>
              </a:ext>
            </a:extLst>
          </p:cNvPr>
          <p:cNvSpPr>
            <a:spLocks noGrp="1"/>
          </p:cNvSpPr>
          <p:nvPr>
            <p:ph type="sldNum" sz="quarter" idx="12"/>
          </p:nvPr>
        </p:nvSpPr>
        <p:spPr/>
        <p:txBody>
          <a:bodyPr/>
          <a:lstStyle/>
          <a:p>
            <a:fld id="{7A08E52C-7645-4DD6-A351-43FACD4200E0}" type="slidenum">
              <a:rPr lang="ru-RU" smtClean="0"/>
              <a:t>‹#›</a:t>
            </a:fld>
            <a:endParaRPr lang="ru-RU"/>
          </a:p>
        </p:txBody>
      </p:sp>
    </p:spTree>
    <p:extLst>
      <p:ext uri="{BB962C8B-B14F-4D97-AF65-F5344CB8AC3E}">
        <p14:creationId xmlns:p14="http://schemas.microsoft.com/office/powerpoint/2010/main" val="1539197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D9137C1-A1DA-6648-C8D8-1E6906028E7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5EBBFA09-6DC6-2694-2495-B5F89862B17E}"/>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30FEDB01-75A7-B2A4-CC55-728E0D63CB51}"/>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9B37A856-F87E-0667-8A07-AA53C4270421}"/>
              </a:ext>
            </a:extLst>
          </p:cNvPr>
          <p:cNvSpPr>
            <a:spLocks noGrp="1"/>
          </p:cNvSpPr>
          <p:nvPr>
            <p:ph type="dt" sz="half" idx="10"/>
          </p:nvPr>
        </p:nvSpPr>
        <p:spPr/>
        <p:txBody>
          <a:bodyPr/>
          <a:lstStyle/>
          <a:p>
            <a:fld id="{3535F89A-9087-46EF-9F1D-7DEAC2596F1A}" type="datetimeFigureOut">
              <a:rPr lang="ru-RU" smtClean="0"/>
              <a:t>29.01.2024</a:t>
            </a:fld>
            <a:endParaRPr lang="ru-RU"/>
          </a:p>
        </p:txBody>
      </p:sp>
      <p:sp>
        <p:nvSpPr>
          <p:cNvPr id="6" name="Нижний колонтитул 5">
            <a:extLst>
              <a:ext uri="{FF2B5EF4-FFF2-40B4-BE49-F238E27FC236}">
                <a16:creationId xmlns:a16="http://schemas.microsoft.com/office/drawing/2014/main" xmlns="" id="{9B43152B-F2A5-D62F-EE7A-A42609C465C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355671D2-6F55-2001-D3B9-8B2818266228}"/>
              </a:ext>
            </a:extLst>
          </p:cNvPr>
          <p:cNvSpPr>
            <a:spLocks noGrp="1"/>
          </p:cNvSpPr>
          <p:nvPr>
            <p:ph type="sldNum" sz="quarter" idx="12"/>
          </p:nvPr>
        </p:nvSpPr>
        <p:spPr/>
        <p:txBody>
          <a:bodyPr/>
          <a:lstStyle/>
          <a:p>
            <a:fld id="{7A08E52C-7645-4DD6-A351-43FACD4200E0}" type="slidenum">
              <a:rPr lang="ru-RU" smtClean="0"/>
              <a:t>‹#›</a:t>
            </a:fld>
            <a:endParaRPr lang="ru-RU"/>
          </a:p>
        </p:txBody>
      </p:sp>
    </p:spTree>
    <p:extLst>
      <p:ext uri="{BB962C8B-B14F-4D97-AF65-F5344CB8AC3E}">
        <p14:creationId xmlns:p14="http://schemas.microsoft.com/office/powerpoint/2010/main" val="2352466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8592B4A-FC42-7498-22E3-18CECD466F5E}"/>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xmlns="" id="{71382887-0C61-2B63-5652-5C67087976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xmlns="" id="{EE01A920-DA25-8056-2B58-6224598FBBDF}"/>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BE6DCFB3-FA96-7CEB-C904-23928EA384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xmlns="" id="{F5B59590-925F-3871-A4F5-3ECF2006581B}"/>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F9856118-DF90-8925-E112-0C1BD1E1893D}"/>
              </a:ext>
            </a:extLst>
          </p:cNvPr>
          <p:cNvSpPr>
            <a:spLocks noGrp="1"/>
          </p:cNvSpPr>
          <p:nvPr>
            <p:ph type="dt" sz="half" idx="10"/>
          </p:nvPr>
        </p:nvSpPr>
        <p:spPr/>
        <p:txBody>
          <a:bodyPr/>
          <a:lstStyle/>
          <a:p>
            <a:fld id="{3535F89A-9087-46EF-9F1D-7DEAC2596F1A}" type="datetimeFigureOut">
              <a:rPr lang="ru-RU" smtClean="0"/>
              <a:t>29.01.2024</a:t>
            </a:fld>
            <a:endParaRPr lang="ru-RU"/>
          </a:p>
        </p:txBody>
      </p:sp>
      <p:sp>
        <p:nvSpPr>
          <p:cNvPr id="8" name="Нижний колонтитул 7">
            <a:extLst>
              <a:ext uri="{FF2B5EF4-FFF2-40B4-BE49-F238E27FC236}">
                <a16:creationId xmlns:a16="http://schemas.microsoft.com/office/drawing/2014/main" xmlns="" id="{8B2F152D-CD05-BD28-7168-6805A3605B55}"/>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xmlns="" id="{CF5269F7-D2B5-1494-E364-DA8DFB39D648}"/>
              </a:ext>
            </a:extLst>
          </p:cNvPr>
          <p:cNvSpPr>
            <a:spLocks noGrp="1"/>
          </p:cNvSpPr>
          <p:nvPr>
            <p:ph type="sldNum" sz="quarter" idx="12"/>
          </p:nvPr>
        </p:nvSpPr>
        <p:spPr/>
        <p:txBody>
          <a:bodyPr/>
          <a:lstStyle/>
          <a:p>
            <a:fld id="{7A08E52C-7645-4DD6-A351-43FACD4200E0}" type="slidenum">
              <a:rPr lang="ru-RU" smtClean="0"/>
              <a:t>‹#›</a:t>
            </a:fld>
            <a:endParaRPr lang="ru-RU"/>
          </a:p>
        </p:txBody>
      </p:sp>
    </p:spTree>
    <p:extLst>
      <p:ext uri="{BB962C8B-B14F-4D97-AF65-F5344CB8AC3E}">
        <p14:creationId xmlns:p14="http://schemas.microsoft.com/office/powerpoint/2010/main" val="1130841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2530EB9-D84F-9613-295B-1E1B0DB7F6C3}"/>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65ABD68D-3EF6-6FF3-4B37-380E0F60B061}"/>
              </a:ext>
            </a:extLst>
          </p:cNvPr>
          <p:cNvSpPr>
            <a:spLocks noGrp="1"/>
          </p:cNvSpPr>
          <p:nvPr>
            <p:ph type="dt" sz="half" idx="10"/>
          </p:nvPr>
        </p:nvSpPr>
        <p:spPr/>
        <p:txBody>
          <a:bodyPr/>
          <a:lstStyle/>
          <a:p>
            <a:fld id="{3535F89A-9087-46EF-9F1D-7DEAC2596F1A}" type="datetimeFigureOut">
              <a:rPr lang="ru-RU" smtClean="0"/>
              <a:t>29.01.2024</a:t>
            </a:fld>
            <a:endParaRPr lang="ru-RU"/>
          </a:p>
        </p:txBody>
      </p:sp>
      <p:sp>
        <p:nvSpPr>
          <p:cNvPr id="4" name="Нижний колонтитул 3">
            <a:extLst>
              <a:ext uri="{FF2B5EF4-FFF2-40B4-BE49-F238E27FC236}">
                <a16:creationId xmlns:a16="http://schemas.microsoft.com/office/drawing/2014/main" xmlns="" id="{D39FFCBA-F2D1-10C3-5CC7-6B71B481130C}"/>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xmlns="" id="{E3CF7AF2-578D-1838-AC46-F46BCD91D24A}"/>
              </a:ext>
            </a:extLst>
          </p:cNvPr>
          <p:cNvSpPr>
            <a:spLocks noGrp="1"/>
          </p:cNvSpPr>
          <p:nvPr>
            <p:ph type="sldNum" sz="quarter" idx="12"/>
          </p:nvPr>
        </p:nvSpPr>
        <p:spPr/>
        <p:txBody>
          <a:bodyPr/>
          <a:lstStyle/>
          <a:p>
            <a:fld id="{7A08E52C-7645-4DD6-A351-43FACD4200E0}" type="slidenum">
              <a:rPr lang="ru-RU" smtClean="0"/>
              <a:t>‹#›</a:t>
            </a:fld>
            <a:endParaRPr lang="ru-RU"/>
          </a:p>
        </p:txBody>
      </p:sp>
    </p:spTree>
    <p:extLst>
      <p:ext uri="{BB962C8B-B14F-4D97-AF65-F5344CB8AC3E}">
        <p14:creationId xmlns:p14="http://schemas.microsoft.com/office/powerpoint/2010/main" val="934097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B67F9A2D-01FF-BC02-7119-FE81F1AEC952}"/>
              </a:ext>
            </a:extLst>
          </p:cNvPr>
          <p:cNvSpPr>
            <a:spLocks noGrp="1"/>
          </p:cNvSpPr>
          <p:nvPr>
            <p:ph type="dt" sz="half" idx="10"/>
          </p:nvPr>
        </p:nvSpPr>
        <p:spPr/>
        <p:txBody>
          <a:bodyPr/>
          <a:lstStyle/>
          <a:p>
            <a:fld id="{3535F89A-9087-46EF-9F1D-7DEAC2596F1A}" type="datetimeFigureOut">
              <a:rPr lang="ru-RU" smtClean="0"/>
              <a:t>29.01.2024</a:t>
            </a:fld>
            <a:endParaRPr lang="ru-RU"/>
          </a:p>
        </p:txBody>
      </p:sp>
      <p:sp>
        <p:nvSpPr>
          <p:cNvPr id="3" name="Нижний колонтитул 2">
            <a:extLst>
              <a:ext uri="{FF2B5EF4-FFF2-40B4-BE49-F238E27FC236}">
                <a16:creationId xmlns:a16="http://schemas.microsoft.com/office/drawing/2014/main" xmlns="" id="{F739B04B-0385-3098-16E6-22020B0F03BF}"/>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xmlns="" id="{DD0CEA15-9FD7-3669-F8DD-A6B66F9F191F}"/>
              </a:ext>
            </a:extLst>
          </p:cNvPr>
          <p:cNvSpPr>
            <a:spLocks noGrp="1"/>
          </p:cNvSpPr>
          <p:nvPr>
            <p:ph type="sldNum" sz="quarter" idx="12"/>
          </p:nvPr>
        </p:nvSpPr>
        <p:spPr/>
        <p:txBody>
          <a:bodyPr/>
          <a:lstStyle/>
          <a:p>
            <a:fld id="{7A08E52C-7645-4DD6-A351-43FACD4200E0}" type="slidenum">
              <a:rPr lang="ru-RU" smtClean="0"/>
              <a:t>‹#›</a:t>
            </a:fld>
            <a:endParaRPr lang="ru-RU"/>
          </a:p>
        </p:txBody>
      </p:sp>
    </p:spTree>
    <p:extLst>
      <p:ext uri="{BB962C8B-B14F-4D97-AF65-F5344CB8AC3E}">
        <p14:creationId xmlns:p14="http://schemas.microsoft.com/office/powerpoint/2010/main" val="423146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E28733C-1067-3C0E-045C-2CB30240612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xmlns="" id="{024AA425-709B-2300-647F-12E32B2CCE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8F48804D-2A01-7F97-9E0B-8079F0B8C0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4A17A095-5DCE-4166-6858-18227748732B}"/>
              </a:ext>
            </a:extLst>
          </p:cNvPr>
          <p:cNvSpPr>
            <a:spLocks noGrp="1"/>
          </p:cNvSpPr>
          <p:nvPr>
            <p:ph type="dt" sz="half" idx="10"/>
          </p:nvPr>
        </p:nvSpPr>
        <p:spPr/>
        <p:txBody>
          <a:bodyPr/>
          <a:lstStyle/>
          <a:p>
            <a:fld id="{3535F89A-9087-46EF-9F1D-7DEAC2596F1A}" type="datetimeFigureOut">
              <a:rPr lang="ru-RU" smtClean="0"/>
              <a:t>29.01.2024</a:t>
            </a:fld>
            <a:endParaRPr lang="ru-RU"/>
          </a:p>
        </p:txBody>
      </p:sp>
      <p:sp>
        <p:nvSpPr>
          <p:cNvPr id="6" name="Нижний колонтитул 5">
            <a:extLst>
              <a:ext uri="{FF2B5EF4-FFF2-40B4-BE49-F238E27FC236}">
                <a16:creationId xmlns:a16="http://schemas.microsoft.com/office/drawing/2014/main" xmlns="" id="{1604475B-74F8-AC04-FEDA-8339A26AE06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A0D00FFD-608C-F37C-2E8A-F048B345639C}"/>
              </a:ext>
            </a:extLst>
          </p:cNvPr>
          <p:cNvSpPr>
            <a:spLocks noGrp="1"/>
          </p:cNvSpPr>
          <p:nvPr>
            <p:ph type="sldNum" sz="quarter" idx="12"/>
          </p:nvPr>
        </p:nvSpPr>
        <p:spPr/>
        <p:txBody>
          <a:bodyPr/>
          <a:lstStyle/>
          <a:p>
            <a:fld id="{7A08E52C-7645-4DD6-A351-43FACD4200E0}" type="slidenum">
              <a:rPr lang="ru-RU" smtClean="0"/>
              <a:t>‹#›</a:t>
            </a:fld>
            <a:endParaRPr lang="ru-RU"/>
          </a:p>
        </p:txBody>
      </p:sp>
    </p:spTree>
    <p:extLst>
      <p:ext uri="{BB962C8B-B14F-4D97-AF65-F5344CB8AC3E}">
        <p14:creationId xmlns:p14="http://schemas.microsoft.com/office/powerpoint/2010/main" val="1599683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11EFCE6A-E8AF-D141-7758-968C6234A83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xmlns="" id="{0E4664E9-BDA4-E832-531C-DF64EB65BC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xmlns="" id="{1A498543-2C4A-4742-6B47-54F362F522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5C8C92A8-6DE3-A9B5-DB11-E604B1AFB7ED}"/>
              </a:ext>
            </a:extLst>
          </p:cNvPr>
          <p:cNvSpPr>
            <a:spLocks noGrp="1"/>
          </p:cNvSpPr>
          <p:nvPr>
            <p:ph type="dt" sz="half" idx="10"/>
          </p:nvPr>
        </p:nvSpPr>
        <p:spPr/>
        <p:txBody>
          <a:bodyPr/>
          <a:lstStyle/>
          <a:p>
            <a:fld id="{3535F89A-9087-46EF-9F1D-7DEAC2596F1A}" type="datetimeFigureOut">
              <a:rPr lang="ru-RU" smtClean="0"/>
              <a:t>29.01.2024</a:t>
            </a:fld>
            <a:endParaRPr lang="ru-RU"/>
          </a:p>
        </p:txBody>
      </p:sp>
      <p:sp>
        <p:nvSpPr>
          <p:cNvPr id="6" name="Нижний колонтитул 5">
            <a:extLst>
              <a:ext uri="{FF2B5EF4-FFF2-40B4-BE49-F238E27FC236}">
                <a16:creationId xmlns:a16="http://schemas.microsoft.com/office/drawing/2014/main" xmlns="" id="{700BE840-1B43-D1F6-1E75-BE59DC1EA06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998CEBEA-5635-F9D7-1CC1-353957BFE9DE}"/>
              </a:ext>
            </a:extLst>
          </p:cNvPr>
          <p:cNvSpPr>
            <a:spLocks noGrp="1"/>
          </p:cNvSpPr>
          <p:nvPr>
            <p:ph type="sldNum" sz="quarter" idx="12"/>
          </p:nvPr>
        </p:nvSpPr>
        <p:spPr/>
        <p:txBody>
          <a:bodyPr/>
          <a:lstStyle/>
          <a:p>
            <a:fld id="{7A08E52C-7645-4DD6-A351-43FACD4200E0}" type="slidenum">
              <a:rPr lang="ru-RU" smtClean="0"/>
              <a:t>‹#›</a:t>
            </a:fld>
            <a:endParaRPr lang="ru-RU"/>
          </a:p>
        </p:txBody>
      </p:sp>
    </p:spTree>
    <p:extLst>
      <p:ext uri="{BB962C8B-B14F-4D97-AF65-F5344CB8AC3E}">
        <p14:creationId xmlns:p14="http://schemas.microsoft.com/office/powerpoint/2010/main" val="1950756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8890983-9E80-6B9D-D795-7C9AC08738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xmlns="" id="{A534B7EF-9F74-3E5A-755F-17D365DA5C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7BC04A67-35C6-5B70-E599-AFBD61A9DF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35F89A-9087-46EF-9F1D-7DEAC2596F1A}" type="datetimeFigureOut">
              <a:rPr lang="ru-RU" smtClean="0"/>
              <a:t>29.01.2024</a:t>
            </a:fld>
            <a:endParaRPr lang="ru-RU"/>
          </a:p>
        </p:txBody>
      </p:sp>
      <p:sp>
        <p:nvSpPr>
          <p:cNvPr id="5" name="Нижний колонтитул 4">
            <a:extLst>
              <a:ext uri="{FF2B5EF4-FFF2-40B4-BE49-F238E27FC236}">
                <a16:creationId xmlns:a16="http://schemas.microsoft.com/office/drawing/2014/main" xmlns="" id="{A3E6B951-DD7A-74D8-98E8-6957EEF036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xmlns="" id="{575C85A3-4EA7-E57D-8F2F-B6C05C8F0B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08E52C-7645-4DD6-A351-43FACD4200E0}" type="slidenum">
              <a:rPr lang="ru-RU" smtClean="0"/>
              <a:t>‹#›</a:t>
            </a:fld>
            <a:endParaRPr lang="ru-RU"/>
          </a:p>
        </p:txBody>
      </p:sp>
    </p:spTree>
    <p:extLst>
      <p:ext uri="{BB962C8B-B14F-4D97-AF65-F5344CB8AC3E}">
        <p14:creationId xmlns:p14="http://schemas.microsoft.com/office/powerpoint/2010/main" val="42363458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9431199-C2A7-EF1B-66C5-AD6D722EDE56}"/>
              </a:ext>
            </a:extLst>
          </p:cNvPr>
          <p:cNvSpPr>
            <a:spLocks noGrp="1"/>
          </p:cNvSpPr>
          <p:nvPr>
            <p:ph type="ctrTitle"/>
          </p:nvPr>
        </p:nvSpPr>
        <p:spPr>
          <a:xfrm>
            <a:off x="1524000" y="2533001"/>
            <a:ext cx="9144000" cy="1791998"/>
          </a:xfrm>
          <a:solidFill>
            <a:schemeClr val="tx2">
              <a:lumMod val="20000"/>
              <a:lumOff val="80000"/>
            </a:schemeClr>
          </a:solidFill>
          <a:ln>
            <a:solidFill>
              <a:schemeClr val="accent1"/>
            </a:solidFill>
          </a:ln>
        </p:spPr>
        <p:txBody>
          <a:bodyPr>
            <a:normAutofit/>
          </a:bodyPr>
          <a:lstStyle/>
          <a:p>
            <a:r>
              <a:rPr lang="ru-RU" dirty="0"/>
              <a:t>Шахматы и покер как спортивная дисциплина.</a:t>
            </a:r>
          </a:p>
        </p:txBody>
      </p:sp>
      <p:sp>
        <p:nvSpPr>
          <p:cNvPr id="3" name="Подзаголовок 2">
            <a:extLst>
              <a:ext uri="{FF2B5EF4-FFF2-40B4-BE49-F238E27FC236}">
                <a16:creationId xmlns:a16="http://schemas.microsoft.com/office/drawing/2014/main" xmlns="" id="{0B3A0147-1506-44EE-77C5-51405E88E9AA}"/>
              </a:ext>
            </a:extLst>
          </p:cNvPr>
          <p:cNvSpPr>
            <a:spLocks noGrp="1"/>
          </p:cNvSpPr>
          <p:nvPr>
            <p:ph type="subTitle" idx="1"/>
          </p:nvPr>
        </p:nvSpPr>
        <p:spPr>
          <a:xfrm>
            <a:off x="1524000" y="4447165"/>
            <a:ext cx="9144000" cy="1655762"/>
          </a:xfrm>
        </p:spPr>
        <p:txBody>
          <a:bodyPr/>
          <a:lstStyle/>
          <a:p>
            <a:endParaRPr lang="ru-RU" dirty="0"/>
          </a:p>
        </p:txBody>
      </p:sp>
    </p:spTree>
    <p:extLst>
      <p:ext uri="{BB962C8B-B14F-4D97-AF65-F5344CB8AC3E}">
        <p14:creationId xmlns:p14="http://schemas.microsoft.com/office/powerpoint/2010/main" val="4365894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09F3870-6B5F-6EAE-C2B6-4BEC6B6531D7}"/>
              </a:ext>
            </a:extLst>
          </p:cNvPr>
          <p:cNvSpPr>
            <a:spLocks noGrp="1"/>
          </p:cNvSpPr>
          <p:nvPr>
            <p:ph type="title"/>
          </p:nvPr>
        </p:nvSpPr>
        <p:spPr>
          <a:xfrm>
            <a:off x="838200" y="365126"/>
            <a:ext cx="10515600" cy="480002"/>
          </a:xfrm>
        </p:spPr>
        <p:txBody>
          <a:bodyPr>
            <a:normAutofit fontScale="90000"/>
          </a:bodyPr>
          <a:lstStyle/>
          <a:p>
            <a:endParaRPr lang="ru-RU" dirty="0"/>
          </a:p>
        </p:txBody>
      </p:sp>
      <p:sp>
        <p:nvSpPr>
          <p:cNvPr id="3" name="Объект 2">
            <a:extLst>
              <a:ext uri="{FF2B5EF4-FFF2-40B4-BE49-F238E27FC236}">
                <a16:creationId xmlns:a16="http://schemas.microsoft.com/office/drawing/2014/main" xmlns="" id="{462E7FDF-560A-428F-2B3B-4470A5E19B97}"/>
              </a:ext>
            </a:extLst>
          </p:cNvPr>
          <p:cNvSpPr>
            <a:spLocks noGrp="1"/>
          </p:cNvSpPr>
          <p:nvPr>
            <p:ph idx="1"/>
          </p:nvPr>
        </p:nvSpPr>
        <p:spPr>
          <a:xfrm>
            <a:off x="838200" y="858477"/>
            <a:ext cx="4495800" cy="5239543"/>
          </a:xfrm>
          <a:solidFill>
            <a:srgbClr val="D6DCE5"/>
          </a:solidFill>
        </p:spPr>
        <p:txBody>
          <a:bodyPr>
            <a:normAutofit fontScale="85000" lnSpcReduction="10000"/>
          </a:bodyPr>
          <a:lstStyle/>
          <a:p>
            <a:pPr marL="0" indent="0">
              <a:buNone/>
            </a:pPr>
            <a:r>
              <a:rPr lang="ru-RU" b="0" i="0" dirty="0">
                <a:effectLst/>
                <a:latin typeface="YS Text"/>
              </a:rPr>
              <a:t>«</a:t>
            </a:r>
            <a:r>
              <a:rPr lang="ru-RU" b="1" i="0" dirty="0">
                <a:effectLst/>
                <a:latin typeface="YS Text"/>
              </a:rPr>
              <a:t>Шахматы</a:t>
            </a:r>
            <a:r>
              <a:rPr lang="ru-RU" b="0" i="0" dirty="0">
                <a:effectLst/>
                <a:latin typeface="YS Text"/>
              </a:rPr>
              <a:t> — это по форме игра, по содержанию — искусство, а по трудности овладения игрой — наука». А еще это спорт, где каждый при желании может стать чемпионом. Если коротко описать смысл игры — это интеллектуальное состязание двух оппонентов. Противоборствующими сторонами могут </a:t>
            </a:r>
            <a:r>
              <a:rPr lang="ru-RU" b="1" i="0" dirty="0">
                <a:effectLst/>
                <a:latin typeface="YS Text"/>
              </a:rPr>
              <a:t>быть</a:t>
            </a:r>
            <a:r>
              <a:rPr lang="ru-RU" b="0" i="0" dirty="0">
                <a:effectLst/>
                <a:latin typeface="YS Text"/>
              </a:rPr>
              <a:t> два человека, а еще можно посоревноваться с искусственным интеллектом или группой игроков.</a:t>
            </a:r>
            <a:endParaRPr lang="ru-RU" dirty="0"/>
          </a:p>
        </p:txBody>
      </p:sp>
      <p:pic>
        <p:nvPicPr>
          <p:cNvPr id="5" name="Рисунок 4">
            <a:extLst>
              <a:ext uri="{FF2B5EF4-FFF2-40B4-BE49-F238E27FC236}">
                <a16:creationId xmlns:a16="http://schemas.microsoft.com/office/drawing/2014/main" xmlns="" id="{A154D8A1-4127-09B3-9E94-0E5ACA6B4FC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858477"/>
            <a:ext cx="3793440" cy="2528960"/>
          </a:xfrm>
          <a:prstGeom prst="rect">
            <a:avLst/>
          </a:prstGeom>
        </p:spPr>
      </p:pic>
      <p:pic>
        <p:nvPicPr>
          <p:cNvPr id="7" name="Рисунок 6">
            <a:extLst>
              <a:ext uri="{FF2B5EF4-FFF2-40B4-BE49-F238E27FC236}">
                <a16:creationId xmlns:a16="http://schemas.microsoft.com/office/drawing/2014/main" xmlns="" id="{11BEFFBD-AA25-5655-3053-740E33A831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0360" y="3569060"/>
            <a:ext cx="3793440" cy="2528960"/>
          </a:xfrm>
          <a:prstGeom prst="rect">
            <a:avLst/>
          </a:prstGeom>
        </p:spPr>
      </p:pic>
    </p:spTree>
    <p:extLst>
      <p:ext uri="{BB962C8B-B14F-4D97-AF65-F5344CB8AC3E}">
        <p14:creationId xmlns:p14="http://schemas.microsoft.com/office/powerpoint/2010/main" val="6775253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4C63C74-99F6-4E83-D222-61F870F77BE1}"/>
              </a:ext>
            </a:extLst>
          </p:cNvPr>
          <p:cNvSpPr txBox="1"/>
          <p:nvPr/>
        </p:nvSpPr>
        <p:spPr>
          <a:xfrm>
            <a:off x="304799" y="1596010"/>
            <a:ext cx="5742710" cy="2862322"/>
          </a:xfrm>
          <a:prstGeom prst="rect">
            <a:avLst/>
          </a:prstGeom>
          <a:solidFill>
            <a:srgbClr val="D6DCE5"/>
          </a:solidFill>
        </p:spPr>
        <p:txBody>
          <a:bodyPr wrap="square" rtlCol="0">
            <a:spAutoFit/>
          </a:bodyPr>
          <a:lstStyle/>
          <a:p>
            <a:pPr algn="l"/>
            <a:r>
              <a:rPr lang="ru-RU" b="0" i="0" dirty="0">
                <a:solidFill>
                  <a:srgbClr val="000000"/>
                </a:solidFill>
                <a:effectLst/>
                <a:latin typeface="Arial" panose="020B0604020202020204" pitchFamily="34" charset="0"/>
              </a:rPr>
              <a:t>Соревнования по виду спорта "шахматы" проводятся в спортивных дисциплинах в соответствии с Всероссийским реестром видов спорта:</a:t>
            </a:r>
          </a:p>
          <a:p>
            <a:pPr algn="l"/>
            <a:r>
              <a:rPr lang="ru-RU" b="0" i="0" dirty="0">
                <a:solidFill>
                  <a:srgbClr val="000000"/>
                </a:solidFill>
                <a:effectLst/>
                <a:latin typeface="Arial" panose="020B0604020202020204" pitchFamily="34" charset="0"/>
              </a:rPr>
              <a:t>- шахматы - командные соревнования</a:t>
            </a:r>
          </a:p>
          <a:p>
            <a:pPr algn="l"/>
            <a:r>
              <a:rPr lang="ru-RU" b="0" i="0" dirty="0">
                <a:solidFill>
                  <a:srgbClr val="000000"/>
                </a:solidFill>
                <a:effectLst/>
                <a:latin typeface="Arial" panose="020B0604020202020204" pitchFamily="34" charset="0"/>
              </a:rPr>
              <a:t>- шахматы</a:t>
            </a:r>
          </a:p>
          <a:p>
            <a:pPr algn="l"/>
            <a:r>
              <a:rPr lang="ru-RU" b="0" i="0" dirty="0">
                <a:solidFill>
                  <a:srgbClr val="000000"/>
                </a:solidFill>
                <a:effectLst/>
                <a:latin typeface="Arial" panose="020B0604020202020204" pitchFamily="34" charset="0"/>
              </a:rPr>
              <a:t>- блиц</a:t>
            </a:r>
          </a:p>
          <a:p>
            <a:pPr algn="l"/>
            <a:r>
              <a:rPr lang="ru-RU" b="0" i="0" dirty="0">
                <a:solidFill>
                  <a:srgbClr val="000000"/>
                </a:solidFill>
                <a:effectLst/>
                <a:latin typeface="Arial" panose="020B0604020202020204" pitchFamily="34" charset="0"/>
              </a:rPr>
              <a:t>- быстрые шахматы</a:t>
            </a:r>
          </a:p>
          <a:p>
            <a:pPr algn="l"/>
            <a:r>
              <a:rPr lang="ru-RU" b="0" i="0" dirty="0">
                <a:solidFill>
                  <a:srgbClr val="000000"/>
                </a:solidFill>
                <a:effectLst/>
                <a:latin typeface="Arial" panose="020B0604020202020204" pitchFamily="34" charset="0"/>
              </a:rPr>
              <a:t>- шахматная композиция</a:t>
            </a:r>
          </a:p>
          <a:p>
            <a:pPr algn="l"/>
            <a:r>
              <a:rPr lang="ru-RU" b="0" i="0" dirty="0">
                <a:solidFill>
                  <a:srgbClr val="000000"/>
                </a:solidFill>
                <a:effectLst/>
                <a:latin typeface="Arial" panose="020B0604020202020204" pitchFamily="34" charset="0"/>
              </a:rPr>
              <a:t>- заочные шахматы</a:t>
            </a:r>
          </a:p>
        </p:txBody>
      </p:sp>
      <p:sp>
        <p:nvSpPr>
          <p:cNvPr id="5" name="TextBox 4">
            <a:extLst>
              <a:ext uri="{FF2B5EF4-FFF2-40B4-BE49-F238E27FC236}">
                <a16:creationId xmlns:a16="http://schemas.microsoft.com/office/drawing/2014/main" xmlns="" id="{BD330F2F-81E6-E020-380A-DBCF48C8FD46}"/>
              </a:ext>
            </a:extLst>
          </p:cNvPr>
          <p:cNvSpPr txBox="1"/>
          <p:nvPr/>
        </p:nvSpPr>
        <p:spPr>
          <a:xfrm>
            <a:off x="3498271" y="713510"/>
            <a:ext cx="5195455" cy="584775"/>
          </a:xfrm>
          <a:prstGeom prst="rect">
            <a:avLst/>
          </a:prstGeom>
          <a:solidFill>
            <a:srgbClr val="D6DCE5"/>
          </a:solidFill>
        </p:spPr>
        <p:txBody>
          <a:bodyPr wrap="square" rtlCol="0">
            <a:spAutoFit/>
          </a:bodyPr>
          <a:lstStyle/>
          <a:p>
            <a:pPr algn="ctr"/>
            <a:r>
              <a:rPr lang="ru-RU" sz="3200" b="1" dirty="0"/>
              <a:t>Спортивные дисциплины</a:t>
            </a:r>
          </a:p>
        </p:txBody>
      </p:sp>
      <p:sp>
        <p:nvSpPr>
          <p:cNvPr id="6" name="TextBox 5">
            <a:extLst>
              <a:ext uri="{FF2B5EF4-FFF2-40B4-BE49-F238E27FC236}">
                <a16:creationId xmlns:a16="http://schemas.microsoft.com/office/drawing/2014/main" xmlns="" id="{1CD5D6E5-9C81-663A-106A-1DB2046FE66F}"/>
              </a:ext>
            </a:extLst>
          </p:cNvPr>
          <p:cNvSpPr txBox="1"/>
          <p:nvPr/>
        </p:nvSpPr>
        <p:spPr>
          <a:xfrm>
            <a:off x="6968839" y="1596010"/>
            <a:ext cx="4918362" cy="2862322"/>
          </a:xfrm>
          <a:prstGeom prst="rect">
            <a:avLst/>
          </a:prstGeom>
          <a:solidFill>
            <a:srgbClr val="D6DCE5"/>
          </a:solidFill>
        </p:spPr>
        <p:txBody>
          <a:bodyPr wrap="square" rtlCol="0">
            <a:spAutoFit/>
          </a:bodyPr>
          <a:lstStyle/>
          <a:p>
            <a:r>
              <a:rPr lang="ru-RU" b="0" i="0" dirty="0">
                <a:solidFill>
                  <a:srgbClr val="000000"/>
                </a:solidFill>
                <a:effectLst/>
                <a:latin typeface="Arial" panose="020B0604020202020204" pitchFamily="34" charset="0"/>
              </a:rPr>
              <a:t>Соревнования должны проводиться на объектах спорта или площадках, специально подготовленных для проведения соревнования. Место проведения соревнования должно соответствовать правилам обеспечения безопасности при проведении официальных спортивных соревнований, утвержденных постановлением Правительства Российской Федерации.</a:t>
            </a:r>
            <a:endParaRPr lang="ru-RU" dirty="0"/>
          </a:p>
        </p:txBody>
      </p:sp>
    </p:spTree>
    <p:extLst>
      <p:ext uri="{BB962C8B-B14F-4D97-AF65-F5344CB8AC3E}">
        <p14:creationId xmlns:p14="http://schemas.microsoft.com/office/powerpoint/2010/main" val="41702015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xmlns="" id="{10DB5C18-51A4-2643-2D9A-09CC6F0B0999}"/>
              </a:ext>
            </a:extLst>
          </p:cNvPr>
          <p:cNvSpPr>
            <a:spLocks noChangeArrowheads="1"/>
          </p:cNvSpPr>
          <p:nvPr/>
        </p:nvSpPr>
        <p:spPr bwMode="auto">
          <a:xfrm>
            <a:off x="284017" y="520511"/>
            <a:ext cx="6539346" cy="5816977"/>
          </a:xfrm>
          <a:prstGeom prst="rect">
            <a:avLst/>
          </a:prstGeom>
          <a:solidFill>
            <a:srgbClr val="D6DCE5"/>
          </a:solidFill>
          <a:ln>
            <a:noFill/>
          </a:ln>
          <a:effec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000000"/>
                </a:solidFill>
                <a:effectLst/>
                <a:cs typeface="Arial" panose="020B0604020202020204" pitchFamily="34" charset="0"/>
              </a:rPr>
              <a:t>По характеру проведения соревнования делятся на: личные, командные, лично-командные.</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b="0" i="0" u="none" strike="noStrike" cap="none" normalizeH="0" baseline="0" dirty="0">
              <a:ln>
                <a:noFill/>
              </a:ln>
              <a:solidFill>
                <a:srgbClr val="000000"/>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000000"/>
                </a:solidFill>
                <a:effectLst/>
                <a:cs typeface="Arial" panose="020B0604020202020204" pitchFamily="34" charset="0"/>
              </a:rPr>
              <a:t>Личные соревнования - соревнования, в которых каждый спортсмен-участник борется за место в турнирной таблице и места распределяются между спортсменами в соответствии с системой проведения соревнований.</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b="0" i="0" u="none" strike="noStrike" cap="none" normalizeH="0" baseline="0" dirty="0">
              <a:ln>
                <a:noFill/>
              </a:ln>
              <a:solidFill>
                <a:srgbClr val="000000"/>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000000"/>
                </a:solidFill>
                <a:effectLst/>
                <a:cs typeface="Arial" panose="020B0604020202020204" pitchFamily="34" charset="0"/>
              </a:rPr>
              <a:t>Лично-командные соревнования - соревнования, в которых места распределяются между спортсменами, и в то же время результат каждого спортсмена засчитывается команде, в которой он состоит.</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b="0" i="0" u="none" strike="noStrike" cap="none" normalizeH="0" baseline="0" dirty="0">
              <a:ln>
                <a:noFill/>
              </a:ln>
              <a:solidFill>
                <a:srgbClr val="000000"/>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000000"/>
                </a:solidFill>
                <a:effectLst/>
                <a:cs typeface="Arial" panose="020B0604020202020204" pitchFamily="34" charset="0"/>
              </a:rPr>
              <a:t>Командные соревнования - соревнования, в которых участником является команда, состоящая из определенного числа спортсменов, где команда борется за место в турнирной таблице и места распределяются между командами в соответствии с системой проведения соревнований.</a:t>
            </a:r>
            <a:endParaRPr kumimoji="0" lang="ru-RU" altLang="ru-RU"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000000"/>
                </a:solidFill>
                <a:effectLst/>
                <a:cs typeface="Arial" panose="020B0604020202020204" pitchFamily="34" charset="0"/>
              </a:rPr>
              <a:t/>
            </a:r>
            <a:br>
              <a:rPr kumimoji="0" lang="ru-RU" altLang="ru-RU" b="0" i="0" u="none" strike="noStrike" cap="none" normalizeH="0" baseline="0" dirty="0">
                <a:ln>
                  <a:noFill/>
                </a:ln>
                <a:solidFill>
                  <a:srgbClr val="000000"/>
                </a:solidFill>
                <a:effectLst/>
                <a:cs typeface="Arial" panose="020B0604020202020204" pitchFamily="34" charset="0"/>
              </a:rPr>
            </a:br>
            <a:endParaRPr kumimoji="0" lang="ru-RU" altLang="ru-RU" b="0" i="0" u="none" strike="noStrike" cap="none" normalizeH="0" baseline="0" dirty="0">
              <a:ln>
                <a:noFill/>
              </a:ln>
              <a:solidFill>
                <a:schemeClr val="tx1"/>
              </a:solidFill>
              <a:effectLst/>
            </a:endParaRPr>
          </a:p>
        </p:txBody>
      </p:sp>
      <p:pic>
        <p:nvPicPr>
          <p:cNvPr id="6" name="Рисунок 5">
            <a:extLst>
              <a:ext uri="{FF2B5EF4-FFF2-40B4-BE49-F238E27FC236}">
                <a16:creationId xmlns:a16="http://schemas.microsoft.com/office/drawing/2014/main" xmlns="" id="{F1C4E4B8-2D57-D1F8-99F5-8268FC44B3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21683" y="520511"/>
            <a:ext cx="4686300" cy="3124200"/>
          </a:xfrm>
          <a:prstGeom prst="rect">
            <a:avLst/>
          </a:prstGeom>
        </p:spPr>
      </p:pic>
      <p:pic>
        <p:nvPicPr>
          <p:cNvPr id="8" name="Рисунок 7">
            <a:extLst>
              <a:ext uri="{FF2B5EF4-FFF2-40B4-BE49-F238E27FC236}">
                <a16:creationId xmlns:a16="http://schemas.microsoft.com/office/drawing/2014/main" xmlns="" id="{C70D4DFC-4E39-74E8-B0B6-09D60A67ED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1683" y="3741095"/>
            <a:ext cx="4152899" cy="2596393"/>
          </a:xfrm>
          <a:prstGeom prst="rect">
            <a:avLst/>
          </a:prstGeom>
        </p:spPr>
      </p:pic>
    </p:spTree>
    <p:extLst>
      <p:ext uri="{BB962C8B-B14F-4D97-AF65-F5344CB8AC3E}">
        <p14:creationId xmlns:p14="http://schemas.microsoft.com/office/powerpoint/2010/main" val="2003289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3D07C94-600B-E0A2-E473-4BA214E0B38F}"/>
              </a:ext>
            </a:extLst>
          </p:cNvPr>
          <p:cNvSpPr txBox="1"/>
          <p:nvPr/>
        </p:nvSpPr>
        <p:spPr>
          <a:xfrm>
            <a:off x="325582" y="619312"/>
            <a:ext cx="6296891" cy="2308324"/>
          </a:xfrm>
          <a:prstGeom prst="rect">
            <a:avLst/>
          </a:prstGeom>
          <a:solidFill>
            <a:srgbClr val="D6DCE5"/>
          </a:solidFill>
        </p:spPr>
        <p:txBody>
          <a:bodyPr wrap="square">
            <a:spAutoFit/>
          </a:bodyPr>
          <a:lstStyle/>
          <a:p>
            <a:r>
              <a:rPr lang="ru-RU" b="1" dirty="0">
                <a:effectLst/>
                <a:latin typeface="var(--title-font)"/>
              </a:rPr>
              <a:t>Покер – карточная игра для интеллектуалов?</a:t>
            </a:r>
          </a:p>
          <a:p>
            <a:pPr algn="l"/>
            <a:r>
              <a:rPr lang="ru-RU" b="0" i="0" dirty="0">
                <a:effectLst/>
                <a:latin typeface="Exo 2"/>
              </a:rPr>
              <a:t>Покер – без преувеличения самая популярная карточная игра в мире. Кто-то называет ее азартной, а кто-то – интеллектуальным спортом. Но каждый ее игрок мечтает хотя бы раз в жизни собрать роял-флэш – высшую комбинацию покера, которая гарантирует победу. Мы попробуем приоткрыть секреты, которые скрывает в себе эта уникальная игра.</a:t>
            </a:r>
          </a:p>
        </p:txBody>
      </p:sp>
      <p:sp>
        <p:nvSpPr>
          <p:cNvPr id="5" name="TextBox 4">
            <a:extLst>
              <a:ext uri="{FF2B5EF4-FFF2-40B4-BE49-F238E27FC236}">
                <a16:creationId xmlns:a16="http://schemas.microsoft.com/office/drawing/2014/main" xmlns="" id="{2FE3DA14-70DF-8B16-B71A-73356605F333}"/>
              </a:ext>
            </a:extLst>
          </p:cNvPr>
          <p:cNvSpPr txBox="1"/>
          <p:nvPr/>
        </p:nvSpPr>
        <p:spPr>
          <a:xfrm>
            <a:off x="325583" y="2927636"/>
            <a:ext cx="6296891" cy="2585323"/>
          </a:xfrm>
          <a:prstGeom prst="rect">
            <a:avLst/>
          </a:prstGeom>
          <a:solidFill>
            <a:srgbClr val="D6DCE5"/>
          </a:solidFill>
        </p:spPr>
        <p:txBody>
          <a:bodyPr wrap="square">
            <a:spAutoFit/>
          </a:bodyPr>
          <a:lstStyle/>
          <a:p>
            <a:r>
              <a:rPr lang="ru-RU" b="0" i="0" dirty="0">
                <a:effectLst/>
                <a:latin typeface="Exo 2"/>
              </a:rPr>
              <a:t>Покер возник в Европе еще в XVI веке. С того времени правила изменялись – и к середине XIX века игра стала похожей на ту, в которую играем мы сегодня. Существует свыше 100 разновидностей покера. В классическом покере используют 52 игральные карты без джокеров. Здесь выигрывают определенные комбинации карт, всего их 10: флэш, стрит-флэш, роял-флэш, каре, стрит, </a:t>
            </a:r>
            <a:r>
              <a:rPr lang="ru-RU" b="0" i="0" dirty="0" err="1">
                <a:effectLst/>
                <a:latin typeface="Exo 2"/>
              </a:rPr>
              <a:t>фулл-хаус</a:t>
            </a:r>
            <a:r>
              <a:rPr lang="ru-RU" b="0" i="0" dirty="0">
                <a:effectLst/>
                <a:latin typeface="Exo 2"/>
              </a:rPr>
              <a:t>, пара, две пары, </a:t>
            </a:r>
            <a:r>
              <a:rPr lang="ru-RU" b="0" i="0" dirty="0" smtClean="0">
                <a:effectLst/>
                <a:latin typeface="Exo 2"/>
              </a:rPr>
              <a:t>тройка. </a:t>
            </a:r>
            <a:r>
              <a:rPr lang="ru-RU" b="0" i="0" dirty="0">
                <a:effectLst/>
                <a:latin typeface="Exo 2"/>
              </a:rPr>
              <a:t>старшая карта.</a:t>
            </a:r>
            <a:endParaRPr lang="ru-RU" dirty="0"/>
          </a:p>
        </p:txBody>
      </p:sp>
      <p:sp>
        <p:nvSpPr>
          <p:cNvPr id="7" name="TextBox 6">
            <a:extLst>
              <a:ext uri="{FF2B5EF4-FFF2-40B4-BE49-F238E27FC236}">
                <a16:creationId xmlns:a16="http://schemas.microsoft.com/office/drawing/2014/main" xmlns="" id="{62763B1F-1F0E-F5A8-AA62-D47B05A85B2A}"/>
              </a:ext>
            </a:extLst>
          </p:cNvPr>
          <p:cNvSpPr txBox="1"/>
          <p:nvPr/>
        </p:nvSpPr>
        <p:spPr>
          <a:xfrm>
            <a:off x="325583" y="5235960"/>
            <a:ext cx="6296891" cy="646331"/>
          </a:xfrm>
          <a:prstGeom prst="rect">
            <a:avLst/>
          </a:prstGeom>
          <a:solidFill>
            <a:srgbClr val="D6DCE5"/>
          </a:solidFill>
        </p:spPr>
        <p:txBody>
          <a:bodyPr wrap="square">
            <a:spAutoFit/>
          </a:bodyPr>
          <a:lstStyle/>
          <a:p>
            <a:r>
              <a:rPr lang="ru-RU" b="0" i="0" dirty="0">
                <a:effectLst/>
                <a:latin typeface="Exo 2"/>
              </a:rPr>
              <a:t>Основная цель игроков во время игры – собрать лучшую покерную комбинацию.</a:t>
            </a:r>
            <a:endParaRPr lang="ru-RU" dirty="0"/>
          </a:p>
        </p:txBody>
      </p:sp>
      <p:pic>
        <p:nvPicPr>
          <p:cNvPr id="3074" name="Picture 2">
            <a:extLst>
              <a:ext uri="{FF2B5EF4-FFF2-40B4-BE49-F238E27FC236}">
                <a16:creationId xmlns:a16="http://schemas.microsoft.com/office/drawing/2014/main" xmlns="" id="{3C539E14-3132-1B24-FAAB-8FE6BC08AC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2909" y="3856266"/>
            <a:ext cx="3997036" cy="227331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xmlns="" id="{D783E36A-3B3E-9F6C-BB35-8D8B567E30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2910" y="975448"/>
            <a:ext cx="3997035" cy="22358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72855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BF76DC4C-3708-E999-4D58-75753808832C}"/>
              </a:ext>
            </a:extLst>
          </p:cNvPr>
          <p:cNvSpPr txBox="1"/>
          <p:nvPr/>
        </p:nvSpPr>
        <p:spPr>
          <a:xfrm>
            <a:off x="166255" y="106970"/>
            <a:ext cx="11880272" cy="2031325"/>
          </a:xfrm>
          <a:prstGeom prst="rect">
            <a:avLst/>
          </a:prstGeom>
          <a:solidFill>
            <a:srgbClr val="D6DCE5"/>
          </a:solidFill>
        </p:spPr>
        <p:txBody>
          <a:bodyPr wrap="square">
            <a:spAutoFit/>
          </a:bodyPr>
          <a:lstStyle/>
          <a:p>
            <a:pPr algn="l"/>
            <a:r>
              <a:rPr lang="ru-RU" b="0" i="0" dirty="0">
                <a:effectLst/>
                <a:latin typeface="Exo 2"/>
              </a:rPr>
              <a:t>Турнирный покер во многих странах, сегодня признали видом спорта. Первый в мире покерный турнир спортивного уровня провели еще в 1970 году. Тогда за титул «короля покера» соревновались всего 6 игроков, но турнир продолжался целую неделю. Соревнования оказались настолько популярными, что было решено проводить их регулярно. Сначала игроки стремятся оказаться в призовой зоне, а уже после этого борются за полную победу. Отсюда и пошло название – «спортивный», ведь участники соревнуются, как и в спорте. Кроме четких и утвержденных федерацией правил, в спортивном покере важной является не удача, а интеллектуальная составляющая соревнования.</a:t>
            </a:r>
          </a:p>
        </p:txBody>
      </p:sp>
      <p:sp>
        <p:nvSpPr>
          <p:cNvPr id="5" name="TextBox 4">
            <a:extLst>
              <a:ext uri="{FF2B5EF4-FFF2-40B4-BE49-F238E27FC236}">
                <a16:creationId xmlns:a16="http://schemas.microsoft.com/office/drawing/2014/main" xmlns="" id="{167BA147-28E9-64BA-4F4D-645434EEE8B1}"/>
              </a:ext>
            </a:extLst>
          </p:cNvPr>
          <p:cNvSpPr txBox="1"/>
          <p:nvPr/>
        </p:nvSpPr>
        <p:spPr>
          <a:xfrm>
            <a:off x="166255" y="2138295"/>
            <a:ext cx="11880272" cy="3970318"/>
          </a:xfrm>
          <a:prstGeom prst="rect">
            <a:avLst/>
          </a:prstGeom>
          <a:solidFill>
            <a:srgbClr val="D6DCE5"/>
          </a:solidFill>
        </p:spPr>
        <p:txBody>
          <a:bodyPr wrap="square">
            <a:spAutoFit/>
          </a:bodyPr>
          <a:lstStyle/>
          <a:p>
            <a:pPr algn="l"/>
            <a:r>
              <a:rPr lang="ru-RU" b="0" i="0" dirty="0">
                <a:solidFill>
                  <a:srgbClr val="800000"/>
                </a:solidFill>
                <a:effectLst/>
                <a:latin typeface="ProximaNova-Semibold"/>
              </a:rPr>
              <a:t>Основы покерной дисциплины</a:t>
            </a:r>
            <a:endParaRPr lang="ru-RU" b="0" i="0" dirty="0">
              <a:solidFill>
                <a:srgbClr val="28282C"/>
              </a:solidFill>
              <a:effectLst/>
              <a:latin typeface="ProximaNova-Semibold"/>
            </a:endParaRPr>
          </a:p>
          <a:p>
            <a:pPr algn="l"/>
            <a:r>
              <a:rPr lang="ru-RU" b="0" i="0" dirty="0">
                <a:solidFill>
                  <a:srgbClr val="48494F"/>
                </a:solidFill>
                <a:effectLst/>
                <a:latin typeface="ProximaNova-Regular"/>
              </a:rPr>
              <a:t>В первую очередь стоит сказать о тех факторах, которые могут и не касаться непосредственной игры за покерными столами, но при этом будут самым прямым образом влиять на ваш успех и малейшая слабина в данном вопросе сможет перечеркнуть месяцы или даже годы кропотливой работы над собой.</a:t>
            </a:r>
          </a:p>
          <a:p>
            <a:pPr algn="l"/>
            <a:r>
              <a:rPr lang="ru-RU" b="0" i="0" dirty="0">
                <a:solidFill>
                  <a:srgbClr val="008000"/>
                </a:solidFill>
                <a:effectLst/>
                <a:latin typeface="ProximaNova-Semibold"/>
              </a:rPr>
              <a:t>1. Не играть в измененном состоянии</a:t>
            </a:r>
            <a:endParaRPr lang="ru-RU" b="0" i="0" dirty="0">
              <a:solidFill>
                <a:srgbClr val="28282C"/>
              </a:solidFill>
              <a:effectLst/>
              <a:latin typeface="ProximaNova-Semibold"/>
            </a:endParaRPr>
          </a:p>
          <a:p>
            <a:pPr algn="l"/>
            <a:r>
              <a:rPr lang="ru-RU" b="0" i="0" dirty="0">
                <a:solidFill>
                  <a:srgbClr val="48494F"/>
                </a:solidFill>
                <a:effectLst/>
                <a:latin typeface="ProximaNova-Regular"/>
              </a:rPr>
              <a:t>Основа основ покерной дисциплины, это никогда не играть пьяным или находящимся под воздействием иных веществ </a:t>
            </a:r>
            <a:r>
              <a:rPr lang="ru-RU" b="0" i="0" dirty="0" smtClean="0">
                <a:solidFill>
                  <a:srgbClr val="48494F"/>
                </a:solidFill>
                <a:effectLst/>
                <a:latin typeface="ProximaNova-Regular"/>
              </a:rPr>
              <a:t>. </a:t>
            </a:r>
            <a:r>
              <a:rPr lang="ru-RU" b="0" i="0" dirty="0">
                <a:solidFill>
                  <a:srgbClr val="48494F"/>
                </a:solidFill>
                <a:effectLst/>
                <a:latin typeface="ProximaNova-Regular"/>
              </a:rPr>
              <a:t>Казалось бы это просто и очевидно, но увы приходится со стороны раз за разом наблюдать, как подающие надежды игроки, спускают большую часть своего </a:t>
            </a:r>
            <a:r>
              <a:rPr lang="ru-RU" b="0" i="0" dirty="0" err="1">
                <a:solidFill>
                  <a:srgbClr val="48494F"/>
                </a:solidFill>
                <a:effectLst/>
                <a:latin typeface="ProximaNova-Regular"/>
              </a:rPr>
              <a:t>банкролла</a:t>
            </a:r>
            <a:r>
              <a:rPr lang="ru-RU" b="0" i="0" dirty="0">
                <a:solidFill>
                  <a:srgbClr val="48494F"/>
                </a:solidFill>
                <a:effectLst/>
                <a:latin typeface="ProximaNova-Regular"/>
              </a:rPr>
              <a:t>, просто дав мимолетную слабину в этом вопросе.</a:t>
            </a:r>
          </a:p>
          <a:p>
            <a:pPr algn="l"/>
            <a:r>
              <a:rPr lang="ru-RU" b="0" i="0" dirty="0">
                <a:solidFill>
                  <a:srgbClr val="008000"/>
                </a:solidFill>
                <a:effectLst/>
                <a:latin typeface="ProximaNova-Semibold"/>
              </a:rPr>
              <a:t>2. Планирование</a:t>
            </a:r>
            <a:endParaRPr lang="ru-RU" b="0" i="0" dirty="0">
              <a:solidFill>
                <a:srgbClr val="28282C"/>
              </a:solidFill>
              <a:effectLst/>
              <a:latin typeface="ProximaNova-Semibold"/>
            </a:endParaRPr>
          </a:p>
          <a:p>
            <a:pPr algn="l"/>
            <a:r>
              <a:rPr lang="ru-RU" b="0" i="0" dirty="0">
                <a:solidFill>
                  <a:srgbClr val="48494F"/>
                </a:solidFill>
                <a:effectLst/>
                <a:latin typeface="ProximaNova-Regular"/>
              </a:rPr>
              <a:t>Все начинается с грамотного планирования, ведь нам так свойственно заблуждаться в тех моментах, которые мы поленились подробно спланировать и расписать для себя. Покер не </a:t>
            </a:r>
            <a:r>
              <a:rPr lang="ru-RU" b="0" i="0" dirty="0" smtClean="0">
                <a:solidFill>
                  <a:srgbClr val="48494F"/>
                </a:solidFill>
                <a:effectLst/>
                <a:latin typeface="ProximaNova-Regular"/>
              </a:rPr>
              <a:t>исключение и вам стоит четко расписать для себя, чего </a:t>
            </a:r>
            <a:r>
              <a:rPr lang="ru-RU" b="0" i="0" dirty="0">
                <a:solidFill>
                  <a:srgbClr val="48494F"/>
                </a:solidFill>
                <a:effectLst/>
                <a:latin typeface="ProximaNova-Regular"/>
              </a:rPr>
              <a:t>именно вы хотите достигнуть, в какие сроки и как именно вы будете это делать.</a:t>
            </a:r>
          </a:p>
        </p:txBody>
      </p:sp>
      <p:sp>
        <p:nvSpPr>
          <p:cNvPr id="7" name="TextBox 6">
            <a:extLst>
              <a:ext uri="{FF2B5EF4-FFF2-40B4-BE49-F238E27FC236}">
                <a16:creationId xmlns:a16="http://schemas.microsoft.com/office/drawing/2014/main" xmlns="" id="{FB3CBE49-B548-4223-073B-E46BB8C345D7}"/>
              </a:ext>
            </a:extLst>
          </p:cNvPr>
          <p:cNvSpPr txBox="1"/>
          <p:nvPr/>
        </p:nvSpPr>
        <p:spPr>
          <a:xfrm>
            <a:off x="166255" y="5549643"/>
            <a:ext cx="11880272" cy="1200329"/>
          </a:xfrm>
          <a:prstGeom prst="rect">
            <a:avLst/>
          </a:prstGeom>
          <a:solidFill>
            <a:srgbClr val="D6DCE5"/>
          </a:solidFill>
        </p:spPr>
        <p:txBody>
          <a:bodyPr wrap="square">
            <a:spAutoFit/>
          </a:bodyPr>
          <a:lstStyle/>
          <a:p>
            <a:pPr algn="l"/>
            <a:r>
              <a:rPr lang="ru-RU" b="0" i="0" dirty="0">
                <a:solidFill>
                  <a:srgbClr val="008000"/>
                </a:solidFill>
                <a:effectLst/>
                <a:latin typeface="ProximaNova-Semibold"/>
              </a:rPr>
              <a:t>3. Распорядок дня</a:t>
            </a:r>
            <a:endParaRPr lang="ru-RU" b="0" i="0" dirty="0">
              <a:solidFill>
                <a:srgbClr val="28282C"/>
              </a:solidFill>
              <a:effectLst/>
              <a:latin typeface="ProximaNova-Semibold"/>
            </a:endParaRPr>
          </a:p>
          <a:p>
            <a:pPr algn="l"/>
            <a:r>
              <a:rPr lang="ru-RU" b="0" i="0" dirty="0">
                <a:solidFill>
                  <a:srgbClr val="48494F"/>
                </a:solidFill>
                <a:effectLst/>
                <a:latin typeface="ProximaNova-Regular"/>
              </a:rPr>
              <a:t>Изначально может казаться, что покер – это свобода и вы сможете играть в него в любое время, когда заходите, но это далеко не так. В реальности вам придется придерживаться еще более строгого расписания, чем на любой обычной работе. </a:t>
            </a:r>
          </a:p>
        </p:txBody>
      </p:sp>
    </p:spTree>
    <p:extLst>
      <p:ext uri="{BB962C8B-B14F-4D97-AF65-F5344CB8AC3E}">
        <p14:creationId xmlns:p14="http://schemas.microsoft.com/office/powerpoint/2010/main" val="36165049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7309E86F-55CB-F6B8-48F2-94B68502CB97}"/>
              </a:ext>
            </a:extLst>
          </p:cNvPr>
          <p:cNvSpPr txBox="1"/>
          <p:nvPr/>
        </p:nvSpPr>
        <p:spPr>
          <a:xfrm>
            <a:off x="131619" y="1146015"/>
            <a:ext cx="6096000" cy="3139321"/>
          </a:xfrm>
          <a:prstGeom prst="rect">
            <a:avLst/>
          </a:prstGeom>
          <a:solidFill>
            <a:srgbClr val="D6DCE5"/>
          </a:solidFill>
        </p:spPr>
        <p:txBody>
          <a:bodyPr wrap="square">
            <a:spAutoFit/>
          </a:bodyPr>
          <a:lstStyle/>
          <a:p>
            <a:pPr algn="l"/>
            <a:r>
              <a:rPr lang="ru-RU" b="0" i="0" dirty="0">
                <a:solidFill>
                  <a:srgbClr val="008000"/>
                </a:solidFill>
                <a:effectLst/>
                <a:latin typeface="ProximaNova-Semibold"/>
              </a:rPr>
              <a:t>4. Организация рабочего места</a:t>
            </a:r>
            <a:endParaRPr lang="ru-RU" b="0" i="0" dirty="0">
              <a:solidFill>
                <a:srgbClr val="28282C"/>
              </a:solidFill>
              <a:effectLst/>
              <a:latin typeface="ProximaNova-Semibold"/>
            </a:endParaRPr>
          </a:p>
          <a:p>
            <a:pPr algn="l"/>
            <a:r>
              <a:rPr lang="ru-RU" b="0" i="0" dirty="0">
                <a:solidFill>
                  <a:srgbClr val="48494F"/>
                </a:solidFill>
                <a:effectLst/>
                <a:latin typeface="ProximaNova-Regular"/>
              </a:rPr>
              <a:t>Организуйте все так, чтобы вам было действительно удобно работать и находиться за столом, иначе вы через пару часов игры неизбежно начнете отвлекаться по мелочам и быстро растеряете свою концентрацию.</a:t>
            </a:r>
          </a:p>
          <a:p>
            <a:pPr algn="l"/>
            <a:r>
              <a:rPr lang="ru-RU" b="0" i="0" dirty="0">
                <a:solidFill>
                  <a:srgbClr val="48494F"/>
                </a:solidFill>
                <a:effectLst/>
                <a:latin typeface="ProximaNova-Regular"/>
              </a:rPr>
              <a:t>Также важно поддерживать своё рабочее место в порядке и не захламлять его лишними вещами. Под рукой у вас должно быть лишь то, что может пригодиться во время игры.</a:t>
            </a:r>
          </a:p>
          <a:p>
            <a:r>
              <a:rPr lang="ru-RU" dirty="0"/>
              <a:t/>
            </a:r>
            <a:br>
              <a:rPr lang="ru-RU" dirty="0"/>
            </a:br>
            <a:endParaRPr lang="ru-RU" dirty="0"/>
          </a:p>
        </p:txBody>
      </p:sp>
      <p:sp>
        <p:nvSpPr>
          <p:cNvPr id="5" name="TextBox 4">
            <a:extLst>
              <a:ext uri="{FF2B5EF4-FFF2-40B4-BE49-F238E27FC236}">
                <a16:creationId xmlns:a16="http://schemas.microsoft.com/office/drawing/2014/main" xmlns="" id="{444DA939-BC45-BA20-F8C3-FB92FFFE90CB}"/>
              </a:ext>
            </a:extLst>
          </p:cNvPr>
          <p:cNvSpPr txBox="1"/>
          <p:nvPr/>
        </p:nvSpPr>
        <p:spPr>
          <a:xfrm>
            <a:off x="131619" y="3758863"/>
            <a:ext cx="6096000" cy="1477328"/>
          </a:xfrm>
          <a:prstGeom prst="rect">
            <a:avLst/>
          </a:prstGeom>
          <a:solidFill>
            <a:srgbClr val="D6DCE5"/>
          </a:solidFill>
        </p:spPr>
        <p:txBody>
          <a:bodyPr wrap="square">
            <a:spAutoFit/>
          </a:bodyPr>
          <a:lstStyle/>
          <a:p>
            <a:pPr algn="l"/>
            <a:r>
              <a:rPr lang="ru-RU" dirty="0">
                <a:solidFill>
                  <a:srgbClr val="008000"/>
                </a:solidFill>
                <a:latin typeface="ProximaNova-Semibold"/>
              </a:rPr>
              <a:t>5</a:t>
            </a:r>
            <a:r>
              <a:rPr lang="ru-RU" b="0" i="0" dirty="0">
                <a:solidFill>
                  <a:srgbClr val="008000"/>
                </a:solidFill>
                <a:effectLst/>
                <a:latin typeface="ProximaNova-Semibold"/>
              </a:rPr>
              <a:t>. Концентрация и окружающая обстановка</a:t>
            </a:r>
            <a:endParaRPr lang="ru-RU" b="0" i="0" dirty="0">
              <a:solidFill>
                <a:srgbClr val="28282C"/>
              </a:solidFill>
              <a:effectLst/>
              <a:latin typeface="ProximaNova-Semibold"/>
            </a:endParaRPr>
          </a:p>
          <a:p>
            <a:pPr algn="l"/>
            <a:r>
              <a:rPr lang="ru-RU" b="0" i="0" dirty="0">
                <a:solidFill>
                  <a:srgbClr val="48494F"/>
                </a:solidFill>
                <a:effectLst/>
                <a:latin typeface="ProximaNova-Regular"/>
              </a:rPr>
              <a:t>Для того, чтобы показывать свою лучшую игру, необходимо быть полностью сконцентрированным на принятии лучших решений. Это будет просто нереально сделать, если вокруг вас будет шум, разговоры и прочие отвлекающие факторы.</a:t>
            </a:r>
          </a:p>
        </p:txBody>
      </p:sp>
      <p:pic>
        <p:nvPicPr>
          <p:cNvPr id="9" name="Рисунок 8">
            <a:extLst>
              <a:ext uri="{FF2B5EF4-FFF2-40B4-BE49-F238E27FC236}">
                <a16:creationId xmlns:a16="http://schemas.microsoft.com/office/drawing/2014/main" xmlns="" id="{BC5A25C6-AE51-2CA9-288B-AF12AB88F9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88362" y="289679"/>
            <a:ext cx="4710377" cy="3139321"/>
          </a:xfrm>
          <a:prstGeom prst="rect">
            <a:avLst/>
          </a:prstGeom>
        </p:spPr>
      </p:pic>
      <p:pic>
        <p:nvPicPr>
          <p:cNvPr id="10" name="Рисунок 9">
            <a:extLst>
              <a:ext uri="{FF2B5EF4-FFF2-40B4-BE49-F238E27FC236}">
                <a16:creationId xmlns:a16="http://schemas.microsoft.com/office/drawing/2014/main" xmlns="" id="{D6DD1B8D-45CA-03BB-1702-89C8F617AE7A}"/>
              </a:ext>
            </a:extLst>
          </p:cNvPr>
          <p:cNvPicPr>
            <a:picLocks noChangeAspect="1"/>
          </p:cNvPicPr>
          <p:nvPr/>
        </p:nvPicPr>
        <p:blipFill>
          <a:blip r:embed="rId3"/>
          <a:stretch>
            <a:fillRect/>
          </a:stretch>
        </p:blipFill>
        <p:spPr>
          <a:xfrm>
            <a:off x="7784900" y="3582078"/>
            <a:ext cx="3967620" cy="2975714"/>
          </a:xfrm>
          <a:prstGeom prst="rect">
            <a:avLst/>
          </a:prstGeom>
        </p:spPr>
      </p:pic>
    </p:spTree>
    <p:extLst>
      <p:ext uri="{BB962C8B-B14F-4D97-AF65-F5344CB8AC3E}">
        <p14:creationId xmlns:p14="http://schemas.microsoft.com/office/powerpoint/2010/main" val="250466081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TotalTime>
  <Words>776</Words>
  <Application>Microsoft Office PowerPoint</Application>
  <PresentationFormat>Произвольный</PresentationFormat>
  <Paragraphs>38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Шахматы и покер как спортивная дисциплина.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Шахматы и покер как спортивная дисциплина.</dc:title>
  <dc:creator>xv_tracy</dc:creator>
  <cp:lastModifiedBy>user</cp:lastModifiedBy>
  <cp:revision>3</cp:revision>
  <dcterms:created xsi:type="dcterms:W3CDTF">2024-01-14T14:13:24Z</dcterms:created>
  <dcterms:modified xsi:type="dcterms:W3CDTF">2024-01-29T19:46:06Z</dcterms:modified>
</cp:coreProperties>
</file>