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7" r:id="rId5"/>
    <p:sldId id="261" r:id="rId6"/>
    <p:sldId id="259" r:id="rId7"/>
    <p:sldId id="266" r:id="rId8"/>
    <p:sldId id="267" r:id="rId9"/>
    <p:sldId id="271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013" y="2247900"/>
            <a:ext cx="4399974" cy="3878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Древнерусское право. Русская правда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2286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92696"/>
            <a:ext cx="5526360" cy="5045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Malgun Gothic"/>
                <a:cs typeface="Times New Roman"/>
              </a:rPr>
              <a:t>Одно задание на </a:t>
            </a:r>
            <a:r>
              <a:rPr lang="ru-RU" sz="2800" dirty="0" smtClean="0">
                <a:ea typeface="Malgun Gothic"/>
                <a:cs typeface="Times New Roman"/>
              </a:rPr>
              <a:t>выбор. </a:t>
            </a:r>
            <a:endParaRPr lang="ru-RU" sz="2800" dirty="0">
              <a:latin typeface="Calibri"/>
              <a:ea typeface="Malgun Gothic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ea typeface="Malgun Gothic"/>
                <a:cs typeface="Times New Roman"/>
              </a:rPr>
              <a:t>Составить </a:t>
            </a:r>
            <a:r>
              <a:rPr lang="ru-RU" sz="2800" dirty="0">
                <a:ea typeface="Malgun Gothic"/>
                <a:cs typeface="Times New Roman"/>
              </a:rPr>
              <a:t>кроссворд «Жители Древнерусского государства».</a:t>
            </a:r>
            <a:endParaRPr lang="ru-RU" sz="2800" dirty="0">
              <a:latin typeface="Calibri"/>
              <a:ea typeface="Malgun Gothic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>
                <a:ea typeface="Malgun Gothic"/>
                <a:cs typeface="Times New Roman"/>
              </a:rPr>
              <a:t>Составить вопросы с  односложным ответом. «Да», «Нет</a:t>
            </a:r>
            <a:r>
              <a:rPr lang="ru-RU" sz="2800" dirty="0" smtClean="0">
                <a:ea typeface="Malgun Gothic"/>
                <a:cs typeface="Times New Roman"/>
              </a:rPr>
              <a:t>» (не менее 10 вопросов)</a:t>
            </a:r>
            <a:endParaRPr lang="ru-RU" sz="2800" dirty="0">
              <a:latin typeface="Calibri"/>
              <a:ea typeface="Malgun Gothic"/>
              <a:cs typeface="Times New Roman"/>
            </a:endParaRPr>
          </a:p>
          <a:p>
            <a:r>
              <a:rPr lang="ru-RU" sz="2800" dirty="0">
                <a:ea typeface="Malgun Gothic"/>
              </a:rPr>
              <a:t>По желанию: </a:t>
            </a:r>
            <a:r>
              <a:rPr lang="ru-RU" sz="2800" dirty="0" smtClean="0">
                <a:ea typeface="Malgun Gothic"/>
              </a:rPr>
              <a:t>Составить два  вопроса </a:t>
            </a:r>
            <a:r>
              <a:rPr lang="ru-RU" sz="2800" dirty="0">
                <a:ea typeface="Malgun Gothic"/>
              </a:rPr>
              <a:t>к картине «Чтение </a:t>
            </a:r>
            <a:r>
              <a:rPr lang="ru-RU" sz="2800" dirty="0" smtClean="0">
                <a:ea typeface="Malgun Gothic"/>
              </a:rPr>
              <a:t>народу Русской </a:t>
            </a:r>
            <a:r>
              <a:rPr lang="ru-RU" sz="2800" dirty="0">
                <a:ea typeface="Malgun Gothic"/>
              </a:rPr>
              <a:t>правды» </a:t>
            </a:r>
            <a:r>
              <a:rPr lang="ru-RU" sz="2800" dirty="0" err="1" smtClean="0">
                <a:ea typeface="Malgun Gothic"/>
              </a:rPr>
              <a:t>Кившенко</a:t>
            </a:r>
            <a:r>
              <a:rPr lang="ru-RU" sz="2800" dirty="0" smtClean="0">
                <a:ea typeface="Malgun Gothic"/>
              </a:rPr>
              <a:t> А.Д (дополнительная оценка</a:t>
            </a:r>
            <a:r>
              <a:rPr lang="ru-RU" sz="2800" dirty="0">
                <a:ea typeface="Malgun Gothic"/>
              </a:rPr>
              <a:t>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71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552728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03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Русская правда –это свод законов, </a:t>
            </a:r>
            <a:br>
              <a:rPr lang="ru-RU" sz="2000" dirty="0" smtClean="0"/>
            </a:br>
            <a:r>
              <a:rPr lang="ru-RU" sz="2000" dirty="0" smtClean="0"/>
              <a:t>составленный Ярославом Мудрым в </a:t>
            </a:r>
            <a:r>
              <a:rPr lang="en-US" sz="2000" dirty="0" smtClean="0"/>
              <a:t>XI </a:t>
            </a:r>
            <a:r>
              <a:rPr lang="ru-RU" sz="2000" dirty="0" smtClean="0"/>
              <a:t>веке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446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1.Как и за что судили на Руси по Русской правде?</a:t>
            </a:r>
          </a:p>
          <a:p>
            <a:r>
              <a:rPr lang="ru-RU" dirty="0" smtClean="0"/>
              <a:t>2. Древнерусское общество по Русской Правде</a:t>
            </a:r>
          </a:p>
          <a:p>
            <a:r>
              <a:rPr lang="ru-RU" dirty="0" smtClean="0"/>
              <a:t>3. Каковы особенности положения групп населения в  обществе?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87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Какое </a:t>
            </a:r>
            <a:r>
              <a:rPr lang="ru-RU" sz="2800" dirty="0"/>
              <a:t>значение имел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первый </a:t>
            </a:r>
            <a:r>
              <a:rPr lang="ru-RU" sz="2800" dirty="0"/>
              <a:t>письменный закон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в  </a:t>
            </a:r>
            <a:r>
              <a:rPr lang="ru-RU" sz="2800" dirty="0"/>
              <a:t>развитие русского государства?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92175"/>
            <a:ext cx="6553200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98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«</a:t>
            </a:r>
            <a:r>
              <a:rPr lang="ru-RU" sz="2400" dirty="0"/>
              <a:t>Суд во времена русской правды</a:t>
            </a:r>
            <a:r>
              <a:rPr lang="ru-RU" sz="2400" dirty="0" smtClean="0"/>
              <a:t>».              </a:t>
            </a:r>
            <a:r>
              <a:rPr lang="ru-RU" sz="1800" dirty="0" smtClean="0"/>
              <a:t> </a:t>
            </a:r>
            <a:r>
              <a:rPr lang="ru-RU" sz="1800" dirty="0" err="1"/>
              <a:t>И.Билибин</a:t>
            </a:r>
            <a:r>
              <a:rPr lang="ru-RU" sz="1800" dirty="0"/>
              <a:t>.</a:t>
            </a:r>
            <a:r>
              <a:rPr lang="ru-RU" sz="2400" dirty="0"/>
              <a:t>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30680"/>
            <a:ext cx="7488832" cy="4695483"/>
          </a:xfrm>
        </p:spPr>
      </p:pic>
    </p:spTree>
    <p:extLst>
      <p:ext uri="{BB962C8B-B14F-4D97-AF65-F5344CB8AC3E}">
        <p14:creationId xmlns:p14="http://schemas.microsoft.com/office/powerpoint/2010/main" val="114018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" r="276"/>
          <a:stretch>
            <a:fillRect/>
          </a:stretch>
        </p:blipFill>
        <p:spPr>
          <a:xfrm rot="240000">
            <a:off x="2875500" y="4266160"/>
            <a:ext cx="3510768" cy="21936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ea typeface="Malgun Gothic"/>
                <a:cs typeface="Times New Roman"/>
              </a:rPr>
              <a:t>ст. 17. Если ответчика обвиняют в убийстве, а свидетелей тяжущиеся не найдут, то подвергнуть их испытанию (раскаленным) железом. Так поступать и во всех тяжбах, в воровстве (или в другом) обвинении; если (обвинитель) не предъявит поличного, а сумма иска составляет до </a:t>
            </a:r>
            <a:r>
              <a:rPr lang="ru-RU" sz="2000" b="1" dirty="0" err="1">
                <a:solidFill>
                  <a:prstClr val="black"/>
                </a:solidFill>
                <a:ea typeface="Malgun Gothic"/>
                <a:cs typeface="Times New Roman"/>
              </a:rPr>
              <a:t>полугривны</a:t>
            </a:r>
            <a:r>
              <a:rPr lang="ru-RU" sz="2000" b="1" dirty="0">
                <a:solidFill>
                  <a:prstClr val="black"/>
                </a:solidFill>
                <a:ea typeface="Malgun Gothic"/>
                <a:cs typeface="Times New Roman"/>
              </a:rPr>
              <a:t> золотом, то подвергнуть его испытанию железом в неволю; если же сумма иска меньше, до двух гривен (серебра), то подвергнуть его испытанию водой; если же иск еще меньше, то пусть он для получения своих денег принесет клятву. Славяне (русины) знали также и такую форму "божьего суда", как состязание мечами: кто одержит верх над своим противником, в пользу того решается спор.</a:t>
            </a:r>
            <a:br>
              <a:rPr lang="ru-RU" sz="2000" b="1" dirty="0">
                <a:solidFill>
                  <a:prstClr val="black"/>
                </a:solidFill>
                <a:ea typeface="Malgun Gothic"/>
                <a:cs typeface="Times New Roman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2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ownloads\img_user_file_54c1d659e9c82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58670"/>
            <a:ext cx="8024440" cy="601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04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556792"/>
            <a:ext cx="5904656" cy="3423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+mj-lt"/>
                <a:ea typeface="Malgun Gothic"/>
                <a:cs typeface="Times New Roman"/>
              </a:rPr>
              <a:t>Закончите предложения: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800" b="1" dirty="0" smtClean="0">
                <a:latin typeface="+mj-lt"/>
                <a:ea typeface="Malgun Gothic"/>
                <a:cs typeface="Times New Roman"/>
              </a:rPr>
              <a:t> </a:t>
            </a: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Я </a:t>
            </a:r>
            <a:r>
              <a:rPr lang="ru-RU" sz="2400" b="1" dirty="0">
                <a:latin typeface="+mj-lt"/>
                <a:ea typeface="Malgun Gothic"/>
                <a:cs typeface="Times New Roman"/>
              </a:rPr>
              <a:t>научился  на </a:t>
            </a: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уроке…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Урок показался интересным……</a:t>
            </a:r>
            <a:endParaRPr lang="ru-RU" sz="2400" b="1" dirty="0">
              <a:latin typeface="+mj-lt"/>
              <a:ea typeface="Malgun Gothic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Мне понравилось….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Мне было трудно….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Что </a:t>
            </a:r>
            <a:r>
              <a:rPr lang="ru-RU" sz="2400" b="1" dirty="0">
                <a:latin typeface="+mj-lt"/>
                <a:ea typeface="Malgun Gothic"/>
                <a:cs typeface="Times New Roman"/>
              </a:rPr>
              <a:t>мне этот урок дал для жизни</a:t>
            </a:r>
            <a:r>
              <a:rPr lang="ru-RU" sz="2400" b="1" dirty="0" smtClean="0">
                <a:latin typeface="+mj-lt"/>
                <a:ea typeface="Malgun Gothic"/>
                <a:cs typeface="Times New Roman"/>
              </a:rPr>
              <a:t>?.....</a:t>
            </a:r>
            <a:endParaRPr lang="ru-RU" sz="2400" dirty="0" smtClean="0">
              <a:latin typeface="Calibri"/>
              <a:ea typeface="Malgun Gothic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82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284</TotalTime>
  <Words>269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Древнерусское право. Русская правда</vt:lpstr>
      <vt:lpstr>Русская правда –это свод законов,  составленный Ярославом Мудрым в XI веке</vt:lpstr>
      <vt:lpstr>План урока</vt:lpstr>
      <vt:lpstr>Презентация PowerPoint</vt:lpstr>
      <vt:lpstr>Презентация PowerPoint</vt:lpstr>
      <vt:lpstr>«Суд во времена русской правды».               И.Билибин. </vt:lpstr>
      <vt:lpstr>ст. 17. Если ответчика обвиняют в убийстве, а свидетелей тяжущиеся не найдут, то подвергнуть их испытанию (раскаленным) железом. Так поступать и во всех тяжбах, в воровстве (или в другом) обвинении; если (обвинитель) не предъявит поличного, а сумма иска составляет до полугривны золотом, то подвергнуть его испытанию железом в неволю; если же сумма иска меньше, до двух гривен (серебра), то подвергнуть его испытанию водой; если же иск еще меньше, то пусть он для получения своих денег принесет клятву. Славяне (русины) знали также и такую форму "божьего суда", как состязание мечами: кто одержит верх над своим противником, в пользу того решается спор.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Древнерусское право. Русская правда</dc:title>
  <cp:lastModifiedBy>Пользователь Windows</cp:lastModifiedBy>
  <cp:revision>16</cp:revision>
  <dcterms:modified xsi:type="dcterms:W3CDTF">2024-01-28T21:21:38Z</dcterms:modified>
</cp:coreProperties>
</file>