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82" r:id="rId2"/>
    <p:sldId id="256" r:id="rId3"/>
    <p:sldId id="257" r:id="rId4"/>
    <p:sldId id="269" r:id="rId5"/>
    <p:sldId id="258" r:id="rId6"/>
    <p:sldId id="259" r:id="rId7"/>
    <p:sldId id="261" r:id="rId8"/>
    <p:sldId id="260" r:id="rId9"/>
    <p:sldId id="262" r:id="rId10"/>
    <p:sldId id="270" r:id="rId11"/>
    <p:sldId id="263" r:id="rId12"/>
    <p:sldId id="275" r:id="rId13"/>
    <p:sldId id="276" r:id="rId14"/>
    <p:sldId id="278" r:id="rId15"/>
    <p:sldId id="277" r:id="rId16"/>
    <p:sldId id="279" r:id="rId17"/>
    <p:sldId id="280" r:id="rId18"/>
    <p:sldId id="274" r:id="rId19"/>
    <p:sldId id="264" r:id="rId20"/>
    <p:sldId id="265" r:id="rId21"/>
    <p:sldId id="266" r:id="rId22"/>
    <p:sldId id="267" r:id="rId23"/>
    <p:sldId id="268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Делимое. Делитель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DC87-F6A1-4EFC-A386-BFCA82A2D27A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708C7-D74A-416A-AAE9-A3AD109FD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Делимое. Делитель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AF4BC-B1BF-4FD7-967A-56ADCE73AA2C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5E029-F039-447A-B0A0-925C95CD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5E029-F039-447A-B0A0-925C95CD50F6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Делимое. Делитель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5E029-F039-447A-B0A0-925C95CD50F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Делимое. Делитель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08BDE9-6CB4-4826-94FB-B3769D8F5403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8C0066-1D16-4F19-8708-5E4F5429E94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76;&#1077;&#1083;&#1080;&#1090;&#1077;&#1083;&#1100;\&#1060;&#1080;&#1079;&#1084;&#1080;&#1085;&#1091;&#1090;&#1082;&#1072;%20&#1052;&#1099;%20&#1074;&#1077;&#1089;&#1077;&#1083;&#1099;&#1077;%20&#1084;&#1072;&#1088;&#1090;&#1099;&#1096;&#1082;&#1080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571472" y="714356"/>
            <a:ext cx="7929618" cy="769441"/>
          </a:xfrm>
          <a:custGeom>
            <a:avLst/>
            <a:gdLst>
              <a:gd name="connsiteX0" fmla="*/ 0 w 7778603"/>
              <a:gd name="connsiteY0" fmla="*/ 0 h 923330"/>
              <a:gd name="connsiteX1" fmla="*/ 7778603 w 7778603"/>
              <a:gd name="connsiteY1" fmla="*/ 0 h 923330"/>
              <a:gd name="connsiteX2" fmla="*/ 7778603 w 7778603"/>
              <a:gd name="connsiteY2" fmla="*/ 923330 h 923330"/>
              <a:gd name="connsiteX3" fmla="*/ 0 w 7778603"/>
              <a:gd name="connsiteY3" fmla="*/ 923330 h 923330"/>
              <a:gd name="connsiteX4" fmla="*/ 0 w 7778603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8603" h="923330">
                <a:moveTo>
                  <a:pt x="0" y="0"/>
                </a:moveTo>
                <a:lnTo>
                  <a:pt x="7778603" y="0"/>
                </a:lnTo>
                <a:lnTo>
                  <a:pt x="7778603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МОРСКОЕ ПУТЕШЕСТВИЕ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1069" y="4929198"/>
            <a:ext cx="65002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МАТЕМАТИКЕ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694168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ьная выноска 5"/>
          <p:cNvSpPr/>
          <p:nvPr/>
        </p:nvSpPr>
        <p:spPr>
          <a:xfrm>
            <a:off x="5357818" y="714356"/>
            <a:ext cx="3357554" cy="2500330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43570" y="928670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Три бельчонка маму-белку </a:t>
            </a:r>
            <a:br>
              <a:rPr lang="ru-RU" b="1" dirty="0" smtClean="0"/>
            </a:br>
            <a:r>
              <a:rPr lang="ru-RU" b="1" dirty="0" smtClean="0"/>
              <a:t>Ждали около дупла. </a:t>
            </a:r>
            <a:br>
              <a:rPr lang="ru-RU" b="1" dirty="0" smtClean="0"/>
            </a:br>
            <a:r>
              <a:rPr lang="ru-RU" b="1" dirty="0" smtClean="0"/>
              <a:t>Им на завтрак мама-белка </a:t>
            </a:r>
            <a:br>
              <a:rPr lang="ru-RU" b="1" dirty="0" smtClean="0"/>
            </a:br>
            <a:r>
              <a:rPr lang="ru-RU" b="1" dirty="0" smtClean="0"/>
              <a:t>30 шишек принесла.</a:t>
            </a:r>
            <a:br>
              <a:rPr lang="ru-RU" b="1" dirty="0" smtClean="0"/>
            </a:br>
            <a:r>
              <a:rPr lang="ru-RU" b="1" dirty="0" smtClean="0"/>
              <a:t>Разделила на троих.</a:t>
            </a:r>
            <a:br>
              <a:rPr lang="ru-RU" b="1" dirty="0" smtClean="0"/>
            </a:br>
            <a:r>
              <a:rPr lang="ru-RU" b="1" dirty="0" smtClean="0"/>
              <a:t>Сколько каждому из них?</a:t>
            </a:r>
            <a:endParaRPr lang="ru-RU" b="1" dirty="0"/>
          </a:p>
          <a:p>
            <a:endParaRPr lang="ru-RU" dirty="0"/>
          </a:p>
        </p:txBody>
      </p:sp>
      <p:sp>
        <p:nvSpPr>
          <p:cNvPr id="10" name="Овальная выноска 9"/>
          <p:cNvSpPr/>
          <p:nvPr/>
        </p:nvSpPr>
        <p:spPr>
          <a:xfrm rot="4746441">
            <a:off x="6037885" y="4263079"/>
            <a:ext cx="2714612" cy="2463136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43636" y="4643446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Со двора </a:t>
            </a:r>
            <a:r>
              <a:rPr lang="ru-RU" b="1" dirty="0" smtClean="0"/>
              <a:t>36 </a:t>
            </a:r>
            <a:r>
              <a:rPr lang="ru-RU" b="1" dirty="0"/>
              <a:t>веток </a:t>
            </a:r>
            <a:br>
              <a:rPr lang="ru-RU" b="1" dirty="0"/>
            </a:br>
            <a:r>
              <a:rPr lang="ru-RU" b="1" dirty="0"/>
              <a:t>Принесла коза для деток.</a:t>
            </a:r>
            <a:br>
              <a:rPr lang="ru-RU" b="1" dirty="0"/>
            </a:br>
            <a:r>
              <a:rPr lang="ru-RU" b="1" dirty="0"/>
              <a:t>Положила на </a:t>
            </a:r>
            <a:r>
              <a:rPr lang="ru-RU" b="1" dirty="0" smtClean="0"/>
              <a:t>пол их</a:t>
            </a:r>
            <a:r>
              <a:rPr lang="ru-RU" b="1" dirty="0"/>
              <a:t>, </a:t>
            </a:r>
            <a:br>
              <a:rPr lang="ru-RU" b="1" dirty="0"/>
            </a:br>
            <a:r>
              <a:rPr lang="ru-RU" b="1" dirty="0" smtClean="0"/>
              <a:t>Разделите на троих?</a:t>
            </a:r>
            <a:endParaRPr lang="ru-RU" b="1" dirty="0"/>
          </a:p>
          <a:p>
            <a:endParaRPr lang="ru-RU" dirty="0"/>
          </a:p>
        </p:txBody>
      </p:sp>
      <p:sp>
        <p:nvSpPr>
          <p:cNvPr id="13" name="Овальная выноска 12"/>
          <p:cNvSpPr/>
          <p:nvPr/>
        </p:nvSpPr>
        <p:spPr>
          <a:xfrm rot="1342549">
            <a:off x="6166519" y="2725808"/>
            <a:ext cx="3008485" cy="221652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500826" y="2786058"/>
            <a:ext cx="2786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Нас клубникой угощали,</a:t>
            </a:r>
          </a:p>
          <a:p>
            <a:r>
              <a:rPr lang="ru-RU" b="1" dirty="0" smtClean="0"/>
              <a:t>По 5 ягод раздавали.</a:t>
            </a:r>
          </a:p>
          <a:p>
            <a:r>
              <a:rPr lang="ru-RU" b="1" dirty="0" smtClean="0"/>
              <a:t>Сосчитай сколько ребят,</a:t>
            </a:r>
          </a:p>
          <a:p>
            <a:r>
              <a:rPr lang="ru-RU" b="1" dirty="0" smtClean="0"/>
              <a:t>Если ягод 60.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571480"/>
            <a:ext cx="1697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кит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  <p:bldP spid="10" grpId="0" animBg="1"/>
      <p:bldP spid="10" grpId="1" animBg="1"/>
      <p:bldP spid="11" grpId="0"/>
      <p:bldP spid="11" grpId="1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85728"/>
            <a:ext cx="502560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Остров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(Учебник, стр.</a:t>
            </a:r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)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7072362" cy="450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над новой темой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14677" y="1857364"/>
          <a:ext cx="3214712" cy="200026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13180"/>
                <a:gridCol w="650383"/>
                <a:gridCol w="650383"/>
                <a:gridCol w="650383"/>
                <a:gridCol w="650383"/>
              </a:tblGrid>
              <a:tr h="6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3786190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* Посчитайте количество клеток в данном прямоугольнике.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* Чему равна длина?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* Чему равна ширина?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* Попробуем составить выражение на деление, используя эти данные.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3993" y="214290"/>
            <a:ext cx="3525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 smtClean="0">
                <a:latin typeface="Georgia" pitchFamily="18" charset="0"/>
              </a:rPr>
              <a:t>Делимое. Делитель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Работа над новой темой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00364" y="2143116"/>
          <a:ext cx="3328980" cy="192882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34976"/>
                <a:gridCol w="673501"/>
                <a:gridCol w="673501"/>
                <a:gridCol w="673501"/>
                <a:gridCol w="673501"/>
              </a:tblGrid>
              <a:tr h="64294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4357694"/>
            <a:ext cx="8358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15:5=3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3993" y="214290"/>
            <a:ext cx="3525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 smtClean="0">
                <a:latin typeface="Georgia" pitchFamily="18" charset="0"/>
              </a:rPr>
              <a:t>Делимое. Делитель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Работа над новой темой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86116" y="1428736"/>
          <a:ext cx="3328980" cy="192882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34976"/>
                <a:gridCol w="673501"/>
                <a:gridCol w="673501"/>
                <a:gridCol w="673501"/>
                <a:gridCol w="673501"/>
              </a:tblGrid>
              <a:tr h="64294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3357562"/>
            <a:ext cx="864399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15:5=3, 15 –делимое</a:t>
            </a:r>
          </a:p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5 – делитель, </a:t>
            </a:r>
          </a:p>
          <a:p>
            <a:r>
              <a:rPr lang="ru-RU" sz="6600" b="1" dirty="0" smtClean="0">
                <a:latin typeface="Arial" pitchFamily="34" charset="0"/>
                <a:cs typeface="Arial" pitchFamily="34" charset="0"/>
              </a:rPr>
              <a:t>3 – частное.</a:t>
            </a:r>
          </a:p>
          <a:p>
            <a:endParaRPr lang="ru-RU" sz="6600" b="1" dirty="0" smtClean="0">
              <a:latin typeface="Arial" pitchFamily="34" charset="0"/>
              <a:cs typeface="Arial" pitchFamily="34" charset="0"/>
            </a:endParaRPr>
          </a:p>
          <a:p>
            <a:endParaRPr lang="ru-RU" sz="6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3993" y="214290"/>
            <a:ext cx="3525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 smtClean="0">
                <a:latin typeface="Georgia" pitchFamily="18" charset="0"/>
              </a:rPr>
              <a:t>Делимое. Делитель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Работа над новой темой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928802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5 – делитель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3 – частное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15 – делимое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5*3=15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3993" y="214290"/>
            <a:ext cx="3525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 smtClean="0">
                <a:latin typeface="Georgia" pitchFamily="18" charset="0"/>
              </a:rPr>
              <a:t>Делимое. Делитель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Работа над новой темой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928802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15-делимое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3-частное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5-делитель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15:3=5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3993" y="214290"/>
            <a:ext cx="3525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 smtClean="0">
                <a:latin typeface="Georgia" pitchFamily="18" charset="0"/>
              </a:rPr>
              <a:t>Делимое. Делитель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4143380"/>
            <a:ext cx="7829576" cy="78581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буклеты, шаблоны, анимации карточки\Matematika_-SHablo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40 : 8 = 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1268760"/>
            <a:ext cx="266429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528" y="1340768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 • 5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40 : 5 =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141277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2060848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62068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27 : 9 =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499992" y="1268760"/>
            <a:ext cx="266429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7984" y="1412776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 •     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27 :     =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71435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142873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141277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92080" y="2132856"/>
            <a:ext cx="504056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56176" y="213285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0"/>
            <a:ext cx="3071834" cy="5486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Учебник № 1 с. 16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56 : 7 =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95536" y="4077072"/>
            <a:ext cx="266429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528" y="4221088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•      = </a:t>
            </a:r>
          </a:p>
          <a:p>
            <a:r>
              <a:rPr lang="ru-RU" sz="4000" dirty="0" smtClean="0"/>
              <a:t>     :     =  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3501008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00100" y="428625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71670" y="428625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87624" y="5013176"/>
            <a:ext cx="504056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71670" y="5000636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7504" y="4293096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5013176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3573016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54 :        = 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499992" y="4221088"/>
            <a:ext cx="266429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27984" y="436510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•      = </a:t>
            </a:r>
          </a:p>
          <a:p>
            <a:r>
              <a:rPr lang="ru-RU" sz="4000" dirty="0" smtClean="0"/>
              <a:t>     :     =  </a:t>
            </a:r>
            <a:endParaRPr lang="ru-RU" sz="4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508104" y="3645024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43504" y="4429132"/>
            <a:ext cx="648072" cy="5840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72198" y="4429132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57818" y="5143512"/>
            <a:ext cx="504056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5143512"/>
            <a:ext cx="79208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211960" y="4437112"/>
            <a:ext cx="648072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283968" y="5157192"/>
            <a:ext cx="720080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+mn-lt"/>
              </a:rPr>
              <a:t>Физкультминутка</a:t>
            </a:r>
            <a:endParaRPr lang="ru-RU" sz="5400" b="1" dirty="0">
              <a:latin typeface="+mn-lt"/>
            </a:endParaRPr>
          </a:p>
        </p:txBody>
      </p:sp>
      <p:pic>
        <p:nvPicPr>
          <p:cNvPr id="4" name="Физминутка Мы веселые мартышк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964364"/>
            <a:ext cx="8501122" cy="5893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40058"/>
            <a:ext cx="7500990" cy="499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Выноска-облако 3"/>
          <p:cNvSpPr/>
          <p:nvPr/>
        </p:nvSpPr>
        <p:spPr>
          <a:xfrm rot="19531660">
            <a:off x="906431" y="2023751"/>
            <a:ext cx="3086724" cy="2498142"/>
          </a:xfrm>
          <a:prstGeom prst="cloud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14414" y="2786058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Учебник, стр. 16,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№ 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642918"/>
            <a:ext cx="7735130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5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Бутылка с посланием</a:t>
            </a:r>
            <a:endParaRPr lang="ru-RU" sz="45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86380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928670"/>
            <a:ext cx="8297282" cy="554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500042"/>
            <a:ext cx="3915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черепаха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8470"/>
            <a:ext cx="7215238" cy="545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ьная выноска 4"/>
          <p:cNvSpPr/>
          <p:nvPr/>
        </p:nvSpPr>
        <p:spPr>
          <a:xfrm rot="812867">
            <a:off x="5349238" y="1105460"/>
            <a:ext cx="3745485" cy="342120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4976" y="1500174"/>
            <a:ext cx="3429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На корабле было 50 литров пресной воды. Её расходовали 7 дней по 5 л каждый день. Сколько литров пресной воды </a:t>
            </a:r>
            <a:r>
              <a:rPr lang="ru-RU" sz="2400" b="1" dirty="0" smtClean="0"/>
              <a:t>   осталось</a:t>
            </a:r>
            <a:r>
              <a:rPr lang="ru-RU" sz="2400" b="1" dirty="0"/>
              <a:t>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2500330" cy="315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857232"/>
            <a:ext cx="3000396" cy="319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857232"/>
            <a:ext cx="2928990" cy="320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91795" y="4286256"/>
            <a:ext cx="24942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Морской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357694"/>
            <a:ext cx="24942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Медуза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4214818"/>
            <a:ext cx="249425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Морская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звезда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2500330" cy="265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488" y="2000240"/>
          <a:ext cx="6096000" cy="13573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 : 5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00496" y="3429000"/>
          <a:ext cx="4214842" cy="3200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07421"/>
                <a:gridCol w="2107421"/>
              </a:tblGrid>
              <a:tr h="381526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6825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6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</a:tr>
              <a:tr h="386825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7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А</a:t>
                      </a:r>
                      <a:endParaRPr lang="ru-RU" sz="3600" b="1" dirty="0"/>
                    </a:p>
                  </a:txBody>
                  <a:tcPr/>
                </a:tc>
              </a:tr>
              <a:tr h="386825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8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Д</a:t>
                      </a:r>
                      <a:endParaRPr lang="ru-RU" sz="3600" b="1" dirty="0"/>
                    </a:p>
                  </a:txBody>
                  <a:tcPr/>
                </a:tc>
              </a:tr>
              <a:tr h="386825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9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У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00232" y="571480"/>
            <a:ext cx="4990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пожелание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278605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285749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285749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72330" y="285749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072462" y="285749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5143512"/>
            <a:ext cx="2581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удачи</a:t>
            </a:r>
            <a:endParaRPr lang="ru-RU" sz="54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785794"/>
            <a:ext cx="8303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Домашние задание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http://festival.1september.ru/articles/516502/Image371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4676775" cy="477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14876" y="5357826"/>
            <a:ext cx="42862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учебнику с. 16 номер 3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071546"/>
            <a:ext cx="7694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работу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143116"/>
            <a:ext cx="3143272" cy="445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4942" y="28572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110" y="642918"/>
            <a:ext cx="86036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янв</a:t>
            </a:r>
            <a:r>
              <a:rPr lang="ru-R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ря.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Кла</a:t>
            </a:r>
            <a:r>
              <a:rPr lang="ru-R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сс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</a:t>
            </a:r>
            <a:r>
              <a:rPr lang="ru-R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 р</a:t>
            </a:r>
            <a:r>
              <a:rPr lang="ru-R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бота.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4942" y="28572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5" name="Рисунок 4" descr="http://festival.1september.ru/articles/516502/Image370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357430"/>
            <a:ext cx="4471055" cy="427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6110" y="642918"/>
            <a:ext cx="84628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путь!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Навстречу знаниям!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929354" cy="509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00166" y="500042"/>
            <a:ext cx="6504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ПОДНЯТЬ ЯКОРЬ!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500042"/>
            <a:ext cx="5298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Устный счет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1357298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1). Найди сумму чисел 20 и 46.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2). Уменьши 94 на 90..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3). На сколько 70 больше 18?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4). Делимое 56, делитель 8. Найди частное.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5). Увеличь 10 в 4 раза.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6). Увеличь 32 на 28.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7). Уменьшаемое 67 вычитаемое  8. Найдите      разность.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8).       27 уменьши в 3 раза.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9).      4*7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10). Первый множитель 20 второй 3. Найдите произведение.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929354" cy="509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500166" y="500042"/>
            <a:ext cx="6721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ПОДНЯли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ЯКОРЬ!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500042"/>
            <a:ext cx="33784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айсберг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62644"/>
            <a:ext cx="8715436" cy="539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786050" y="1928802"/>
            <a:ext cx="478634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8, 12, 15, 16 ,20, 24, 28  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2786058"/>
            <a:ext cx="478634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2,  3,        4,    5,  6,   7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86050" y="3714752"/>
            <a:ext cx="478634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10, 15,    20,  25, 30, 35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4714884"/>
            <a:ext cx="4143404" cy="5847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14 + 26   : 10 • 3 = 12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4714884"/>
            <a:ext cx="3857652" cy="5847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smtClean="0"/>
              <a:t>   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54 –   12 + 8   = 34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5715016"/>
            <a:ext cx="3922177" cy="646331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40 – 8  : 4 = 8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786182" y="2000240"/>
            <a:ext cx="714380" cy="57150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034" y="4500570"/>
            <a:ext cx="2143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(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7356" y="4786322"/>
            <a:ext cx="2857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C00000"/>
                </a:solidFill>
              </a:rPr>
              <a:t>)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00760" y="4500570"/>
            <a:ext cx="28575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500" b="1" dirty="0" smtClean="0">
                <a:solidFill>
                  <a:srgbClr val="C00000"/>
                </a:solidFill>
              </a:rPr>
              <a:t>(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5206" y="4786322"/>
            <a:ext cx="2857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C00000"/>
                </a:solidFill>
              </a:rPr>
              <a:t>)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00364" y="5572140"/>
            <a:ext cx="28575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500" b="1" dirty="0" smtClean="0">
                <a:solidFill>
                  <a:srgbClr val="C00000"/>
                </a:solidFill>
              </a:rPr>
              <a:t>(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6248" y="5786454"/>
            <a:ext cx="2857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C00000"/>
                </a:solidFill>
              </a:rPr>
              <a:t>)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3504" y="14285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Делимое. Делитель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3286124"/>
            <a:ext cx="235745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кит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Рисунок 4" descr="http://festival.1september.ru/articles/516502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75009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3"/>
            <a:ext cx="477237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539</TotalTime>
  <Words>439</Words>
  <Application>Microsoft Office PowerPoint</Application>
  <PresentationFormat>Экран (4:3)</PresentationFormat>
  <Paragraphs>155</Paragraphs>
  <Slides>24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Работа над новой темой</vt:lpstr>
      <vt:lpstr>Работа над новой темой</vt:lpstr>
      <vt:lpstr>Работа над новой темой</vt:lpstr>
      <vt:lpstr>Работа над новой темой</vt:lpstr>
      <vt:lpstr>Работа над новой темой</vt:lpstr>
      <vt:lpstr>Слайд 17</vt:lpstr>
      <vt:lpstr>Физкультминутка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 и Сергей</dc:creator>
  <cp:lastModifiedBy>User</cp:lastModifiedBy>
  <cp:revision>96</cp:revision>
  <dcterms:created xsi:type="dcterms:W3CDTF">2012-01-29T11:07:37Z</dcterms:created>
  <dcterms:modified xsi:type="dcterms:W3CDTF">2024-01-23T21:50:55Z</dcterms:modified>
</cp:coreProperties>
</file>