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4" r:id="rId4"/>
    <p:sldId id="265" r:id="rId5"/>
    <p:sldId id="263" r:id="rId6"/>
    <p:sldId id="258" r:id="rId7"/>
    <p:sldId id="261" r:id="rId8"/>
    <p:sldId id="266" r:id="rId9"/>
    <p:sldId id="260" r:id="rId10"/>
    <p:sldId id="268" r:id="rId11"/>
    <p:sldId id="269" r:id="rId12"/>
    <p:sldId id="271" r:id="rId13"/>
    <p:sldId id="272" r:id="rId14"/>
    <p:sldId id="274" r:id="rId15"/>
    <p:sldId id="267" r:id="rId16"/>
    <p:sldId id="27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E937D0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2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8CD45D3-F1C5-46F0-A70D-C62F7406D5CF}" type="datetimeFigureOut">
              <a:rPr lang="ru-RU"/>
              <a:pPr>
                <a:defRPr/>
              </a:pPr>
              <a:t>05.03.2023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414D7BA-8C3E-4DCE-B1DE-8DE2AD1FB9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16C09-4DDE-4158-A74A-DE8A1FFF6669}" type="datetimeFigureOut">
              <a:rPr lang="ru-RU"/>
              <a:pPr>
                <a:defRPr/>
              </a:pPr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E4C93-C0D6-43C2-87E4-5A2675A58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2E820-2A1A-4893-9B10-EEB64F3D8057}" type="datetimeFigureOut">
              <a:rPr lang="ru-RU"/>
              <a:pPr>
                <a:defRPr/>
              </a:pPr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06401-6030-4A5A-883F-ECECF4BF5B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255BB-6828-4EF9-9086-3EA21F53D44F}" type="datetimeFigureOut">
              <a:rPr lang="ru-RU"/>
              <a:pPr>
                <a:defRPr/>
              </a:pPr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CE30E-7218-486D-BCFE-EBB2DD3FDC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CE3D5-2051-4638-BC0A-20151BEB86C2}" type="datetimeFigureOut">
              <a:rPr lang="ru-RU"/>
              <a:pPr>
                <a:defRPr/>
              </a:pPr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647D6-EEA7-4973-8750-83AD4D505D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90168-6A2E-48A8-A4DA-DB5512B574D2}" type="datetimeFigureOut">
              <a:rPr lang="ru-RU"/>
              <a:pPr>
                <a:defRPr/>
              </a:pPr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21EF0-34A3-485B-80EC-C4F54AA98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638B4-1452-4BD9-B4BD-36295F4AEC3E}" type="datetimeFigureOut">
              <a:rPr lang="ru-RU"/>
              <a:pPr>
                <a:defRPr/>
              </a:pPr>
              <a:t>05.03.2023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73AAB-13BB-468A-97C4-59BF0C5E26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22413-EEFB-455E-9815-30323506D59A}" type="datetimeFigureOut">
              <a:rPr lang="ru-RU"/>
              <a:pPr>
                <a:defRPr/>
              </a:pPr>
              <a:t>05.03.2023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9B612-6A7D-446E-A305-80064545B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425D5-F9EC-4E41-9EA1-8C9D1E8CA410}" type="datetimeFigureOut">
              <a:rPr lang="ru-RU"/>
              <a:pPr>
                <a:defRPr/>
              </a:pPr>
              <a:t>05.03.2023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5DC0D-43F2-4A57-B78C-CFC255919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3FA7F-E982-4782-8373-8A1A959351E1}" type="datetimeFigureOut">
              <a:rPr lang="ru-RU"/>
              <a:pPr>
                <a:defRPr/>
              </a:pPr>
              <a:t>05.03.2023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9B3D7-A946-4719-A124-8F1847466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0913A-6E5C-47BB-9354-ECE0EFE82342}" type="datetimeFigureOut">
              <a:rPr lang="ru-RU"/>
              <a:pPr>
                <a:defRPr/>
              </a:pPr>
              <a:t>05.03.2023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6407D-00C5-4AF9-AF87-BA4B2826E2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AF54A-E53A-4F4E-AD8D-5581B0673E50}" type="datetimeFigureOut">
              <a:rPr lang="ru-RU"/>
              <a:pPr>
                <a:defRPr/>
              </a:pPr>
              <a:t>05.03.2023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0F4F0-A43C-4C80-A94C-753C80032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96D6B4-CBD0-4BA5-8D89-306A0C169B5F}" type="datetimeFigureOut">
              <a:rPr lang="ru-RU"/>
              <a:pPr>
                <a:defRPr/>
              </a:pPr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11A7FE-B454-4ED0-8A14-542528267A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http://babochkidoma.narod2.ru/tsikl/kukolki.jpg?rand=46956962993656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12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http://babochkidoma.narod2.ru/tsikl/gusenicca.jpg?rand=20690995790055" TargetMode="External"/><Relationship Id="rId11" Type="http://schemas.openxmlformats.org/officeDocument/2006/relationships/hyperlink" Target="http://images.yandex.ru/yandsearch?img_url=http://img1.liveinternet.ru/images/attach/c/2/64/863/64863774_kruylatoe_chudo_33_babochka.jpg&amp;iorient=&amp;ih=&amp;icolor=&amp;site=&amp;text=%D0%B1%D0%B0%D0%B1%D0%BE%D1%87%D0%BA%D0%B8%20%D0%B4%D0%BE%D0%BC%D0%B0&amp;iw=&amp;wp=&amp;pos=4&amp;recent=&amp;type=&amp;isize=&amp;rpt=simage&amp;itype=&amp;family=yes&amp;nojs=1" TargetMode="External"/><Relationship Id="rId5" Type="http://schemas.openxmlformats.org/officeDocument/2006/relationships/image" Target="../media/image10.jpeg"/><Relationship Id="rId10" Type="http://schemas.openxmlformats.org/officeDocument/2006/relationships/image" Target="http://babochkidoma.narod2.ru/tsikl/rozhdenie.jpg?rand=60615571762523" TargetMode="External"/><Relationship Id="rId4" Type="http://schemas.openxmlformats.org/officeDocument/2006/relationships/image" Target="http://player.myshared.ru/225770/data/images/img11.jpg" TargetMode="External"/><Relationship Id="rId9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950" y="-17463"/>
            <a:ext cx="9399588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9552" y="2132856"/>
            <a:ext cx="7344816" cy="182721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Выведение бабочки в домашних условиях</a:t>
            </a:r>
            <a:endParaRPr lang="ru-RU" sz="5400" b="1" dirty="0">
              <a:ln w="18000">
                <a:solidFill>
                  <a:schemeClr val="accent3">
                    <a:lumMod val="50000"/>
                  </a:schemeClr>
                </a:solidFill>
                <a:prstDash val="solid"/>
                <a:miter lim="800000"/>
              </a:ln>
              <a:solidFill>
                <a:srgbClr val="E937D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>
            <a:lum bright="16000" contrast="-14000"/>
          </a:blip>
          <a:srcRect t="29839" r="30890"/>
          <a:stretch>
            <a:fillRect/>
          </a:stretch>
        </p:blipFill>
        <p:spPr bwMode="auto">
          <a:xfrm>
            <a:off x="-857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Заголовок 24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60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Куколка</a:t>
            </a:r>
            <a:endParaRPr lang="ru-RU" sz="6000" dirty="0"/>
          </a:p>
        </p:txBody>
      </p:sp>
      <p:sp>
        <p:nvSpPr>
          <p:cNvPr id="2355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b="1" i="1" smtClean="0">
                <a:solidFill>
                  <a:schemeClr val="bg2"/>
                </a:solidFill>
              </a:rPr>
              <a:t> </a:t>
            </a:r>
            <a:endParaRPr lang="ru-RU" smtClean="0">
              <a:solidFill>
                <a:srgbClr val="002060"/>
              </a:solidFill>
            </a:endParaRPr>
          </a:p>
        </p:txBody>
      </p:sp>
      <p:pic>
        <p:nvPicPr>
          <p:cNvPr id="23556" name="Picture 7" descr="Papili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1989138"/>
            <a:ext cx="54006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>
            <a:lum bright="16000" contrast="-14000"/>
          </a:blip>
          <a:srcRect t="29839" r="30890"/>
          <a:stretch>
            <a:fillRect/>
          </a:stretch>
        </p:blipFill>
        <p:spPr bwMode="auto">
          <a:xfrm>
            <a:off x="1588" y="-603250"/>
            <a:ext cx="9266237" cy="746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>
            <a:off x="2627784" y="-171400"/>
            <a:ext cx="6357392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Рождение бабочки</a:t>
            </a: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4800" dirty="0"/>
          </a:p>
        </p:txBody>
      </p:sp>
      <p:sp>
        <p:nvSpPr>
          <p:cNvPr id="24579" name="Объект 2"/>
          <p:cNvSpPr>
            <a:spLocks noGrp="1"/>
          </p:cNvSpPr>
          <p:nvPr>
            <p:ph idx="1"/>
          </p:nvPr>
        </p:nvSpPr>
        <p:spPr>
          <a:xfrm>
            <a:off x="468313" y="1341438"/>
            <a:ext cx="4608512" cy="3887787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Font typeface="Arial" charset="0"/>
              <a:buNone/>
            </a:pPr>
            <a:r>
              <a:rPr lang="ru-RU" altLang="ru-RU" b="1" i="1" smtClean="0">
                <a:solidFill>
                  <a:srgbClr val="7030A0"/>
                </a:solidFill>
              </a:rPr>
              <a:t>Это вылупилась из куколки бабочка.</a:t>
            </a:r>
            <a:endParaRPr lang="ru-RU" altLang="ru-RU" b="1" smtClean="0">
              <a:solidFill>
                <a:srgbClr val="7030A0"/>
              </a:solidFill>
            </a:endParaRPr>
          </a:p>
          <a:p>
            <a:pPr marL="0" indent="0">
              <a:lnSpc>
                <a:spcPct val="90000"/>
              </a:lnSpc>
              <a:buFont typeface="Arial" charset="0"/>
              <a:buNone/>
            </a:pPr>
            <a:r>
              <a:rPr lang="ru-RU" altLang="ru-RU" b="1" smtClean="0">
                <a:solidFill>
                  <a:srgbClr val="7030A0"/>
                </a:solidFill>
              </a:rPr>
              <a:t>	</a:t>
            </a:r>
          </a:p>
          <a:p>
            <a:pPr marL="0" indent="0" algn="ctr">
              <a:lnSpc>
                <a:spcPct val="90000"/>
              </a:lnSpc>
              <a:buFont typeface="Arial" charset="0"/>
              <a:buNone/>
            </a:pPr>
            <a:r>
              <a:rPr lang="ru-RU" altLang="ru-RU" sz="4800" b="1" smtClean="0">
                <a:solidFill>
                  <a:srgbClr val="FF0000"/>
                </a:solidFill>
              </a:rPr>
              <a:t>Это было чудо!</a:t>
            </a:r>
            <a:r>
              <a:rPr lang="ru-RU" altLang="ru-RU" sz="480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Font typeface="Arial" charset="0"/>
              <a:buNone/>
            </a:pPr>
            <a:endParaRPr lang="ru-RU" smtClean="0">
              <a:solidFill>
                <a:srgbClr val="002060"/>
              </a:solidFill>
            </a:endParaRPr>
          </a:p>
        </p:txBody>
      </p:sp>
      <p:sp>
        <p:nvSpPr>
          <p:cNvPr id="24580" name="Прямоугольник 3"/>
          <p:cNvSpPr>
            <a:spLocks noChangeArrowheads="1"/>
          </p:cNvSpPr>
          <p:nvPr/>
        </p:nvSpPr>
        <p:spPr bwMode="auto">
          <a:xfrm>
            <a:off x="2268538" y="40767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81" name="Прямоугольник 8"/>
          <p:cNvSpPr>
            <a:spLocks noChangeArrowheads="1"/>
          </p:cNvSpPr>
          <p:nvPr/>
        </p:nvSpPr>
        <p:spPr bwMode="auto">
          <a:xfrm>
            <a:off x="2286000" y="2260600"/>
            <a:ext cx="4572000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endParaRPr lang="ru-RU" altLang="ru-RU">
              <a:latin typeface="Calibri" pitchFamily="34" charset="0"/>
            </a:endParaRPr>
          </a:p>
        </p:txBody>
      </p:sp>
      <p:pic>
        <p:nvPicPr>
          <p:cNvPr id="24582" name="Picture 8" descr="DSC046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268413"/>
            <a:ext cx="4176712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>
            <a:lum bright="16000" contrast="-14000"/>
          </a:blip>
          <a:srcRect t="29839" r="30890"/>
          <a:stretch>
            <a:fillRect/>
          </a:stretch>
        </p:blipFill>
        <p:spPr bwMode="auto">
          <a:xfrm>
            <a:off x="-100013" y="7938"/>
            <a:ext cx="92440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Заголовок 24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60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Первый полет  </a:t>
            </a:r>
            <a:endParaRPr lang="ru-RU" sz="6000" dirty="0"/>
          </a:p>
        </p:txBody>
      </p:sp>
      <p:sp>
        <p:nvSpPr>
          <p:cNvPr id="2560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b="1" i="1" smtClean="0">
                <a:solidFill>
                  <a:schemeClr val="bg2"/>
                </a:solidFill>
              </a:rPr>
              <a:t> </a:t>
            </a:r>
            <a:endParaRPr lang="ru-RU" smtClean="0">
              <a:solidFill>
                <a:srgbClr val="002060"/>
              </a:solidFill>
            </a:endParaRPr>
          </a:p>
        </p:txBody>
      </p:sp>
      <p:pic>
        <p:nvPicPr>
          <p:cNvPr id="25604" name="Picture 7" descr="DSC046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628775"/>
            <a:ext cx="264160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8" descr="DSC0458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628775"/>
            <a:ext cx="3529012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Прямоугольник 3"/>
          <p:cNvSpPr>
            <a:spLocks noChangeArrowheads="1"/>
          </p:cNvSpPr>
          <p:nvPr/>
        </p:nvSpPr>
        <p:spPr bwMode="auto">
          <a:xfrm>
            <a:off x="1116013" y="4797425"/>
            <a:ext cx="7416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 b="1" i="1">
                <a:solidFill>
                  <a:srgbClr val="002060"/>
                </a:solidFill>
                <a:latin typeface="Calibri" pitchFamily="34" charset="0"/>
              </a:rPr>
              <a:t>Наша бабочка совершила свой первый полет в ноябре. Взлетела и уселась возле лампочки.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>
            <a:lum bright="16000" contrast="-14000"/>
          </a:blip>
          <a:srcRect t="29839" r="30890"/>
          <a:stretch>
            <a:fillRect/>
          </a:stretch>
        </p:blipFill>
        <p:spPr bwMode="auto">
          <a:xfrm>
            <a:off x="-23813" y="7938"/>
            <a:ext cx="94599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Заголовок 24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Условия содержания</a:t>
            </a:r>
            <a:endParaRPr lang="ru-RU" sz="4800" dirty="0"/>
          </a:p>
        </p:txBody>
      </p:sp>
      <p:sp>
        <p:nvSpPr>
          <p:cNvPr id="2662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b="1" i="1" smtClean="0">
                <a:solidFill>
                  <a:schemeClr val="bg2"/>
                </a:solidFill>
              </a:rPr>
              <a:t> </a:t>
            </a:r>
            <a:endParaRPr lang="ru-RU" smtClean="0">
              <a:solidFill>
                <a:srgbClr val="002060"/>
              </a:solidFill>
            </a:endParaRPr>
          </a:p>
        </p:txBody>
      </p:sp>
      <p:pic>
        <p:nvPicPr>
          <p:cNvPr id="26628" name="Picture 7" descr="DSC046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1412875"/>
            <a:ext cx="597693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Прямоугольник 6"/>
          <p:cNvSpPr>
            <a:spLocks noChangeArrowheads="1"/>
          </p:cNvSpPr>
          <p:nvPr/>
        </p:nvSpPr>
        <p:spPr bwMode="auto">
          <a:xfrm>
            <a:off x="468313" y="1614488"/>
            <a:ext cx="5183187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endParaRPr lang="ru-RU" altLang="ru-RU" b="1" i="1">
              <a:solidFill>
                <a:srgbClr val="00206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endParaRPr lang="ru-RU" altLang="ru-RU" b="1" i="1">
              <a:solidFill>
                <a:srgbClr val="00206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endParaRPr lang="ru-RU" altLang="ru-RU" b="1" i="1">
              <a:solidFill>
                <a:srgbClr val="00206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endParaRPr lang="ru-RU" altLang="ru-RU" b="1" i="1">
              <a:solidFill>
                <a:srgbClr val="00206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endParaRPr lang="ru-RU" altLang="ru-RU" b="1" i="1">
              <a:solidFill>
                <a:srgbClr val="00206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endParaRPr lang="ru-RU" altLang="ru-RU" b="1" i="1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>
            <a:lum bright="16000" contrast="-14000"/>
          </a:blip>
          <a:srcRect t="29839" r="30890"/>
          <a:stretch>
            <a:fillRect/>
          </a:stretch>
        </p:blipFill>
        <p:spPr bwMode="auto">
          <a:xfrm>
            <a:off x="-107950" y="7938"/>
            <a:ext cx="94599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Заголовок 24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Внешний вид</a:t>
            </a:r>
            <a:endParaRPr lang="ru-RU" dirty="0"/>
          </a:p>
        </p:txBody>
      </p:sp>
      <p:sp>
        <p:nvSpPr>
          <p:cNvPr id="27651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259263" cy="4525963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altLang="ru-RU" b="1" i="1" smtClean="0">
                <a:solidFill>
                  <a:schemeClr val="bg2"/>
                </a:solidFill>
              </a:rPr>
              <a:t> </a:t>
            </a:r>
            <a:endParaRPr lang="ru-RU" smtClean="0">
              <a:solidFill>
                <a:srgbClr val="002060"/>
              </a:solidFill>
            </a:endParaRPr>
          </a:p>
        </p:txBody>
      </p:sp>
      <p:pic>
        <p:nvPicPr>
          <p:cNvPr id="27652" name="Picture 7" descr="DSC0459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435100"/>
            <a:ext cx="4395788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8" descr="Обои на рабочий стол :: Парусник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5538" y="3860800"/>
            <a:ext cx="402907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>
            <a:lum bright="16000" contrast="-14000"/>
          </a:blip>
          <a:srcRect t="29839" r="30890"/>
          <a:stretch>
            <a:fillRect/>
          </a:stretch>
        </p:blipFill>
        <p:spPr bwMode="auto">
          <a:xfrm>
            <a:off x="-107950" y="0"/>
            <a:ext cx="9531350" cy="709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4" descr="http://img-fotki.yandex.ru/get/4404/ladyo2004.1fa/0_5b31e_326d8345_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9525" y="2636838"/>
            <a:ext cx="1428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>
            <a:off x="3203848" y="405820"/>
            <a:ext cx="5455327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Вывод</a:t>
            </a:r>
            <a:r>
              <a:rPr lang="ru-RU" sz="6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6000" dirty="0"/>
          </a:p>
        </p:txBody>
      </p:sp>
      <p:sp>
        <p:nvSpPr>
          <p:cNvPr id="26" name="Содержимое 25"/>
          <p:cNvSpPr>
            <a:spLocks noGrp="1"/>
          </p:cNvSpPr>
          <p:nvPr>
            <p:ph idx="1"/>
          </p:nvPr>
        </p:nvSpPr>
        <p:spPr>
          <a:xfrm>
            <a:off x="2947988" y="1828800"/>
            <a:ext cx="6115050" cy="4229100"/>
          </a:xfrm>
        </p:spPr>
        <p:txBody>
          <a:bodyPr rtlCol="0">
            <a:normAutofit fontScale="925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Изучили строение бабочки, их жизненный цикл, экспериментально доказали, что разведение </a:t>
            </a:r>
            <a:r>
              <a:rPr lang="ru-RU" b="1" i="1" dirty="0">
                <a:solidFill>
                  <a:srgbClr val="002060"/>
                </a:solidFill>
              </a:rPr>
              <a:t>бабочек в </a:t>
            </a:r>
            <a:r>
              <a:rPr lang="ru-RU" b="1" i="1" dirty="0" smtClean="0">
                <a:solidFill>
                  <a:srgbClr val="002060"/>
                </a:solidFill>
              </a:rPr>
              <a:t>домашних условиях возможно.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Каждый </a:t>
            </a:r>
            <a:r>
              <a:rPr lang="ru-RU" b="1" i="1" dirty="0">
                <a:solidFill>
                  <a:srgbClr val="002060"/>
                </a:solidFill>
              </a:rPr>
              <a:t>может поставить такой научный эксперимент</a:t>
            </a:r>
            <a:r>
              <a:rPr lang="ru-RU" b="1" i="1" dirty="0" smtClean="0">
                <a:solidFill>
                  <a:srgbClr val="002060"/>
                </a:solidFill>
              </a:rPr>
              <a:t>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И </a:t>
            </a:r>
            <a:r>
              <a:rPr lang="ru-RU" b="1" i="1" dirty="0">
                <a:solidFill>
                  <a:srgbClr val="002060"/>
                </a:solidFill>
              </a:rPr>
              <a:t>тогда ранним утром у </a:t>
            </a:r>
            <a:r>
              <a:rPr lang="ru-RU" b="1" i="1" dirty="0" smtClean="0">
                <a:solidFill>
                  <a:srgbClr val="002060"/>
                </a:solidFill>
              </a:rPr>
              <a:t>каждого </a:t>
            </a:r>
            <a:r>
              <a:rPr lang="ru-RU" b="1" i="1" dirty="0">
                <a:solidFill>
                  <a:srgbClr val="002060"/>
                </a:solidFill>
              </a:rPr>
              <a:t>может случиться такое же чудо, какое произошло в нашем доме!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002060"/>
              </a:solidFill>
            </a:endParaRPr>
          </a:p>
        </p:txBody>
      </p:sp>
      <p:pic>
        <p:nvPicPr>
          <p:cNvPr id="28677" name="Picture 8" descr="&amp;Bcy;&amp;acy;&amp;bcy;&amp;ocy;&amp;chcy;&amp;kcy;&amp;icy;. (2) &amp;Kcy;&amp;lcy;&amp;icy;&amp;pcy;&amp;acy;&amp;rcy;&amp;tcy; &amp;vcy; Png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937802">
            <a:off x="1044575" y="1044575"/>
            <a:ext cx="1608138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6" descr="http://img-fotki.yandex.ru/get/5603/ladyo2004.1fa/0_5b321_9f8673d8_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158284">
            <a:off x="8231188" y="6361113"/>
            <a:ext cx="8572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4" descr="&amp;Kcy;&amp;lcy;&amp;icy;&amp;pcy;&amp;acy;&amp;rcy;&amp;tcy; PNG - &amp;Bcy;&amp;acy;&amp;bcy;&amp;ocy;&amp;chcy;&amp;kcy;&amp;icy;. &amp;Kcy;&amp;ocy;&amp;mcy;&amp;mcy;&amp;iecy;&amp;ncy;&amp;tcy;&amp;acy;&amp;rcy;&amp;icy;&amp;icy; : &amp;Dcy;&amp;ncy;&amp;iecy;&amp;vcy;&amp;ncy;&amp;icy;&amp;kcy;&amp;icy; &amp;ncy;&amp;acy; &amp;Kcy;&amp;Pcy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398485">
            <a:off x="493713" y="4335463"/>
            <a:ext cx="238918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1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9552" y="2132856"/>
            <a:ext cx="7344816" cy="182721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</a:t>
            </a:r>
            <a:endParaRPr lang="ru-RU" sz="5400" b="1" dirty="0">
              <a:ln w="18000">
                <a:solidFill>
                  <a:schemeClr val="accent3">
                    <a:lumMod val="50000"/>
                  </a:schemeClr>
                </a:solidFill>
                <a:prstDash val="solid"/>
                <a:miter lim="800000"/>
              </a:ln>
              <a:solidFill>
                <a:srgbClr val="E937D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276600" y="5418138"/>
            <a:ext cx="3382963" cy="1439862"/>
          </a:xfrm>
        </p:spPr>
        <p:txBody>
          <a:bodyPr rtlCol="0"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b="1" dirty="0">
              <a:solidFill>
                <a:schemeClr val="tx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>
            <a:lum bright="16000" contrast="-14000"/>
          </a:blip>
          <a:srcRect t="29839" r="30890"/>
          <a:stretch>
            <a:fillRect/>
          </a:stretch>
        </p:blipFill>
        <p:spPr bwMode="auto">
          <a:xfrm>
            <a:off x="0" y="0"/>
            <a:ext cx="9324975" cy="704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22218" y="692696"/>
            <a:ext cx="6893388" cy="1658794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Актуальность</a:t>
            </a:r>
            <a:r>
              <a:rPr lang="ru-RU" sz="6000" dirty="0" smtClean="0">
                <a:solidFill>
                  <a:srgbClr val="E937D0"/>
                </a:solidFill>
              </a:rPr>
              <a:t> </a:t>
            </a:r>
            <a:endParaRPr lang="ru-RU" sz="6000" dirty="0">
              <a:solidFill>
                <a:srgbClr val="E937D0"/>
              </a:solidFill>
            </a:endParaRPr>
          </a:p>
        </p:txBody>
      </p:sp>
      <p:sp>
        <p:nvSpPr>
          <p:cNvPr id="15363" name="Содержимое 3"/>
          <p:cNvSpPr>
            <a:spLocks noGrp="1"/>
          </p:cNvSpPr>
          <p:nvPr>
            <p:ph idx="1"/>
          </p:nvPr>
        </p:nvSpPr>
        <p:spPr>
          <a:xfrm>
            <a:off x="522288" y="2781300"/>
            <a:ext cx="8229600" cy="390525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b="1" i="1" smtClean="0">
                <a:solidFill>
                  <a:srgbClr val="002060"/>
                </a:solidFill>
              </a:rPr>
              <a:t>выбранной темы заключается в том</a:t>
            </a:r>
            <a:r>
              <a:rPr lang="ru-RU" i="1" smtClean="0">
                <a:solidFill>
                  <a:srgbClr val="002060"/>
                </a:solidFill>
              </a:rPr>
              <a:t>, </a:t>
            </a:r>
            <a:r>
              <a:rPr lang="ru-RU" b="1" i="1" smtClean="0">
                <a:solidFill>
                  <a:srgbClr val="002060"/>
                </a:solidFill>
              </a:rPr>
              <a:t>что после необходимого изучения особенностей бабочек каждый учащийся сможет вывести такое насекомое в домашних условиях </a:t>
            </a:r>
            <a:endParaRPr lang="ru-RU" smtClean="0">
              <a:solidFill>
                <a:srgbClr val="002060"/>
              </a:solidFill>
            </a:endParaRPr>
          </a:p>
        </p:txBody>
      </p:sp>
      <p:pic>
        <p:nvPicPr>
          <p:cNvPr id="15364" name="Picture 2" descr="&amp;Scy;&amp;kcy;&amp;rcy;&amp;acy;&amp;pcy;-&amp;ncy;&amp;acy;&amp;bcy;&amp;ocy;&amp;rcy; &quot;&amp;YAcy;&amp;rcy;&amp;kcy;&amp;icy;&amp;iecy; &amp;kcy;&amp;rcy;&amp;acy;&amp;scy;&amp;kcy;&amp;icy; &amp;vcy;&amp;iecy;&amp;scy;&amp;ncy;&amp;ycy;&quot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726404">
            <a:off x="0" y="214313"/>
            <a:ext cx="2143125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8" descr="&amp;Bcy;&amp;acy;&amp;bcy;&amp;ocy;&amp;chcy;&amp;kcy;&amp;icy;. (2) &amp;Kcy;&amp;lcy;&amp;icy;&amp;pcy;&amp;acy;&amp;rcy;&amp;tcy; &amp;vcy; Png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937802">
            <a:off x="7664450" y="5494338"/>
            <a:ext cx="149860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>
            <a:lum bright="16000" contrast="-14000"/>
          </a:blip>
          <a:srcRect t="29839" r="30890"/>
          <a:stretch>
            <a:fillRect/>
          </a:stretch>
        </p:blipFill>
        <p:spPr bwMode="auto">
          <a:xfrm>
            <a:off x="0" y="0"/>
            <a:ext cx="92440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Цель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2276475"/>
            <a:ext cx="8002588" cy="38496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исследовать </a:t>
            </a: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особенности </a:t>
            </a:r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жизненного цикла </a:t>
            </a: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бабочек </a:t>
            </a:r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выведение </a:t>
            </a: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</a:t>
            </a:r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домашних условиях</a:t>
            </a:r>
            <a:endParaRPr lang="ru-RU" sz="3600" b="1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6388" name="Содержимое 7"/>
          <p:cNvSpPr>
            <a:spLocks noGrp="1"/>
          </p:cNvSpPr>
          <p:nvPr>
            <p:ph sz="half" idx="2"/>
          </p:nvPr>
        </p:nvSpPr>
        <p:spPr>
          <a:xfrm>
            <a:off x="3924300" y="1412875"/>
            <a:ext cx="4762500" cy="4713288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6389" name="Picture 6" descr="http://img-fotki.yandex.ru/get/5603/ladyo2004.1fa/0_5b321_9f8673d8_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158284">
            <a:off x="214313" y="6215063"/>
            <a:ext cx="8572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8" descr="&amp;Bcy;&amp;acy;&amp;bcy;&amp;ocy;&amp;chcy;&amp;kcy;&amp;icy;. (2) &amp;Kcy;&amp;lcy;&amp;icy;&amp;pcy;&amp;acy;&amp;rcy;&amp;tcy; &amp;vcy; Png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937802">
            <a:off x="7197725" y="412750"/>
            <a:ext cx="1935163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>
            <a:lum bright="16000" contrast="-14000"/>
          </a:blip>
          <a:srcRect t="29839" r="30890"/>
          <a:stretch>
            <a:fillRect/>
          </a:stretch>
        </p:blipFill>
        <p:spPr bwMode="auto">
          <a:xfrm>
            <a:off x="0" y="-100013"/>
            <a:ext cx="9278938" cy="697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4" descr="http://img-fotki.yandex.ru/get/4404/ladyo2004.1fa/0_5b31e_326d8345_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125538"/>
            <a:ext cx="1428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 descr="http://img-fotki.yandex.ru/get/4404/ladyo2004.1fa/0_5b31e_326d8345_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263" y="2565400"/>
            <a:ext cx="1428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http://img-fotki.yandex.ru/get/4404/ladyo2004.1fa/0_5b31e_326d8345_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724400"/>
            <a:ext cx="1428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>
            <a:off x="1021222" y="260648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Задачи исследования</a:t>
            </a:r>
            <a:endParaRPr lang="ru-RU" sz="5400" dirty="0"/>
          </a:p>
        </p:txBody>
      </p:sp>
      <p:sp>
        <p:nvSpPr>
          <p:cNvPr id="26" name="Содержимое 25"/>
          <p:cNvSpPr>
            <a:spLocks noGrp="1"/>
          </p:cNvSpPr>
          <p:nvPr>
            <p:ph idx="1"/>
          </p:nvPr>
        </p:nvSpPr>
        <p:spPr>
          <a:xfrm>
            <a:off x="2571750" y="1600200"/>
            <a:ext cx="6115050" cy="4329113"/>
          </a:xfrm>
        </p:spPr>
        <p:txBody>
          <a:bodyPr rtlCol="0">
            <a:normAutofit fontScale="92500" lnSpcReduction="10000"/>
          </a:bodyPr>
          <a:lstStyle/>
          <a:p>
            <a:pPr marL="609600" indent="-60960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зучить </a:t>
            </a: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строение бабочек </a:t>
            </a:r>
            <a:endParaRPr lang="ru-RU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зучить </a:t>
            </a: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жизненный цикл бабочек </a:t>
            </a:r>
            <a:endParaRPr lang="ru-RU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Провести эксперимент по выведению бабочек </a:t>
            </a: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домашних условиях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>
            <a:lum bright="16000" contrast="-14000"/>
          </a:blip>
          <a:srcRect t="29839" r="30890"/>
          <a:stretch>
            <a:fillRect/>
          </a:stretch>
        </p:blipFill>
        <p:spPr bwMode="auto">
          <a:xfrm>
            <a:off x="26988" y="-130175"/>
            <a:ext cx="9244012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2051720" y="607234"/>
            <a:ext cx="6912768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53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Гипотеза исследования</a:t>
            </a:r>
            <a:endParaRPr lang="ru-RU" sz="5300" dirty="0">
              <a:solidFill>
                <a:srgbClr val="FF0000"/>
              </a:solidFill>
            </a:endParaRPr>
          </a:p>
        </p:txBody>
      </p:sp>
      <p:pic>
        <p:nvPicPr>
          <p:cNvPr id="18435" name="Picture 2" descr="&amp;Kcy;&amp;lcy;&amp;icy;&amp;pcy;&amp;acy;&amp;rcy;&amp;tcy;&amp;ycy; &amp;bcy;&amp;acy;&amp;bcy;&amp;ocy;&amp;chcy;&amp;k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38184">
            <a:off x="1588" y="412750"/>
            <a:ext cx="3024187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2" descr="&amp;Kcy;&amp;lcy;&amp;icy;&amp;pcy;&amp;acy;&amp;rcy;&amp;tcy;&amp;ycy; &amp;bcy;&amp;acy;&amp;bcy;&amp;ocy;&amp;chcy;&amp;k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38184">
            <a:off x="95250" y="396875"/>
            <a:ext cx="3143250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411413" y="2133600"/>
            <a:ext cx="6678612" cy="1568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Мы предполагаем, что при </a:t>
            </a:r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домашних условиях, </a:t>
            </a:r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возможно выведение взрослого насекомого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>
            <a:lum bright="16000" contrast="-14000"/>
          </a:blip>
          <a:srcRect t="29839" r="30890"/>
          <a:stretch>
            <a:fillRect/>
          </a:stretch>
        </p:blipFill>
        <p:spPr bwMode="auto">
          <a:xfrm>
            <a:off x="-107950" y="1588"/>
            <a:ext cx="93773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274638"/>
            <a:ext cx="6768752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60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Предмет и объект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114800" cy="2881313"/>
          </a:xfrm>
        </p:spPr>
        <p:txBody>
          <a:bodyPr>
            <a:normAutofit/>
          </a:bodyPr>
          <a:lstStyle/>
          <a:p>
            <a:r>
              <a:rPr lang="ru-RU" sz="30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ngsana New"/>
                <a:cs typeface="Angsana New"/>
              </a:rPr>
              <a:t>Предмет исследования </a:t>
            </a:r>
            <a:r>
              <a:rPr lang="ru-RU" sz="3000" b="1" i="1" smtClean="0">
                <a:solidFill>
                  <a:srgbClr val="002060"/>
                </a:solidFill>
                <a:ea typeface="Angsana New"/>
                <a:cs typeface="Angsana New"/>
              </a:rPr>
              <a:t>процесс выведения  бабочки «Махаон» в домашних условиях.</a:t>
            </a:r>
          </a:p>
          <a:p>
            <a:pPr>
              <a:buFont typeface="Arial" charset="0"/>
              <a:buNone/>
            </a:pPr>
            <a:endParaRPr lang="en-US" b="1" i="1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Arial" charset="0"/>
              <a:buNone/>
            </a:pPr>
            <a:endParaRPr lang="ru-RU" b="1" i="1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Arial" charset="0"/>
              <a:buNone/>
            </a:pPr>
            <a:endParaRPr lang="ru-RU" smtClean="0">
              <a:solidFill>
                <a:srgbClr val="00206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2420938"/>
            <a:ext cx="4038600" cy="302418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Объект исследования бабочка </a:t>
            </a: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«Махаон»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9461" name="Picture 6" descr="http://img-fotki.yandex.ru/get/5603/ladyo2004.1fa/0_5b321_9f8673d8_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158284">
            <a:off x="214313" y="6215063"/>
            <a:ext cx="8572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8" descr="&amp;Bcy;&amp;acy;&amp;bcy;&amp;ocy;&amp;chcy;&amp;kcy;&amp;icy;. (2) &amp;Kcy;&amp;lcy;&amp;icy;&amp;pcy;&amp;acy;&amp;rcy;&amp;tcy; &amp;vcy; Png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937802">
            <a:off x="7197725" y="412750"/>
            <a:ext cx="1935163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>
            <a:lum bright="16000" contrast="-14000"/>
          </a:blip>
          <a:srcRect t="29839" r="30890"/>
          <a:stretch>
            <a:fillRect/>
          </a:stretch>
        </p:blipFill>
        <p:spPr bwMode="auto">
          <a:xfrm>
            <a:off x="-4763" y="0"/>
            <a:ext cx="92440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768751" cy="792088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Строение тела бабочки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107950" y="1435100"/>
            <a:ext cx="3887788" cy="4691063"/>
          </a:xfrm>
        </p:spPr>
        <p:txBody>
          <a:bodyPr rtlCol="0">
            <a:normAutofit fontScale="85000" lnSpcReduction="20000"/>
          </a:bodyPr>
          <a:lstStyle/>
          <a:p>
            <a:pPr marL="457200" indent="-457200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От других насекомых бабочек отличают чешуйки на крыльях и теле. Покрытых чешуйками крыльев ни у кого из известных насекомых больше не встречается. </a:t>
            </a:r>
          </a:p>
          <a:p>
            <a:pPr marL="457200" indent="-457200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Тело взрослой бабочки состоит из трех отделов: головы, груди и брюшка.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0484" name="Picture 7" descr="image4957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225925" y="1293813"/>
            <a:ext cx="4810125" cy="46561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>
            <a:lum bright="16000" contrast="-14000"/>
          </a:blip>
          <a:srcRect t="29839" r="30890"/>
          <a:stretch>
            <a:fillRect/>
          </a:stretch>
        </p:blipFill>
        <p:spPr bwMode="auto">
          <a:xfrm>
            <a:off x="-100013" y="-100013"/>
            <a:ext cx="9244013" cy="7073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Жизненный цикл бабочек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642938" y="1196975"/>
            <a:ext cx="7745412" cy="1511300"/>
          </a:xfrm>
        </p:spPr>
        <p:txBody>
          <a:bodyPr rtlCol="0">
            <a:normAutofit fontScale="925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i="1" dirty="0">
                <a:solidFill>
                  <a:srgbClr val="002060"/>
                </a:solidFill>
              </a:rPr>
              <a:t>Жизненный цикл бабочек состоит из четырех стадий: яйцо, личинка, куколка и взрослая особь (имаго) Переход от одной стадии к другой называется метаморфозом.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rgbClr val="00206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1508" name="Picture 14" descr="http://player.myshared.ru/225770/data/images/img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r:link="rId4"/>
          <a:srcRect/>
          <a:stretch>
            <a:fillRect/>
          </a:stretch>
        </p:blipFill>
        <p:spPr>
          <a:xfrm>
            <a:off x="755650" y="2871788"/>
            <a:ext cx="2376488" cy="1565275"/>
          </a:xfrm>
        </p:spPr>
      </p:pic>
      <p:pic>
        <p:nvPicPr>
          <p:cNvPr id="21509" name="Picture 15" descr="http://babochkidoma.narod2.ru/tsikl/gusenicca.jpg?rand=20690995790055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3779838" y="2887663"/>
            <a:ext cx="206692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6" descr="http://babochkidoma.narod2.ru/tsikl/kukolki.jpg?rand=46956962993656"/>
          <p:cNvPicPr>
            <a:picLocks noChangeAspect="1" noChangeArrowheads="1"/>
          </p:cNvPicPr>
          <p:nvPr/>
        </p:nvPicPr>
        <p:blipFill>
          <a:blip r:embed="rId7" r:link="rId8"/>
          <a:srcRect/>
          <a:stretch>
            <a:fillRect/>
          </a:stretch>
        </p:blipFill>
        <p:spPr bwMode="auto">
          <a:xfrm>
            <a:off x="6443663" y="2887663"/>
            <a:ext cx="19431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17" descr="http://babochkidoma.narod2.ru/tsikl/rozhdenie.jpg?rand=60615571762523"/>
          <p:cNvPicPr>
            <a:picLocks noChangeAspect="1" noChangeArrowheads="1"/>
          </p:cNvPicPr>
          <p:nvPr/>
        </p:nvPicPr>
        <p:blipFill>
          <a:blip r:embed="rId9" r:link="rId10"/>
          <a:srcRect/>
          <a:stretch>
            <a:fillRect/>
          </a:stretch>
        </p:blipFill>
        <p:spPr bwMode="auto">
          <a:xfrm>
            <a:off x="2268538" y="4797425"/>
            <a:ext cx="2286000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18" descr="i?id=48965568-17-72&amp;n=21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364163" y="4829175"/>
            <a:ext cx="2519362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>
            <a:lum bright="16000" contrast="-14000"/>
          </a:blip>
          <a:srcRect t="29839" r="30890"/>
          <a:stretch>
            <a:fillRect/>
          </a:stretch>
        </p:blipFill>
        <p:spPr bwMode="auto">
          <a:xfrm>
            <a:off x="-100013" y="19050"/>
            <a:ext cx="92440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Заголовок 24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Вот так она выглядела</a:t>
            </a:r>
            <a:endParaRPr lang="ru-RU" sz="4800" dirty="0"/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06550" y="1503363"/>
            <a:ext cx="5832475" cy="3889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182</Words>
  <Application>Microsoft Office PowerPoint</Application>
  <PresentationFormat>Экран (4:3)</PresentationFormat>
  <Paragraphs>30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Calibri</vt:lpstr>
      <vt:lpstr>Arial</vt:lpstr>
      <vt:lpstr>Wingdings</vt:lpstr>
      <vt:lpstr>Angsana New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U2</dc:creator>
  <cp:lastModifiedBy>User</cp:lastModifiedBy>
  <cp:revision>24</cp:revision>
  <dcterms:created xsi:type="dcterms:W3CDTF">2015-03-03T19:22:52Z</dcterms:created>
  <dcterms:modified xsi:type="dcterms:W3CDTF">2023-03-05T17:30:57Z</dcterms:modified>
</cp:coreProperties>
</file>