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</p:sldIdLst>
  <p:sldSz cx="9144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 b="def" i="def"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 b="def" i="def"/>
      <a:tcStyle>
        <a:tcBdr/>
        <a:fill>
          <a:solidFill>
            <a:srgbClr val="EFF3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 b="def" i="def"/>
      <a:tcStyle>
        <a:tcBdr/>
        <a:fill>
          <a:solidFill>
            <a:srgbClr val="FDEE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92" name="Shape 9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заголовка"/>
          <p:cNvSpPr txBox="1"/>
          <p:nvPr>
            <p:ph type="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12" name="Уровень текста 1…"/>
          <p:cNvSpPr txBox="1"/>
          <p:nvPr>
            <p:ph type="body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1pPr>
            <a:lvl2pPr marL="0" indent="457200" algn="ctr">
              <a:buSzTx/>
              <a:buFontTx/>
              <a:buNone/>
              <a:defRPr>
                <a:solidFill>
                  <a:srgbClr val="888888"/>
                </a:solidFill>
              </a:defRPr>
            </a:lvl2pPr>
            <a:lvl3pPr marL="0" indent="914400" algn="ctr">
              <a:buSzTx/>
              <a:buFontTx/>
              <a:buNone/>
              <a:defRPr>
                <a:solidFill>
                  <a:srgbClr val="888888"/>
                </a:solidFill>
              </a:defRPr>
            </a:lvl3pPr>
            <a:lvl4pPr marL="0" indent="1371600" algn="ctr">
              <a:buSzTx/>
              <a:buFontTx/>
              <a:buNone/>
              <a:defRPr>
                <a:solidFill>
                  <a:srgbClr val="888888"/>
                </a:solidFill>
              </a:defRPr>
            </a:lvl4pPr>
            <a:lvl5pPr marL="0" indent="1828800" algn="ctr">
              <a:buSzTx/>
              <a:buFontTx/>
              <a:buNone/>
              <a:defRPr>
                <a:solidFill>
                  <a:srgbClr val="888888"/>
                </a:solidFill>
              </a:defRPr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3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Текст заголовк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21" name="Уровень текста 1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2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Текст заголовка"/>
          <p:cNvSpPr txBox="1"/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 anchor="t"/>
          <a:lstStyle>
            <a:lvl1pPr algn="l">
              <a:defRPr b="1" cap="all" sz="4000"/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30" name="Уровень текста 1…"/>
          <p:cNvSpPr txBox="1"/>
          <p:nvPr>
            <p:ph type="body" sz="quarter" idx="1"/>
          </p:nvPr>
        </p:nvSpPr>
        <p:spPr>
          <a:xfrm>
            <a:off x="722312" y="2906713"/>
            <a:ext cx="7772401" cy="150018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1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Текст заголовк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39" name="Уровень текста 1…"/>
          <p:cNvSpPr txBox="1"/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0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Текст заголовк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48" name="Уровень текста 1…"/>
          <p:cNvSpPr txBox="1"/>
          <p:nvPr>
            <p:ph type="body" sz="quarter" idx="1"/>
          </p:nvPr>
        </p:nvSpPr>
        <p:spPr>
          <a:xfrm>
            <a:off x="457200" y="1535112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b="1" sz="2400"/>
            </a:lvl1pPr>
            <a:lvl2pPr marL="0" indent="457200">
              <a:spcBef>
                <a:spcPts val="500"/>
              </a:spcBef>
              <a:buSzTx/>
              <a:buFontTx/>
              <a:buNone/>
              <a:defRPr b="1" sz="2400"/>
            </a:lvl2pPr>
            <a:lvl3pPr marL="0" indent="914400">
              <a:spcBef>
                <a:spcPts val="500"/>
              </a:spcBef>
              <a:buSzTx/>
              <a:buFontTx/>
              <a:buNone/>
              <a:defRPr b="1" sz="2400"/>
            </a:lvl3pPr>
            <a:lvl4pPr marL="0" indent="1371600">
              <a:spcBef>
                <a:spcPts val="500"/>
              </a:spcBef>
              <a:buSzTx/>
              <a:buFontTx/>
              <a:buNone/>
              <a:defRPr b="1" sz="2400"/>
            </a:lvl4pPr>
            <a:lvl5pPr marL="0" indent="1828800">
              <a:spcBef>
                <a:spcPts val="500"/>
              </a:spcBef>
              <a:buSzTx/>
              <a:buFontTx/>
              <a:buNone/>
              <a:defRPr b="1" sz="24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9" name="Текст 4"/>
          <p:cNvSpPr/>
          <p:nvPr>
            <p:ph type="body" sz="quarter" idx="21"/>
          </p:nvPr>
        </p:nvSpPr>
        <p:spPr>
          <a:xfrm>
            <a:off x="4645025" y="1535112"/>
            <a:ext cx="4041775" cy="639763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500"/>
              </a:spcBef>
              <a:buSzTx/>
              <a:buFontTx/>
              <a:buNone/>
              <a:defRPr b="1" sz="2400"/>
            </a:pPr>
          </a:p>
        </p:txBody>
      </p:sp>
      <p:sp>
        <p:nvSpPr>
          <p:cNvPr id="50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Текст заголовк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58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Текст заголовка"/>
          <p:cNvSpPr txBox="1"/>
          <p:nvPr>
            <p:ph type="title"/>
          </p:nvPr>
        </p:nvSpPr>
        <p:spPr>
          <a:xfrm>
            <a:off x="457200" y="273050"/>
            <a:ext cx="3008314" cy="1162050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73" name="Уровень текста 1…"/>
          <p:cNvSpPr txBox="1"/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4" name="Текст 3"/>
          <p:cNvSpPr/>
          <p:nvPr>
            <p:ph type="body" sz="half" idx="21"/>
          </p:nvPr>
        </p:nvSpPr>
        <p:spPr>
          <a:xfrm>
            <a:off x="457199" y="1435100"/>
            <a:ext cx="3008315" cy="4691063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300"/>
              </a:spcBef>
              <a:buSzTx/>
              <a:buFontTx/>
              <a:buNone/>
              <a:defRPr sz="1400"/>
            </a:pPr>
          </a:p>
        </p:txBody>
      </p:sp>
      <p:sp>
        <p:nvSpPr>
          <p:cNvPr id="75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Текст заголовка"/>
          <p:cNvSpPr txBox="1"/>
          <p:nvPr>
            <p:ph type="title"/>
          </p:nvPr>
        </p:nvSpPr>
        <p:spPr>
          <a:xfrm>
            <a:off x="1792288" y="4800600"/>
            <a:ext cx="5486401" cy="566738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83" name="Рисунок 2"/>
          <p:cNvSpPr/>
          <p:nvPr>
            <p:ph type="pic" sz="half" idx="21"/>
          </p:nvPr>
        </p:nvSpPr>
        <p:spPr>
          <a:xfrm>
            <a:off x="1792288" y="612775"/>
            <a:ext cx="5486401" cy="41148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84" name="Уровень текста 1…"/>
          <p:cNvSpPr txBox="1"/>
          <p:nvPr>
            <p:ph type="body" sz="quarter" idx="1"/>
          </p:nvPr>
        </p:nvSpPr>
        <p:spPr>
          <a:xfrm>
            <a:off x="1792288" y="5367337"/>
            <a:ext cx="5486401" cy="8048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/>
            </a:lvl1pPr>
            <a:lvl2pPr marL="0" indent="457200">
              <a:spcBef>
                <a:spcPts val="300"/>
              </a:spcBef>
              <a:buSzTx/>
              <a:buFontTx/>
              <a:buNone/>
              <a:defRPr sz="1400"/>
            </a:lvl2pPr>
            <a:lvl3pPr marL="0" indent="914400">
              <a:spcBef>
                <a:spcPts val="300"/>
              </a:spcBef>
              <a:buSzTx/>
              <a:buFontTx/>
              <a:buNone/>
              <a:defRPr sz="1400"/>
            </a:lvl3pPr>
            <a:lvl4pPr marL="0" indent="1371600">
              <a:spcBef>
                <a:spcPts val="300"/>
              </a:spcBef>
              <a:buSzTx/>
              <a:buFontTx/>
              <a:buNone/>
              <a:defRPr sz="1400"/>
            </a:lvl4pPr>
            <a:lvl5pPr marL="0" indent="1828800">
              <a:spcBef>
                <a:spcPts val="300"/>
              </a:spcBef>
              <a:buSzTx/>
              <a:buFontTx/>
              <a:buNone/>
              <a:defRPr sz="14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85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заголовка"/>
          <p:cNvSpPr txBox="1"/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/>
            <a:r>
              <a:t>Текст заголовка</a:t>
            </a:r>
          </a:p>
        </p:txBody>
      </p:sp>
      <p:sp>
        <p:nvSpPr>
          <p:cNvPr id="3" name="Уровень текста 1…"/>
          <p:cNvSpPr txBox="1"/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" name="Номер слайда"/>
          <p:cNvSpPr txBox="1"/>
          <p:nvPr>
            <p:ph type="sldNum" sz="quarter" idx="2"/>
          </p:nvPr>
        </p:nvSpPr>
        <p:spPr>
          <a:xfrm>
            <a:off x="8428176" y="6414760"/>
            <a:ext cx="258624" cy="24830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 xmlns:p14="http://schemas.microsoft.com/office/powerpoint/2010/main" spd="med" advClick="1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b="0" baseline="0" cap="none" i="0" spc="0" strike="noStrike" sz="32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b="0" baseline="0" cap="none" i="0" spc="0" strike="noStrike" sz="32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945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b="0" baseline="0" cap="none" i="0" spc="0" strike="noStrike" sz="32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517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1089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661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233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Заголовок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832104">
              <a:defRPr sz="3549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t>Кто виноват в гибели Вишневого сада</a:t>
            </a:r>
            <a:r>
              <a:rPr>
                <a:latin typeface="Jokerman"/>
                <a:ea typeface="Jokerman"/>
                <a:cs typeface="Jokerman"/>
                <a:sym typeface="Jokerman"/>
              </a:rPr>
              <a:t>?</a:t>
            </a:r>
          </a:p>
        </p:txBody>
      </p:sp>
      <p:sp>
        <p:nvSpPr>
          <p:cNvPr id="95" name="Объект 2"/>
          <p:cNvSpPr txBox="1"/>
          <p:nvPr>
            <p:ph type="body" idx="1"/>
          </p:nvPr>
        </p:nvSpPr>
        <p:spPr>
          <a:xfrm>
            <a:off x="467543" y="1700808"/>
            <a:ext cx="8229601" cy="4525963"/>
          </a:xfrm>
          <a:prstGeom prst="rect">
            <a:avLst/>
          </a:prstGeom>
        </p:spPr>
        <p:txBody>
          <a:bodyPr/>
          <a:lstStyle>
            <a:lvl1pPr marL="0" indent="0">
              <a:buSzTx/>
              <a:buNone/>
            </a:lvl1pPr>
          </a:lstStyle>
          <a:p>
            <a:pPr/>
            <a:r>
              <a:t> </a:t>
            </a:r>
          </a:p>
        </p:txBody>
      </p:sp>
      <p:pic>
        <p:nvPicPr>
          <p:cNvPr id="96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499958" y="1628800"/>
            <a:ext cx="3644043" cy="5229201"/>
          </a:xfrm>
          <a:prstGeom prst="rect">
            <a:avLst/>
          </a:prstGeom>
          <a:ln w="12700">
            <a:miter lim="400000"/>
          </a:ln>
        </p:spPr>
      </p:pic>
      <p:sp>
        <p:nvSpPr>
          <p:cNvPr id="97" name="Прямоугольник 3"/>
          <p:cNvSpPr txBox="1"/>
          <p:nvPr/>
        </p:nvSpPr>
        <p:spPr>
          <a:xfrm>
            <a:off x="513263" y="1916831"/>
            <a:ext cx="4480561" cy="4082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just">
              <a:defRPr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Процесс разрушения дворянских усадеб начался задолго до революционных событий 1917 года! Экономически дворянские хозяйства очень трудно вписывались в новые условия пореформенной России и постоянно разорялись. С конца XIX века до начала революции количество дворянских усадеб сократилось с 60 тысяч до 40 тысяч. Из этого числа сельских усадеб около 25 процентов оказались в руках предпринимателей-буржуа, многие из которых вовсе не стремились не только приумножить усадебные культурные ценности, но даже сохранить то, что им досталось.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Заголовок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832104">
              <a:defRPr sz="3549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t>Кто виноват в гибели Вишневого сада</a:t>
            </a:r>
            <a:r>
              <a:rPr>
                <a:latin typeface="Jokerman"/>
                <a:ea typeface="Jokerman"/>
                <a:cs typeface="Jokerman"/>
                <a:sym typeface="Jokerman"/>
              </a:rPr>
              <a:t>?</a:t>
            </a:r>
          </a:p>
        </p:txBody>
      </p:sp>
      <p:sp>
        <p:nvSpPr>
          <p:cNvPr id="100" name="Объект 2"/>
          <p:cNvSpPr txBox="1"/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 marL="0" indent="0">
              <a:buSzTx/>
              <a:buNone/>
            </a:lvl1pPr>
          </a:lstStyle>
          <a:p>
            <a:pPr/>
            <a:r>
              <a:t> </a:t>
            </a:r>
          </a:p>
        </p:txBody>
      </p:sp>
      <p:pic>
        <p:nvPicPr>
          <p:cNvPr id="101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168663" y="1772816"/>
            <a:ext cx="3981042" cy="5085185"/>
          </a:xfrm>
          <a:prstGeom prst="rect">
            <a:avLst/>
          </a:prstGeom>
          <a:ln w="12700">
            <a:miter lim="400000"/>
          </a:ln>
        </p:spPr>
      </p:pic>
      <p:sp>
        <p:nvSpPr>
          <p:cNvPr id="102" name="Прямоугольник 5"/>
          <p:cNvSpPr txBox="1"/>
          <p:nvPr/>
        </p:nvSpPr>
        <p:spPr>
          <a:xfrm>
            <a:off x="369247" y="1780827"/>
            <a:ext cx="4480562" cy="4082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Процесс перехода дворянских поместий к владельцам других сословий, начавшийся после реформы 1861 г., продолжался вплоть до 1917 г. Возможность покупать земельные владения в пореформенный период обладали все категории российского купечества. Приобретались усадьбы с различными целями: для использовании усадеб, как для постоянного, так и для сезонного проживания, для ведения хозяйства, налаживания производства и т. д.</a:t>
            </a:r>
          </a:p>
          <a:p>
            <a:pPr algn="just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тех случаях, когда имение покупалось с целью продажи леса, владельца мало беспокоило поддержание усадебного ансамбля на должном уровне.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Заголовок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832104">
              <a:defRPr sz="3549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t>Кто виноват в гибели Вишневого сада</a:t>
            </a:r>
            <a:r>
              <a:rPr>
                <a:latin typeface="Jokerman"/>
                <a:ea typeface="Jokerman"/>
                <a:cs typeface="Jokerman"/>
                <a:sym typeface="Jokerman"/>
              </a:rPr>
              <a:t>?</a:t>
            </a:r>
          </a:p>
        </p:txBody>
      </p:sp>
      <p:sp>
        <p:nvSpPr>
          <p:cNvPr id="105" name="Объект 2"/>
          <p:cNvSpPr txBox="1"/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 marL="0" indent="0">
              <a:buSzTx/>
              <a:buNone/>
            </a:lvl1pPr>
          </a:lstStyle>
          <a:p>
            <a:pPr/>
            <a:r>
              <a:t> </a:t>
            </a:r>
          </a:p>
        </p:txBody>
      </p:sp>
      <p:pic>
        <p:nvPicPr>
          <p:cNvPr id="106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652120" y="1422724"/>
            <a:ext cx="3491880" cy="5433367"/>
          </a:xfrm>
          <a:prstGeom prst="rect">
            <a:avLst/>
          </a:prstGeom>
          <a:ln w="12700">
            <a:miter lim="400000"/>
          </a:ln>
        </p:spPr>
      </p:pic>
      <p:sp>
        <p:nvSpPr>
          <p:cNvPr id="107" name="Прямоугольник 3"/>
          <p:cNvSpPr txBox="1"/>
          <p:nvPr/>
        </p:nvSpPr>
        <p:spPr>
          <a:xfrm>
            <a:off x="657280" y="2348880"/>
            <a:ext cx="4480561" cy="30154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just">
              <a:defRPr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В преддверии революции у русских писателей не раз возникал вопрос о прошлом, настоящем и будущем России, о современниках, их реальных возможностях изменить жизнь к лучшему. В пьесе Вишневый сад А. П. Чехов показал проблемы дворянства на примере дворянской усадьбы Раневской и Гаева. Их характеры во многом определяют дальнейшую судьбу их родового гнезда, объясняют причины их краха.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Заголовок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832104">
              <a:defRPr sz="3549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t>Кто виноват в гибели Вишневого сада</a:t>
            </a:r>
            <a:r>
              <a:rPr>
                <a:latin typeface="Jokerman"/>
                <a:ea typeface="Jokerman"/>
                <a:cs typeface="Jokerman"/>
                <a:sym typeface="Jokerman"/>
              </a:rPr>
              <a:t>?</a:t>
            </a:r>
          </a:p>
        </p:txBody>
      </p:sp>
      <p:sp>
        <p:nvSpPr>
          <p:cNvPr id="110" name="Объект 2"/>
          <p:cNvSpPr txBox="1"/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 marL="0" indent="0">
              <a:buSzTx/>
              <a:buNone/>
            </a:lvl1pPr>
          </a:lstStyle>
          <a:p>
            <a:pPr/>
            <a:r>
              <a:t> </a:t>
            </a:r>
          </a:p>
        </p:txBody>
      </p:sp>
      <p:pic>
        <p:nvPicPr>
          <p:cNvPr id="111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915277" y="1846963"/>
            <a:ext cx="4228723" cy="5011038"/>
          </a:xfrm>
          <a:prstGeom prst="rect">
            <a:avLst/>
          </a:prstGeom>
          <a:ln w="12700">
            <a:miter lim="400000"/>
          </a:ln>
        </p:spPr>
      </p:pic>
      <p:sp>
        <p:nvSpPr>
          <p:cNvPr id="112" name="Прямоугольник 3"/>
          <p:cNvSpPr txBox="1"/>
          <p:nvPr/>
        </p:nvSpPr>
        <p:spPr>
          <a:xfrm>
            <a:off x="221089" y="3284983"/>
            <a:ext cx="4480562" cy="1415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just">
              <a:defRPr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 Раневская, Гаев, Фирс уходят. Они потерпели поражение, как потерпел поражение весь старый уклад жизни. Как прогрессивное вытесняет устаревшее, так новое вытеснит старое.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Заголовок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832104">
              <a:defRPr sz="3549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t>Проведите собственное литературное расследование</a:t>
            </a:r>
            <a:r>
              <a:t>:</a:t>
            </a:r>
            <a:r>
              <a:t> </a:t>
            </a:r>
          </a:p>
        </p:txBody>
      </p:sp>
      <p:sp>
        <p:nvSpPr>
          <p:cNvPr id="115" name="Объект 2"/>
          <p:cNvSpPr txBox="1"/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 marL="0" indent="0">
              <a:buSzTx/>
              <a:buNone/>
            </a:lvl1pPr>
          </a:lstStyle>
          <a:p>
            <a:pPr/>
            <a:r>
              <a:t> </a:t>
            </a:r>
          </a:p>
        </p:txBody>
      </p:sp>
      <p:sp>
        <p:nvSpPr>
          <p:cNvPr id="116" name="Прямоугольник 3"/>
          <p:cNvSpPr txBox="1"/>
          <p:nvPr/>
        </p:nvSpPr>
        <p:spPr>
          <a:xfrm>
            <a:off x="225231" y="1846963"/>
            <a:ext cx="4480561" cy="5440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just">
              <a:defRPr sz="3200">
                <a:solidFill>
                  <a:srgbClr val="FF0000"/>
                </a:solidFill>
                <a:effectLst>
                  <a:outerShdw sx="100000" sy="100000" kx="0" ky="0" algn="b" rotWithShape="0" blurRad="38100" dist="38100" dir="2700000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«КТО</a:t>
            </a:r>
          </a:p>
        </p:txBody>
      </p:sp>
      <p:sp>
        <p:nvSpPr>
          <p:cNvPr id="117" name="Прямоугольник 4"/>
          <p:cNvSpPr txBox="1"/>
          <p:nvPr/>
        </p:nvSpPr>
        <p:spPr>
          <a:xfrm>
            <a:off x="1989505" y="2708919"/>
            <a:ext cx="2108757" cy="5440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>
                <a:solidFill>
                  <a:srgbClr val="FF0000"/>
                </a:solidFill>
                <a:effectLst>
                  <a:outerShdw sx="100000" sy="100000" kx="0" ky="0" algn="b" rotWithShape="0" blurRad="38100" dist="38100" dir="2700000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ВИНОВАТ </a:t>
            </a:r>
          </a:p>
        </p:txBody>
      </p:sp>
      <p:sp>
        <p:nvSpPr>
          <p:cNvPr id="118" name="Прямоугольник 5"/>
          <p:cNvSpPr txBox="1"/>
          <p:nvPr/>
        </p:nvSpPr>
        <p:spPr>
          <a:xfrm>
            <a:off x="226423" y="3968312"/>
            <a:ext cx="2050614" cy="5440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>
                <a:solidFill>
                  <a:srgbClr val="FF0000"/>
                </a:solidFill>
                <a:effectLst>
                  <a:outerShdw sx="100000" sy="100000" kx="0" ky="0" algn="b" rotWithShape="0" blurRad="38100" dist="38100" dir="2700000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В ГИБЕЛИ</a:t>
            </a:r>
          </a:p>
        </p:txBody>
      </p:sp>
      <p:sp>
        <p:nvSpPr>
          <p:cNvPr id="119" name="Прямоугольник 6"/>
          <p:cNvSpPr txBox="1"/>
          <p:nvPr/>
        </p:nvSpPr>
        <p:spPr>
          <a:xfrm>
            <a:off x="369247" y="5517231"/>
            <a:ext cx="5128634" cy="5440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3200">
                <a:solidFill>
                  <a:srgbClr val="FF0000"/>
                </a:solidFill>
                <a:effectLst>
                  <a:outerShdw sx="100000" sy="100000" kx="0" ky="0" algn="b" rotWithShape="0" blurRad="38100" dist="38100" dir="2700000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ВИШНЕВОГО САДА?»</a:t>
            </a:r>
          </a:p>
        </p:txBody>
      </p:sp>
      <p:pic>
        <p:nvPicPr>
          <p:cNvPr id="120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572000" y="2440669"/>
            <a:ext cx="4462463" cy="279082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