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sldIdLst>
    <p:sldId id="256" r:id="rId2"/>
    <p:sldId id="257" r:id="rId3"/>
    <p:sldId id="258" r:id="rId4"/>
    <p:sldId id="259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8" r:id="rId15"/>
    <p:sldId id="287" r:id="rId16"/>
    <p:sldId id="289" r:id="rId17"/>
    <p:sldId id="290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301" r:id="rId29"/>
    <p:sldId id="302" r:id="rId30"/>
    <p:sldId id="263" r:id="rId31"/>
    <p:sldId id="264" r:id="rId32"/>
    <p:sldId id="267" r:id="rId33"/>
    <p:sldId id="270" r:id="rId34"/>
    <p:sldId id="274" r:id="rId35"/>
    <p:sldId id="275" r:id="rId36"/>
    <p:sldId id="276" r:id="rId37"/>
    <p:sldId id="303" r:id="rId38"/>
    <p:sldId id="304" r:id="rId39"/>
    <p:sldId id="305" r:id="rId4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38" autoAdjust="0"/>
    <p:restoredTop sz="94660"/>
  </p:normalViewPr>
  <p:slideViewPr>
    <p:cSldViewPr snapToGrid="0">
      <p:cViewPr varScale="1">
        <p:scale>
          <a:sx n="64" d="100"/>
          <a:sy n="64" d="100"/>
        </p:scale>
        <p:origin x="84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697B-4FB6-433C-BA3A-AFDBE45CA055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2A11-2787-4008-AF94-24AE6D848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947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697B-4FB6-433C-BA3A-AFDBE45CA055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2A11-2787-4008-AF94-24AE6D848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094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697B-4FB6-433C-BA3A-AFDBE45CA055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2A11-2787-4008-AF94-24AE6D84820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8277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697B-4FB6-433C-BA3A-AFDBE45CA055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2A11-2787-4008-AF94-24AE6D848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929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697B-4FB6-433C-BA3A-AFDBE45CA055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2A11-2787-4008-AF94-24AE6D84820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62652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697B-4FB6-433C-BA3A-AFDBE45CA055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2A11-2787-4008-AF94-24AE6D848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5515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697B-4FB6-433C-BA3A-AFDBE45CA055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2A11-2787-4008-AF94-24AE6D848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174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697B-4FB6-433C-BA3A-AFDBE45CA055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2A11-2787-4008-AF94-24AE6D848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06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697B-4FB6-433C-BA3A-AFDBE45CA055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2A11-2787-4008-AF94-24AE6D848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217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697B-4FB6-433C-BA3A-AFDBE45CA055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2A11-2787-4008-AF94-24AE6D848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630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697B-4FB6-433C-BA3A-AFDBE45CA055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2A11-2787-4008-AF94-24AE6D848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390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697B-4FB6-433C-BA3A-AFDBE45CA055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2A11-2787-4008-AF94-24AE6D848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796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697B-4FB6-433C-BA3A-AFDBE45CA055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2A11-2787-4008-AF94-24AE6D848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261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697B-4FB6-433C-BA3A-AFDBE45CA055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2A11-2787-4008-AF94-24AE6D848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398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697B-4FB6-433C-BA3A-AFDBE45CA055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2A11-2787-4008-AF94-24AE6D848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059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697B-4FB6-433C-BA3A-AFDBE45CA055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2A11-2787-4008-AF94-24AE6D848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85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6697B-4FB6-433C-BA3A-AFDBE45CA055}" type="datetimeFigureOut">
              <a:rPr lang="ru-RU" smtClean="0"/>
              <a:t>02.11.2016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B862A11-2787-4008-AF94-24AE6D848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456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g"/><Relationship Id="rId5" Type="http://schemas.openxmlformats.org/officeDocument/2006/relationships/image" Target="../media/image38.jpeg"/><Relationship Id="rId4" Type="http://schemas.openxmlformats.org/officeDocument/2006/relationships/image" Target="../media/image37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g"/><Relationship Id="rId4" Type="http://schemas.openxmlformats.org/officeDocument/2006/relationships/image" Target="../media/image47.gi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g"/><Relationship Id="rId4" Type="http://schemas.openxmlformats.org/officeDocument/2006/relationships/image" Target="../media/image5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997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и реализация педагогических инициатив на уроках ИЗО и черчения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287520"/>
            <a:ext cx="9001760" cy="1767840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/>
              <a:t>Доклад учителя ИЗО и технологии МБОУ СОШ №5 г. Химки</a:t>
            </a:r>
          </a:p>
          <a:p>
            <a:r>
              <a:rPr lang="ru-RU" sz="2800" b="1" dirty="0" err="1" smtClean="0"/>
              <a:t>Коротаевой</a:t>
            </a:r>
            <a:r>
              <a:rPr lang="ru-RU" sz="2800" b="1" dirty="0" smtClean="0"/>
              <a:t> Татьяны Александровны</a:t>
            </a:r>
          </a:p>
          <a:p>
            <a:r>
              <a:rPr lang="ru-RU" sz="2800" dirty="0" smtClean="0"/>
              <a:t>ММО учителей ИЗО Г. Химки,2016 г.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9207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D:\планы\школа\ss1.jpg"/>
          <p:cNvPicPr>
            <a:picLocks noChangeAspect="1" noChangeArrowheads="1"/>
          </p:cNvPicPr>
          <p:nvPr/>
        </p:nvPicPr>
        <p:blipFill>
          <a:blip r:embed="rId2"/>
          <a:srcRect t="13750" b="8750"/>
          <a:stretch>
            <a:fillRect/>
          </a:stretch>
        </p:blipFill>
        <p:spPr bwMode="auto">
          <a:xfrm>
            <a:off x="7015397" y="371048"/>
            <a:ext cx="4449589" cy="5172648"/>
          </a:xfrm>
          <a:prstGeom prst="rect">
            <a:avLst/>
          </a:prstGeom>
          <a:noFill/>
        </p:spPr>
      </p:pic>
      <p:pic>
        <p:nvPicPr>
          <p:cNvPr id="4099" name="Picture 3" descr="D:\планы\школа\62685781_13dfb9__0f041a87c51.jpg"/>
          <p:cNvPicPr>
            <a:picLocks noChangeAspect="1" noChangeArrowheads="1"/>
          </p:cNvPicPr>
          <p:nvPr/>
        </p:nvPicPr>
        <p:blipFill>
          <a:blip r:embed="rId3"/>
          <a:srcRect r="8374"/>
          <a:stretch>
            <a:fillRect/>
          </a:stretch>
        </p:blipFill>
        <p:spPr bwMode="auto">
          <a:xfrm>
            <a:off x="838200" y="1473127"/>
            <a:ext cx="6177197" cy="50563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385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D:\планы\школа\2_1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65125"/>
            <a:ext cx="5956092" cy="4467069"/>
          </a:xfrm>
          <a:prstGeom prst="rect">
            <a:avLst/>
          </a:prstGeom>
          <a:noFill/>
        </p:spPr>
      </p:pic>
      <p:pic>
        <p:nvPicPr>
          <p:cNvPr id="5122" name="Picture 2" descr="D:\планы\школа\1327_3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65692" y="2168576"/>
            <a:ext cx="4788108" cy="39399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1970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D:\планы\школа\{0FAD9475-17DE-47D1-9F1C-6E523D951CAD}_DSC_0005jpg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8336" y="365125"/>
            <a:ext cx="3031761" cy="4317381"/>
          </a:xfrm>
          <a:prstGeom prst="rect">
            <a:avLst/>
          </a:prstGeom>
          <a:noFill/>
        </p:spPr>
      </p:pic>
      <p:pic>
        <p:nvPicPr>
          <p:cNvPr id="6148" name="Picture 4" descr="D:\планы\школа\imagesа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4983" y="3423840"/>
            <a:ext cx="3759979" cy="2720288"/>
          </a:xfrm>
          <a:prstGeom prst="rect">
            <a:avLst/>
          </a:prstGeom>
          <a:noFill/>
        </p:spPr>
      </p:pic>
      <p:pic>
        <p:nvPicPr>
          <p:cNvPr id="6150" name="Picture 6" descr="D:\планы\школа\васнецов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3540125"/>
            <a:ext cx="4890136" cy="2636838"/>
          </a:xfrm>
          <a:prstGeom prst="rect">
            <a:avLst/>
          </a:prstGeom>
          <a:noFill/>
        </p:spPr>
      </p:pic>
      <p:pic>
        <p:nvPicPr>
          <p:cNvPr id="6151" name="Picture 7" descr="D:\планы\школа\15_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365125"/>
            <a:ext cx="4349750" cy="317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6687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планы\школа\139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457200"/>
            <a:ext cx="4420886" cy="2540000"/>
          </a:xfrm>
          <a:prstGeom prst="rect">
            <a:avLst/>
          </a:prstGeom>
          <a:noFill/>
        </p:spPr>
      </p:pic>
      <p:pic>
        <p:nvPicPr>
          <p:cNvPr id="8195" name="Picture 3" descr="D:\планы\школа\0710241203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41386" y="3764756"/>
            <a:ext cx="3440858" cy="2447925"/>
          </a:xfrm>
          <a:prstGeom prst="rect">
            <a:avLst/>
          </a:prstGeom>
          <a:noFill/>
        </p:spPr>
      </p:pic>
      <p:pic>
        <p:nvPicPr>
          <p:cNvPr id="8196" name="Picture 4" descr="D:\планы\школа\moscow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1" y="228600"/>
            <a:ext cx="3866029" cy="3505200"/>
          </a:xfrm>
          <a:prstGeom prst="rect">
            <a:avLst/>
          </a:prstGeom>
          <a:noFill/>
        </p:spPr>
      </p:pic>
      <p:pic>
        <p:nvPicPr>
          <p:cNvPr id="8197" name="Picture 5" descr="D:\планы\школа\post-3-132343630586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3276600"/>
            <a:ext cx="3962400" cy="2971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708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3" name="Picture 3" descr="D:\планы\школа\yuon-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943225"/>
            <a:ext cx="3984071" cy="3233738"/>
          </a:xfrm>
          <a:prstGeom prst="rect">
            <a:avLst/>
          </a:prstGeom>
          <a:noFill/>
        </p:spPr>
      </p:pic>
      <p:pic>
        <p:nvPicPr>
          <p:cNvPr id="10242" name="Picture 2" descr="D:\планы\школа\0_61a73_7b61c6d3_X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12433" y="390239"/>
            <a:ext cx="7097626" cy="41698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9426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092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Константин Федорович </a:t>
            </a:r>
            <a:r>
              <a:rPr lang="ru-RU" dirty="0" err="1" smtClean="0"/>
              <a:t>Юон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D:\планы\школа\0c0e176f9a2e8163c5f2d40d16ad956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353" y="974362"/>
            <a:ext cx="7148173" cy="52026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501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09720" y="2643182"/>
            <a:ext cx="8305800" cy="1981200"/>
          </a:xfrm>
        </p:spPr>
        <p:txBody>
          <a:bodyPr>
            <a:normAutofit fontScale="90000"/>
          </a:bodyPr>
          <a:lstStyle/>
          <a:p>
            <a:r>
              <a:rPr lang="ru-RU" sz="6600" b="1" dirty="0">
                <a:solidFill>
                  <a:srgbClr val="00206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Рыцарский замок в средневековой Европе</a:t>
            </a:r>
            <a:endParaRPr lang="ru-RU" sz="6600" b="1" dirty="0">
              <a:solidFill>
                <a:srgbClr val="002060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380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Рыцарские замки</a:t>
            </a:r>
            <a:endParaRPr lang="ru-RU" b="1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Одним из основных строений в Средневековье являлся замок. В эпоху раннего Средневековья замки строились из дерева и выглядели так: на высоком холме (природного или искусственного происхождения) возводилось деревянное строение. Вход размещался высоко от земли. Попасть внутрь можно было только с помощью специального помоста, который в случае нападения неприятеля быстро разбирался. Строение на холме было главным зданием - донжоном. Внизу холма на некотором отдалении располагались дополнительные постройки. Все это огораживалось деревянными стенами, размещенными на земляном валу, внизу которого находился ров.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6116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38282" y="785794"/>
            <a:ext cx="8472518" cy="242889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Но постоянные войны, разорительные набеги соседей, а также развитие осадной тактики и техники привели к тому, что фортификационные сооружения замка стали возводиться из камня и приобретали тот мощный и величественный вид, который мы можем наблюдать и по сей день.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7170" name="Picture 2" descr="C:\Documents and Settings\Натали\Рабочий стол\Alcazar Castle, Segovia, Spain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37606" y="2196306"/>
            <a:ext cx="5076825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953137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990584"/>
          </a:xfrm>
        </p:spPr>
        <p:txBody>
          <a:bodyPr/>
          <a:lstStyle/>
          <a:p>
            <a:pPr algn="ctr"/>
            <a:r>
              <a:rPr lang="ru-RU" b="1" dirty="0" smtClean="0"/>
              <a:t>Замок - символ власти</a:t>
            </a:r>
            <a:endParaRPr lang="ru-RU" b="1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Picture 2" descr="C:\Documents and Settings\Натали\Рабочий стол\Salzbu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3986" y="864003"/>
            <a:ext cx="8666813" cy="57189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67570" y="6000768"/>
            <a:ext cx="1673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замок </a:t>
            </a:r>
            <a:r>
              <a:rPr lang="en-US" dirty="0"/>
              <a:t>Salzburg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6967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98880"/>
            <a:ext cx="10276840" cy="491808"/>
          </a:xfrm>
        </p:spPr>
        <p:txBody>
          <a:bodyPr>
            <a:noAutofit/>
          </a:bodyPr>
          <a:lstStyle/>
          <a:p>
            <a:r>
              <a:rPr lang="ru-RU" sz="3200" b="1" dirty="0"/>
              <a:t>Важное место в педагогической деятельности учителя занимает формирование ключевых компетенций обучающихся.</a:t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79039"/>
            <a:ext cx="10276840" cy="3697923"/>
          </a:xfrm>
        </p:spPr>
        <p:txBody>
          <a:bodyPr>
            <a:normAutofit fontScale="92500"/>
          </a:bodyPr>
          <a:lstStyle/>
          <a:p>
            <a:r>
              <a:rPr lang="ru-RU" sz="3200" dirty="0"/>
              <a:t>Компетентность – выраженная способность применять свои знания и умения. </a:t>
            </a:r>
            <a:endParaRPr lang="ru-RU" sz="3200" dirty="0" smtClean="0"/>
          </a:p>
          <a:p>
            <a:r>
              <a:rPr lang="ru-RU" sz="3200" dirty="0" smtClean="0"/>
              <a:t>Компетенция </a:t>
            </a:r>
            <a:r>
              <a:rPr lang="ru-RU" sz="3200" dirty="0"/>
              <a:t>– способность человека реализовывать на практике свою компетентность, обобщенные способы действий, обеспечивающие продуктивное выполнение какой-либо деятельности.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854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81200" y="152400"/>
            <a:ext cx="4043362" cy="1419212"/>
          </a:xfrm>
        </p:spPr>
        <p:txBody>
          <a:bodyPr>
            <a:normAutofit/>
          </a:bodyPr>
          <a:lstStyle/>
          <a:p>
            <a:r>
              <a:rPr lang="ru-RU" dirty="0" smtClean="0"/>
              <a:t>Замок</a:t>
            </a:r>
            <a:br>
              <a:rPr lang="ru-RU" dirty="0" smtClean="0"/>
            </a:br>
            <a:r>
              <a:rPr lang="en-US" dirty="0" err="1" smtClean="0"/>
              <a:t>Munzenberg</a:t>
            </a:r>
            <a:endParaRPr lang="ru-RU" dirty="0"/>
          </a:p>
        </p:txBody>
      </p:sp>
      <p:pic>
        <p:nvPicPr>
          <p:cNvPr id="11266" name="Picture 2" descr="C:\Documents and Settings\Натали\Рабочий стол\Munzenbe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5868" y="428604"/>
            <a:ext cx="4657732" cy="60722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48332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1347774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Замок </a:t>
            </a:r>
            <a:r>
              <a:rPr lang="ru-RU" b="1" dirty="0" err="1" smtClean="0"/>
              <a:t>Соuсу</a:t>
            </a:r>
            <a:r>
              <a:rPr lang="ru-RU" b="1" dirty="0" smtClean="0"/>
              <a:t> - каменный образ мощи и мании величия</a:t>
            </a:r>
            <a:endParaRPr lang="ru-RU" b="1" dirty="0"/>
          </a:p>
        </p:txBody>
      </p:sp>
      <p:pic>
        <p:nvPicPr>
          <p:cNvPr id="12290" name="Picture 2" descr="C:\Documents and Settings\Натали\Рабочий стол\Coucy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8282" y="2285992"/>
            <a:ext cx="4643470" cy="4305300"/>
          </a:xfrm>
          <a:prstGeom prst="rect">
            <a:avLst/>
          </a:prstGeom>
          <a:noFill/>
        </p:spPr>
      </p:pic>
      <p:pic>
        <p:nvPicPr>
          <p:cNvPr id="12291" name="Picture 3" descr="C:\Documents and Settings\Натали\Рабочий стол\Coucy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81686" y="1571612"/>
            <a:ext cx="4500594" cy="47863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481124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Замок-резиденция</a:t>
            </a:r>
            <a:endParaRPr lang="ru-RU" b="1" dirty="0"/>
          </a:p>
        </p:txBody>
      </p:sp>
      <p:pic>
        <p:nvPicPr>
          <p:cNvPr id="13314" name="Picture 2" descr="C:\Documents and Settings\Натали\Рабочий стол\Kilkenny Castle, Ireland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2663" y="1571612"/>
            <a:ext cx="7143799" cy="41433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293789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Оборона замков</a:t>
            </a:r>
            <a:endParaRPr lang="ru-RU" dirty="0"/>
          </a:p>
        </p:txBody>
      </p:sp>
      <p:pic>
        <p:nvPicPr>
          <p:cNvPr id="14338" name="Picture 2" descr="C:\Documents and Settings\Натали\Рабочий стол\Avila Castle, Spa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25" y="1500174"/>
            <a:ext cx="7572427" cy="46434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60903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Documents and Settings\Натали\Рабочий стол\Coucy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3889" y="339799"/>
            <a:ext cx="8474077" cy="59467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181478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847708"/>
          </a:xfrm>
        </p:spPr>
        <p:txBody>
          <a:bodyPr/>
          <a:lstStyle/>
          <a:p>
            <a:pPr algn="ctr"/>
            <a:r>
              <a:rPr lang="ru-RU" dirty="0" smtClean="0"/>
              <a:t>Функции замков</a:t>
            </a:r>
            <a:endParaRPr lang="ru-RU" dirty="0"/>
          </a:p>
        </p:txBody>
      </p:sp>
      <p:pic>
        <p:nvPicPr>
          <p:cNvPr id="18434" name="Picture 2" descr="C:\Documents and Settings\Натали\Рабочий стол\Karneid-castl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472" y="1142984"/>
            <a:ext cx="5286412" cy="53578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667636" y="5286388"/>
            <a:ext cx="2291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замок </a:t>
            </a:r>
            <a:r>
              <a:rPr lang="ru-RU" sz="2800" dirty="0" err="1"/>
              <a:t>Karneid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518999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замок Baldenstein</a:t>
            </a:r>
            <a:endParaRPr lang="ru-RU" dirty="0"/>
          </a:p>
        </p:txBody>
      </p:sp>
      <p:pic>
        <p:nvPicPr>
          <p:cNvPr id="19458" name="Picture 2" descr="C:\Documents and Settings\Натали\Рабочий стол\Schloss_Haldenstein_18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5538" y="1571612"/>
            <a:ext cx="7143800" cy="451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817462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Documents and Settings\Натали\Рабочий стол\0_d623_36703109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3711" y="329783"/>
            <a:ext cx="7942289" cy="59567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185778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Documents and Settings\Натали\Рабочий стол\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8820" y="356202"/>
            <a:ext cx="8154832" cy="57160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94351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C:\Documents and Settings\Натали\Рабочий стол\pict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8977" y="331855"/>
            <a:ext cx="8251799" cy="58832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1713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Ключевые компетенции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dirty="0"/>
              <a:t>Интеллектуальные компетенции</a:t>
            </a:r>
            <a:r>
              <a:rPr lang="ru-RU" dirty="0"/>
              <a:t>:</a:t>
            </a:r>
            <a:endParaRPr lang="ru-RU" sz="2400" dirty="0"/>
          </a:p>
          <a:p>
            <a:pPr lvl="1"/>
            <a:r>
              <a:rPr lang="ru-RU" dirty="0"/>
              <a:t>способность к развитию мыслительных операций;</a:t>
            </a:r>
            <a:endParaRPr lang="ru-RU" sz="2000" dirty="0"/>
          </a:p>
          <a:p>
            <a:pPr lvl="1"/>
            <a:r>
              <a:rPr lang="ru-RU" dirty="0"/>
              <a:t>гибкость мышления;</a:t>
            </a:r>
            <a:endParaRPr lang="ru-RU" sz="2000" dirty="0"/>
          </a:p>
          <a:p>
            <a:pPr lvl="1"/>
            <a:r>
              <a:rPr lang="ru-RU" dirty="0"/>
              <a:t>готовность памяти;</a:t>
            </a:r>
            <a:endParaRPr lang="ru-RU" sz="2000" dirty="0"/>
          </a:p>
          <a:p>
            <a:pPr lvl="1"/>
            <a:r>
              <a:rPr lang="ru-RU" dirty="0"/>
              <a:t>зоркость в поисках проблем;</a:t>
            </a:r>
            <a:endParaRPr lang="ru-RU" sz="2000" dirty="0"/>
          </a:p>
          <a:p>
            <a:pPr lvl="1"/>
            <a:r>
              <a:rPr lang="ru-RU" dirty="0"/>
              <a:t>способность к воображению, фантазии;</a:t>
            </a:r>
            <a:endParaRPr lang="ru-RU" sz="2000" dirty="0"/>
          </a:p>
          <a:p>
            <a:pPr lvl="1"/>
            <a:r>
              <a:rPr lang="ru-RU" dirty="0"/>
              <a:t>легкость генерирования идей;</a:t>
            </a:r>
            <a:endParaRPr lang="ru-RU" sz="2000" dirty="0"/>
          </a:p>
          <a:p>
            <a:pPr lvl="1"/>
            <a:r>
              <a:rPr lang="ru-RU" dirty="0"/>
              <a:t>способность к доработке деталей, совершенствованию первоначального замысла.</a:t>
            </a:r>
            <a:endParaRPr lang="ru-RU" sz="20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937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42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Архитектурное оригами</a:t>
            </a:r>
            <a:endParaRPr lang="ru-RU" sz="3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902" y="989352"/>
            <a:ext cx="6175637" cy="5322524"/>
          </a:xfrm>
        </p:spPr>
      </p:pic>
    </p:spTree>
    <p:extLst>
      <p:ext uri="{BB962C8B-B14F-4D97-AF65-F5344CB8AC3E}">
        <p14:creationId xmlns:p14="http://schemas.microsoft.com/office/powerpoint/2010/main" val="272825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40" y="365125"/>
            <a:ext cx="2247900" cy="35623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040" y="104931"/>
            <a:ext cx="4978985" cy="67210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025" y="365125"/>
            <a:ext cx="4499529" cy="31575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72" y="3841990"/>
            <a:ext cx="2258483" cy="29840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025" y="3522689"/>
            <a:ext cx="4499529" cy="3157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46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394" y="2196306"/>
            <a:ext cx="5429250" cy="3810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24490" cy="39882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503" y="0"/>
            <a:ext cx="5957497" cy="418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1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85" y="365125"/>
            <a:ext cx="11677336" cy="5855793"/>
          </a:xfrm>
        </p:spPr>
      </p:pic>
    </p:spTree>
    <p:extLst>
      <p:ext uri="{BB962C8B-B14F-4D97-AF65-F5344CB8AC3E}">
        <p14:creationId xmlns:p14="http://schemas.microsoft.com/office/powerpoint/2010/main" val="376531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461708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Как сделать макет архитектурного сооружения из бумаги?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317167"/>
            <a:ext cx="10515600" cy="1859796"/>
          </a:xfrm>
        </p:spPr>
        <p:txBody>
          <a:bodyPr>
            <a:normAutofit/>
          </a:bodyPr>
          <a:lstStyle/>
          <a:p>
            <a:pPr lvl="3"/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28482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Изучение и анализ геометрических тел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735579"/>
            <a:ext cx="5715000" cy="42862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102" y="1660482"/>
            <a:ext cx="5176344" cy="4530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54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862" y="603394"/>
            <a:ext cx="5772138" cy="29934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62" y="365125"/>
            <a:ext cx="5632819" cy="33374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084" y="3397990"/>
            <a:ext cx="5281067" cy="34600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351" y="3407712"/>
            <a:ext cx="3594049" cy="345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38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237" y="149902"/>
            <a:ext cx="8838966" cy="6385809"/>
          </a:xfrm>
        </p:spPr>
      </p:pic>
    </p:spTree>
    <p:extLst>
      <p:ext uri="{BB962C8B-B14F-4D97-AF65-F5344CB8AC3E}">
        <p14:creationId xmlns:p14="http://schemas.microsoft.com/office/powerpoint/2010/main" val="33359133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099" y="134912"/>
            <a:ext cx="8449221" cy="6343538"/>
          </a:xfrm>
        </p:spPr>
      </p:pic>
    </p:spTree>
    <p:extLst>
      <p:ext uri="{BB962C8B-B14F-4D97-AF65-F5344CB8AC3E}">
        <p14:creationId xmlns:p14="http://schemas.microsoft.com/office/powerpoint/2010/main" val="14552248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426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Макеты архитектурных сооружений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3450" y="3018574"/>
            <a:ext cx="1625138" cy="216546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966" y="977424"/>
            <a:ext cx="4839889" cy="36299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077" y="4023540"/>
            <a:ext cx="3448308" cy="25862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077" y="977424"/>
            <a:ext cx="3906512" cy="292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362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5675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Личностные компетенции:</a:t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37920"/>
            <a:ext cx="10515600" cy="5039043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ru-RU" sz="2800" dirty="0" smtClean="0"/>
              <a:t>коммуникабельность</a:t>
            </a:r>
            <a:r>
              <a:rPr lang="ru-RU" sz="2800" dirty="0"/>
              <a:t>;</a:t>
            </a:r>
          </a:p>
          <a:p>
            <a:pPr lvl="1"/>
            <a:r>
              <a:rPr lang="ru-RU" sz="2800" dirty="0"/>
              <a:t>участие в совместном принятии решений;</a:t>
            </a:r>
          </a:p>
          <a:p>
            <a:pPr lvl="1"/>
            <a:r>
              <a:rPr lang="ru-RU" sz="2800" dirty="0"/>
              <a:t>толерантность: понимание различий, уважение к другим, способность жить с людьми различных культур, языков и религий;</a:t>
            </a:r>
          </a:p>
          <a:p>
            <a:pPr lvl="1"/>
            <a:r>
              <a:rPr lang="ru-RU" sz="2800" dirty="0"/>
              <a:t>самостоятельность;</a:t>
            </a:r>
          </a:p>
          <a:p>
            <a:pPr lvl="1"/>
            <a:r>
              <a:rPr lang="ru-RU" sz="2800" dirty="0"/>
              <a:t>потребность в поиске нужного подбора литературы;</a:t>
            </a:r>
          </a:p>
          <a:p>
            <a:pPr lvl="1"/>
            <a:r>
              <a:rPr lang="ru-RU" sz="2800" dirty="0"/>
              <a:t>умение выразить свои чувства, эмоции, сформировать мысли;</a:t>
            </a:r>
          </a:p>
          <a:p>
            <a:pPr lvl="1"/>
            <a:r>
              <a:rPr lang="ru-RU" sz="2800" dirty="0"/>
              <a:t>приоритет целостности восприятия, отношения, оценки другого человека и самого себя.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839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latin typeface="Book Antiqua" pitchFamily="18" charset="0"/>
              </a:rPr>
              <a:t>АРХИТЕКТУРНЫЕ АНСАМБЛИ МОСКВЫ</a:t>
            </a:r>
            <a:endParaRPr lang="ru-RU" b="1" i="1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71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2011362"/>
          </a:xfrm>
        </p:spPr>
        <p:txBody>
          <a:bodyPr>
            <a:normAutofit/>
          </a:bodyPr>
          <a:lstStyle/>
          <a:p>
            <a:r>
              <a:rPr lang="ru-RU" sz="3600" dirty="0"/>
              <a:t>Архитектура – (лат. «</a:t>
            </a:r>
            <a:r>
              <a:rPr lang="en-US" sz="3600" dirty="0"/>
              <a:t>architecture</a:t>
            </a:r>
            <a:r>
              <a:rPr lang="ru-RU" sz="3600" dirty="0"/>
              <a:t>» главный и строить)</a:t>
            </a:r>
            <a:br>
              <a:rPr lang="ru-RU" sz="3600" dirty="0"/>
            </a:br>
            <a:r>
              <a:rPr lang="ru-RU" sz="3600" dirty="0"/>
              <a:t>Архитектор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2667001"/>
            <a:ext cx="8229600" cy="3459163"/>
          </a:xfrm>
        </p:spPr>
        <p:txBody>
          <a:bodyPr/>
          <a:lstStyle/>
          <a:p>
            <a:r>
              <a:rPr lang="ru-RU" dirty="0" smtClean="0"/>
              <a:t>Объемное сооружение – культовые, промышленные, жилые здания</a:t>
            </a:r>
          </a:p>
          <a:p>
            <a:r>
              <a:rPr lang="ru-RU" dirty="0" smtClean="0"/>
              <a:t>Ландшафтная архитектура – беседки, мостики, фонтаны.</a:t>
            </a:r>
          </a:p>
          <a:p>
            <a:r>
              <a:rPr lang="ru-RU" dirty="0" smtClean="0"/>
              <a:t>Градостроительство – создание новых городов и реконструкция старых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463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D:\планы\школа\Kremlin_birds_eye_view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413" y="2481263"/>
            <a:ext cx="4686576" cy="3695700"/>
          </a:xfrm>
          <a:prstGeom prst="rect">
            <a:avLst/>
          </a:prstGeom>
          <a:noFill/>
        </p:spPr>
      </p:pic>
      <p:pic>
        <p:nvPicPr>
          <p:cNvPr id="2050" name="Picture 2" descr="D:\планы\школа\68184853_CCA9DCA159754C87ADCF40E2A1B67A22_map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1" y="381001"/>
            <a:ext cx="4345389" cy="25098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206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199" y="533400"/>
            <a:ext cx="8137161" cy="1143000"/>
          </a:xfrm>
        </p:spPr>
        <p:txBody>
          <a:bodyPr>
            <a:normAutofit/>
          </a:bodyPr>
          <a:lstStyle/>
          <a:p>
            <a:r>
              <a:rPr lang="ru-RU" sz="2800" b="1" dirty="0"/>
              <a:t>Апполоний Михайлович Васнецов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D:\планы\школа\апполинарий михайлович васнецов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2154890"/>
            <a:ext cx="4005262" cy="2551394"/>
          </a:xfrm>
          <a:prstGeom prst="rect">
            <a:avLst/>
          </a:prstGeom>
          <a:noFill/>
        </p:spPr>
      </p:pic>
      <p:pic>
        <p:nvPicPr>
          <p:cNvPr id="3075" name="Picture 3" descr="D:\планы\школа\24627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1204" y="1825625"/>
            <a:ext cx="5147993" cy="3209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39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планы\школа\d646b4ee40b31ac026f56aa133f88f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4007" y="365125"/>
            <a:ext cx="8527529" cy="61763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0815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71</TotalTime>
  <Words>413</Words>
  <Application>Microsoft Office PowerPoint</Application>
  <PresentationFormat>Широкоэкранный</PresentationFormat>
  <Paragraphs>48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5" baseType="lpstr">
      <vt:lpstr>Arial</vt:lpstr>
      <vt:lpstr>Book Antiqua</vt:lpstr>
      <vt:lpstr>Times New Roman</vt:lpstr>
      <vt:lpstr>Trebuchet MS</vt:lpstr>
      <vt:lpstr>Wingdings 3</vt:lpstr>
      <vt:lpstr>Грань</vt:lpstr>
      <vt:lpstr>Проектирование и реализация педагогических инициатив на уроках ИЗО и черчения</vt:lpstr>
      <vt:lpstr>Важное место в педагогической деятельности учителя занимает формирование ключевых компетенций обучающихся. </vt:lpstr>
      <vt:lpstr>Ключевые компетенции</vt:lpstr>
      <vt:lpstr>Личностные компетенции: </vt:lpstr>
      <vt:lpstr>АРХИТЕКТУРНЫЕ АНСАМБЛИ МОСКВЫ</vt:lpstr>
      <vt:lpstr>Архитектура – (лат. «architecture» главный и строить) Архитектор </vt:lpstr>
      <vt:lpstr>Презентация PowerPoint</vt:lpstr>
      <vt:lpstr>Апполоний Михайлович Васнецов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Константин Федорович Юон</vt:lpstr>
      <vt:lpstr>Рыцарский замок в средневековой Европе</vt:lpstr>
      <vt:lpstr>Рыцарские замки</vt:lpstr>
      <vt:lpstr>Но постоянные войны, разорительные набеги соседей, а также развитие осадной тактики и техники привели к тому, что фортификационные сооружения замка стали возводиться из камня и приобретали тот мощный и величественный вид, который мы можем наблюдать и по сей день. </vt:lpstr>
      <vt:lpstr>Замок - символ власти</vt:lpstr>
      <vt:lpstr>Замок Munzenberg</vt:lpstr>
      <vt:lpstr>Замок Соuсу - каменный образ мощи и мании величия</vt:lpstr>
      <vt:lpstr>Замок-резиденция</vt:lpstr>
      <vt:lpstr>Оборона замков</vt:lpstr>
      <vt:lpstr>Презентация PowerPoint</vt:lpstr>
      <vt:lpstr>Функции замков</vt:lpstr>
      <vt:lpstr>замок Baldenstein</vt:lpstr>
      <vt:lpstr>Презентация PowerPoint</vt:lpstr>
      <vt:lpstr>Презентация PowerPoint</vt:lpstr>
      <vt:lpstr>Презентация PowerPoint</vt:lpstr>
      <vt:lpstr>Архитектурное оригами</vt:lpstr>
      <vt:lpstr>Презентация PowerPoint</vt:lpstr>
      <vt:lpstr>Презентация PowerPoint</vt:lpstr>
      <vt:lpstr>Презентация PowerPoint</vt:lpstr>
      <vt:lpstr>Как сделать макет архитектурного сооружения из бумаги?</vt:lpstr>
      <vt:lpstr>Изучение и анализ геометрических тел</vt:lpstr>
      <vt:lpstr>Презентация PowerPoint</vt:lpstr>
      <vt:lpstr>Презентация PowerPoint</vt:lpstr>
      <vt:lpstr>Презентация PowerPoint</vt:lpstr>
      <vt:lpstr>Макеты архитектурных сооружений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Проектирование и реализация педагогических инициатив на уроках ИЗО и черчения</dc:title>
  <dc:creator>Татьяна</dc:creator>
  <cp:lastModifiedBy>Татьяна</cp:lastModifiedBy>
  <cp:revision>11</cp:revision>
  <dcterms:created xsi:type="dcterms:W3CDTF">2016-11-02T15:48:55Z</dcterms:created>
  <dcterms:modified xsi:type="dcterms:W3CDTF">2016-11-02T17:08:12Z</dcterms:modified>
</cp:coreProperties>
</file>