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440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435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19615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5901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65903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345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8849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60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22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59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53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15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55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2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94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4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19DDB-F398-4EA5-AEF3-3D94541F5773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5378E8-A135-4AE0-9235-D087814D18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35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395046"/>
            <a:ext cx="7766936" cy="1934308"/>
          </a:xfrm>
        </p:spPr>
        <p:txBody>
          <a:bodyPr/>
          <a:lstStyle/>
          <a:p>
            <a:r>
              <a:rPr lang="ru-RU" dirty="0" smtClean="0"/>
              <a:t>Проценты по вкладу: большие и маленькие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Пока вы не научитесь управлять вёслами,</a:t>
            </a:r>
          </a:p>
          <a:p>
            <a:r>
              <a:rPr lang="ru-RU" sz="2400" dirty="0" smtClean="0"/>
              <a:t>бесполезно менять лодку.</a:t>
            </a:r>
          </a:p>
          <a:p>
            <a:r>
              <a:rPr lang="ru-RU" sz="2400" i="1" dirty="0" smtClean="0"/>
              <a:t>Р. </a:t>
            </a:r>
            <a:r>
              <a:rPr lang="ru-RU" sz="2400" i="1" dirty="0" err="1" smtClean="0"/>
              <a:t>Шанкар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388733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Виды вкладов: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i="1" dirty="0" smtClean="0"/>
              <a:t>Вклад до востребования </a:t>
            </a:r>
            <a:r>
              <a:rPr lang="ru-RU" sz="3200" dirty="0" smtClean="0"/>
              <a:t>– банк обязуется возвратить деньги в любой момент, по вашему требованию; маленький процент (</a:t>
            </a:r>
            <a:r>
              <a:rPr lang="en-US" sz="3200" dirty="0" smtClean="0"/>
              <a:t>~</a:t>
            </a:r>
            <a:r>
              <a:rPr lang="ru-RU" sz="3200" dirty="0" smtClean="0"/>
              <a:t>0,1-1%);</a:t>
            </a:r>
          </a:p>
          <a:p>
            <a:r>
              <a:rPr lang="ru-RU" sz="3200" i="1" dirty="0" smtClean="0"/>
              <a:t>Срочный вклад </a:t>
            </a:r>
            <a:r>
              <a:rPr lang="ru-RU" sz="3200" dirty="0" smtClean="0"/>
              <a:t>– более высокий процент, с вероятностью превысить инфляцию</a:t>
            </a:r>
          </a:p>
          <a:p>
            <a:endParaRPr lang="ru-RU" sz="32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96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12143" cy="13208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Как начисляются проценты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836985"/>
            <a:ext cx="8596668" cy="3204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Капитализация процентов </a:t>
            </a:r>
            <a:r>
              <a:rPr lang="ru-RU" sz="3200" dirty="0" smtClean="0"/>
              <a:t>– прибавление начисленных за период процентов к основной сумме вклада и последующее начисление процентов на возросшую сумму.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128549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9970"/>
            <a:ext cx="8596668" cy="762000"/>
          </a:xfrm>
        </p:spPr>
        <p:txBody>
          <a:bodyPr/>
          <a:lstStyle/>
          <a:p>
            <a:r>
              <a:rPr lang="ru-RU" dirty="0" smtClean="0"/>
              <a:t>Пример:</a:t>
            </a:r>
            <a:endParaRPr lang="ru-RU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77334" y="1266092"/>
            <a:ext cx="8596668" cy="5357446"/>
          </a:xfrm>
          <a:blipFill rotWithShape="0">
            <a:blip r:embed="rId2" cstate="print"/>
            <a:stretch>
              <a:fillRect l="-426" t="-455" r="-496"/>
            </a:stretch>
          </a:blipFill>
        </p:spPr>
        <p:txBody>
          <a:bodyPr/>
          <a:lstStyle/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endParaRPr lang="ru-RU" dirty="0" smtClean="0">
              <a:noFill/>
            </a:endParaRPr>
          </a:p>
          <a:p>
            <a:r>
              <a:rPr lang="ru-RU" dirty="0" smtClean="0">
                <a:noFill/>
              </a:rPr>
              <a:t>$$$$$</a:t>
            </a:r>
            <a:endParaRPr lang="ru-RU" dirty="0">
              <a:noFill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067909" y="6195643"/>
            <a:ext cx="750277" cy="18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056187" y="5427784"/>
            <a:ext cx="750277" cy="18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056186" y="5802919"/>
            <a:ext cx="750277" cy="18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3002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703385"/>
            <a:ext cx="8596668" cy="53379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Банк не имеет права изменить процентную ставку, уменьшить срок действия договора, изменить способ начисления процентов на простую процентную ставку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026942"/>
            <a:ext cx="8596668" cy="5014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В отдельных случаях (по вкладам с «плавающей» ставкой) банк оставляет за собой возможность изменений ставки, но лишь сверх установленного минимального уровня, который гарантирован вкладчику в любом случае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0898"/>
          </a:xfrm>
        </p:spPr>
        <p:txBody>
          <a:bodyPr/>
          <a:lstStyle/>
          <a:p>
            <a:r>
              <a:rPr lang="ru-RU" b="1" dirty="0" smtClean="0"/>
              <a:t>Задача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645921"/>
            <a:ext cx="8596668" cy="43954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Родители подарили 20000руб.. Сейчас можно потратить 2000руб., остальные положить на депозит под 8% на 3 года.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Вопрос:</a:t>
            </a:r>
            <a:r>
              <a:rPr lang="ru-RU" sz="3600" dirty="0" smtClean="0"/>
              <a:t> определите размер процентов, которые вы получите по истечении оговоренного времени?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Проверь себя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677863" y="2419643"/>
          <a:ext cx="8860032" cy="3981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511"/>
                <a:gridCol w="1043865"/>
                <a:gridCol w="946410"/>
                <a:gridCol w="1241543"/>
                <a:gridCol w="1189811"/>
                <a:gridCol w="1258785"/>
                <a:gridCol w="1069107"/>
              </a:tblGrid>
              <a:tr h="15555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Частичное снятие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Пополнение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Минимальная сумма, руб.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Минимальный срок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Максимальный процент годовых, 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Капитализация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</a:tr>
              <a:tr h="56867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Сберегательный сертификат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10000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91 день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9,3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</a:tr>
              <a:tr h="37138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Сохраняй 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1000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 мес.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7,5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</a:tr>
              <a:tr h="37138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Пополняй 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1000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3 мес.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6,75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</a:tr>
              <a:tr h="37138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Управляй 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30000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3 мес.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6,25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</a:tr>
              <a:tr h="37138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Подари жизнь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10000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1г.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6,25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</a:tr>
              <a:tr h="37138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Сберегательный счет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52920" marR="52920"/>
                </a:tc>
              </a:tr>
            </a:tbl>
          </a:graphicData>
        </a:graphic>
      </p:graphicFrame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928469" y="1288392"/>
            <a:ext cx="9158066" cy="9765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Задание 1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Коммерческий банк предлагает для своих клиентов широкую линейку депозитных продуктов, перечень которых представлен в таблице.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2252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Задание 2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1"/>
                </a:solidFill>
              </a:rPr>
              <a:t>Коммерческий банк предлагает своим клиентам широкую линейку депозитных продуктов, перечень которых представлен в таблице.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77863" y="1645919"/>
          <a:ext cx="9000709" cy="4953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623"/>
                <a:gridCol w="844062"/>
                <a:gridCol w="703384"/>
                <a:gridCol w="1032111"/>
                <a:gridCol w="1228045"/>
                <a:gridCol w="1453715"/>
                <a:gridCol w="1406769"/>
              </a:tblGrid>
              <a:tr h="14630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Частичное снятие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Пополнение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Минимальная сумма, руб.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Минимальный срок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Максимальный процент годовых, 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Капитализация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2920" marR="52920" vert="vert270"/>
                </a:tc>
              </a:tr>
              <a:tr h="4426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Гарантированный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181 дня до 1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Нет </a:t>
                      </a:r>
                      <a:endParaRPr lang="ru-RU" sz="1400" dirty="0"/>
                    </a:p>
                  </a:txBody>
                  <a:tcPr/>
                </a:tc>
              </a:tr>
              <a:tr h="4426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Лидер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1 мес. до</a:t>
                      </a:r>
                      <a:r>
                        <a:rPr lang="ru-RU" sz="1400" baseline="0" dirty="0" smtClean="0"/>
                        <a:t> 3 лет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1 мес. До</a:t>
                      </a:r>
                      <a:r>
                        <a:rPr lang="ru-RU" sz="1400" baseline="0" dirty="0" smtClean="0"/>
                        <a:t> 1года – 6,60;</a:t>
                      </a:r>
                    </a:p>
                    <a:p>
                      <a:r>
                        <a:rPr lang="ru-RU" sz="1400" baseline="0" dirty="0" smtClean="0"/>
                        <a:t>От 1 года до 2 лет – 8;</a:t>
                      </a:r>
                    </a:p>
                    <a:p>
                      <a:r>
                        <a:rPr lang="ru-RU" sz="1400" baseline="0" dirty="0" smtClean="0"/>
                        <a:t>От 2 лет до 3 лет – 10,5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 </a:t>
                      </a:r>
                      <a:endParaRPr lang="ru-RU" sz="1400" dirty="0"/>
                    </a:p>
                  </a:txBody>
                  <a:tcPr/>
                </a:tc>
              </a:tr>
              <a:tr h="4426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VIP (</a:t>
                      </a:r>
                      <a:r>
                        <a:rPr lang="ru-RU" sz="1400" dirty="0" smtClean="0"/>
                        <a:t>для</a:t>
                      </a:r>
                      <a:r>
                        <a:rPr lang="ru-RU" sz="1400" baseline="0" dirty="0" smtClean="0"/>
                        <a:t> клиентов</a:t>
                      </a:r>
                    </a:p>
                    <a:p>
                      <a:r>
                        <a:rPr lang="ru-RU" sz="1400" baseline="0" dirty="0" smtClean="0"/>
                        <a:t>Э действие договора вклада у которых заканчивается в течение последних 3мес.)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Да, ежемесячная</a:t>
                      </a:r>
                      <a:endParaRPr lang="ru-RU" sz="1400" dirty="0"/>
                    </a:p>
                  </a:txBody>
                  <a:tcPr/>
                </a:tc>
              </a:tr>
              <a:tr h="4426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 востребования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/>
                        <a:t>Да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312</TotalTime>
  <Words>367</Words>
  <Application>Microsoft Office PowerPoint</Application>
  <PresentationFormat>Произвольный</PresentationFormat>
  <Paragraphs>335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Проценты по вкладу: большие и маленькие </vt:lpstr>
      <vt:lpstr>Виды вкладов:</vt:lpstr>
      <vt:lpstr>Как начисляются проценты</vt:lpstr>
      <vt:lpstr>Пример:</vt:lpstr>
      <vt:lpstr>Слайд 5</vt:lpstr>
      <vt:lpstr>Слайд 6</vt:lpstr>
      <vt:lpstr>Задача </vt:lpstr>
      <vt:lpstr>Проверь себя </vt:lpstr>
      <vt:lpstr>Задание 2 Коммерческий банк предлагает своим клиентам широкую линейку депозитных продуктов, перечень которых представлен в таблице.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по вкладу: большие и маленькие </dc:title>
  <dc:creator>Учащийся</dc:creator>
  <cp:lastModifiedBy>user</cp:lastModifiedBy>
  <cp:revision>22</cp:revision>
  <dcterms:created xsi:type="dcterms:W3CDTF">2021-10-11T07:22:09Z</dcterms:created>
  <dcterms:modified xsi:type="dcterms:W3CDTF">2021-10-11T17:54:19Z</dcterms:modified>
</cp:coreProperties>
</file>