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12777"/>
            <a:ext cx="7772400" cy="216958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Банки и золото: как сохранить сбережения в драгоценных металлах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4005063"/>
            <a:ext cx="7772400" cy="806247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Бережливый не похож на скупого</a:t>
            </a:r>
          </a:p>
          <a:p>
            <a:r>
              <a:rPr lang="ru-RU" i="1" dirty="0" smtClean="0"/>
              <a:t>Гораций</a:t>
            </a:r>
            <a:endParaRPr lang="ru-RU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392488"/>
          </a:xfrm>
        </p:spPr>
        <p:txBody>
          <a:bodyPr>
            <a:normAutofit/>
          </a:bodyPr>
          <a:lstStyle/>
          <a:p>
            <a:pPr algn="just"/>
            <a:r>
              <a:rPr lang="ru-RU" sz="2200" b="1" i="1" dirty="0" smtClean="0"/>
              <a:t>Коллекционные</a:t>
            </a:r>
            <a:r>
              <a:rPr lang="ru-RU" sz="2200" dirty="0" smtClean="0"/>
              <a:t> </a:t>
            </a:r>
            <a:r>
              <a:rPr lang="ru-RU" sz="2200" b="1" i="1" dirty="0" smtClean="0"/>
              <a:t>монеты</a:t>
            </a:r>
            <a:r>
              <a:rPr lang="ru-RU" sz="2200" dirty="0" smtClean="0"/>
              <a:t> – выпускаются ЦБ России к определенным датам. Обладают материальной и художественной ценностью. Имеют собственный номинал. Интересны только специалистам, которые могут оценить возможный рост стоимости такой монеты. при покупке коллекционных монет придется заплатить НДС. Можно приобрести в любом коммерческом банке. Находятся в вакуумной упаковке, которую не стоит снимать.</a:t>
            </a:r>
          </a:p>
          <a:p>
            <a:pPr algn="just"/>
            <a:r>
              <a:rPr lang="ru-RU" sz="2200" b="1" i="1" dirty="0" smtClean="0"/>
              <a:t>Инвестиционные монеты  </a:t>
            </a:r>
            <a:r>
              <a:rPr lang="ru-RU" sz="2200" dirty="0" smtClean="0"/>
              <a:t>- не обладают никакой коллекционной ценностью, не высокое качество изображения.</a:t>
            </a:r>
            <a:endParaRPr lang="ru-RU" sz="2200" dirty="0" smtClean="0"/>
          </a:p>
          <a:p>
            <a:pPr algn="just"/>
            <a:endParaRPr lang="ru-RU" sz="2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Покупка монет из драгоценных металлов (коллекционные и инвестиционные)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nabor-kr-kniga-1240x840-product_popu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908719"/>
            <a:ext cx="8218037" cy="556705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Коллекционные монеты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Покупка золота у банка, но не в натуральном виде, а виртуально (отражается на специальном счете). Продажа так же реализуется банку по цене покупки, действовавшей на момент сделки. За хранение банк заплатит около 0,5%. Плюсом является отсутствие НДС, затрата на банковскую ячейку. Из минусов – такой договор не попадает под действие страхования вкладов для физических лиц.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Обезличенные металлические счета(ОМС)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386603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/>
              <a:t>Золото всегда считалось очень хорошим средством сбережения. И динамика его цен за последние годы только подтверждает общепринятое мнение; с января 2000 года по ноябрь 2016 года учётная цена золота выросла в 3,75 раза с 701руб.35коп. до 2632руб.80коп. за грамм. Однако следует помнить, что золото рассматривается в качестве долгосрочных сбережений, получить значительный доход от покупки драгоценных металлов сроком на несколько месяцев, а то и на 1-2 года, не имеет смысла, поскольку их цена подвержена значительным колебаниям.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996952"/>
            <a:ext cx="8229600" cy="3010339"/>
          </a:xfrm>
        </p:spPr>
        <p:txBody>
          <a:bodyPr/>
          <a:lstStyle/>
          <a:p>
            <a:r>
              <a:rPr lang="ru-RU" dirty="0" smtClean="0"/>
              <a:t>Покупка золотых или серебряных ювелирных изделий;</a:t>
            </a:r>
          </a:p>
          <a:p>
            <a:r>
              <a:rPr lang="ru-RU" dirty="0" smtClean="0"/>
              <a:t>Слитки;</a:t>
            </a:r>
          </a:p>
          <a:p>
            <a:r>
              <a:rPr lang="ru-RU" dirty="0" smtClean="0"/>
              <a:t>Покупка монет из драгоценных металлов.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71420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Драгоценный металл гражданин нашей страны может приобрести несколькими способами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23447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В стоимости украшения стоимость металла составляет всего лишь 60-75%, остальное – это НДС, работа мастера и прочие расходы.</a:t>
            </a:r>
          </a:p>
          <a:p>
            <a:pPr>
              <a:buNone/>
            </a:pPr>
            <a:r>
              <a:rPr lang="ru-RU" i="1" u="sng" dirty="0" smtClean="0"/>
              <a:t>Пример:</a:t>
            </a:r>
            <a:r>
              <a:rPr lang="ru-RU" dirty="0" smtClean="0"/>
              <a:t> Наталья Александровна приобрела золотой браслет стоимостью 34т.р. весом 10грамм. А через несколько лет решила его продать скупщику. Скупщик предложил ей 2400руб. за грамм, итого 24т.р. .На оставшиеся 10т.р.(от стоимости браслета) ушли НДС, наценка ювелирного магазина и прочие расходы.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Покупка золотых или серебряных ювелирных изделий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484784"/>
            <a:ext cx="8229600" cy="3096344"/>
          </a:xfrm>
        </p:spPr>
        <p:txBody>
          <a:bodyPr anchor="t">
            <a:normAutofit fontScale="90000"/>
          </a:bodyPr>
          <a:lstStyle/>
          <a:p>
            <a:pPr algn="ctr"/>
            <a:r>
              <a:rPr lang="ru-RU" dirty="0" smtClean="0"/>
              <a:t>Важно!</a:t>
            </a:r>
            <a:br>
              <a:rPr lang="ru-RU" dirty="0" smtClean="0"/>
            </a:br>
            <a:r>
              <a:rPr lang="ru-RU" dirty="0" smtClean="0"/>
              <a:t>Инвестиции в золото посредством покупки ювелирных изделий чаще всего убыточны и нецелесообразны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Многие банки сегодня предлагают своим клиентам слитки разного веса – от 1гр и до 1кг, на сколько у вас хватит денег. Стандартные слитки золота весят 11,3 кг. Стоимость слитка золота меньше стоимости ювелирного украшения той же массы, однако дополнительные издержки все же есть – 20% НДС, 2-3% наценка банка, проблема с хранением.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Слитки 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ertifikat_slitka_serebra_mernog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35959" y="692696"/>
            <a:ext cx="7308449" cy="5554421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226363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/>
              <a:t>Уровень безопасности ниже, чем в банке;</a:t>
            </a:r>
          </a:p>
          <a:p>
            <a:pPr algn="just"/>
            <a:r>
              <a:rPr lang="ru-RU" sz="2400" dirty="0" smtClean="0"/>
              <a:t>Особый микроклимат, исключающий повышенную влажность или соприкосновение с органическими веществами;</a:t>
            </a:r>
          </a:p>
          <a:p>
            <a:pPr algn="just"/>
            <a:r>
              <a:rPr lang="ru-RU" sz="2400" dirty="0" smtClean="0"/>
              <a:t>Банки отказываются принимать драгоценные металлы с рук, так как экспертиза дорогая и высок рис мошенничества.</a:t>
            </a:r>
          </a:p>
          <a:p>
            <a:pPr algn="just"/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Autofit/>
          </a:bodyPr>
          <a:lstStyle/>
          <a:p>
            <a:r>
              <a:rPr lang="ru-RU" sz="3400" dirty="0" smtClean="0"/>
              <a:t>Причины, по которым не стоит хранить драгоценные металлы дома:</a:t>
            </a:r>
            <a:endParaRPr lang="ru-RU" sz="3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4608512"/>
          </a:xfrm>
        </p:spPr>
        <p:txBody>
          <a:bodyPr anchor="t">
            <a:normAutofit fontScale="90000"/>
          </a:bodyPr>
          <a:lstStyle/>
          <a:p>
            <a:pPr algn="ctr"/>
            <a:r>
              <a:rPr lang="ru-RU" dirty="0" smtClean="0"/>
              <a:t>Важно!</a:t>
            </a:r>
            <a:br>
              <a:rPr lang="ru-RU" dirty="0" smtClean="0"/>
            </a:br>
            <a:r>
              <a:rPr lang="ru-RU" dirty="0" smtClean="0"/>
              <a:t>При вложении денег в драгоценные металлы стоимость вложения будет формироваться из стоимости самого драгоценного металла, налога на добавленную стоимость и наценки банка.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68</TotalTime>
  <Words>472</Words>
  <Application>Microsoft Office PowerPoint</Application>
  <PresentationFormat>Экран (4:3)</PresentationFormat>
  <Paragraphs>25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Открытая</vt:lpstr>
      <vt:lpstr>Банки и золото: как сохранить сбережения в драгоценных металлах</vt:lpstr>
      <vt:lpstr>Слайд 2</vt:lpstr>
      <vt:lpstr>Драгоценный металл гражданин нашей страны может приобрести несколькими способами</vt:lpstr>
      <vt:lpstr>Покупка золотых или серебряных ювелирных изделий</vt:lpstr>
      <vt:lpstr>Важно! Инвестиции в золото посредством покупки ювелирных изделий чаще всего убыточны и нецелесообразны</vt:lpstr>
      <vt:lpstr>Слитки </vt:lpstr>
      <vt:lpstr>Слайд 7</vt:lpstr>
      <vt:lpstr>Причины, по которым не стоит хранить драгоценные металлы дома:</vt:lpstr>
      <vt:lpstr>Важно! При вложении денег в драгоценные металлы стоимость вложения будет формироваться из стоимости самого драгоценного металла, налога на добавленную стоимость и наценки банка.</vt:lpstr>
      <vt:lpstr>Покупка монет из драгоценных металлов (коллекционные и инвестиционные)</vt:lpstr>
      <vt:lpstr>Коллекционные монеты</vt:lpstr>
      <vt:lpstr>Обезличенные металлические счета(ОМС)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Банки и золото: как сохранить сбережения в драгоценных металлах</dc:title>
  <dc:creator>user</dc:creator>
  <cp:lastModifiedBy>user</cp:lastModifiedBy>
  <cp:revision>13</cp:revision>
  <dcterms:created xsi:type="dcterms:W3CDTF">2021-11-07T19:43:34Z</dcterms:created>
  <dcterms:modified xsi:type="dcterms:W3CDTF">2021-11-07T20:53:56Z</dcterms:modified>
</cp:coreProperties>
</file>