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458200" cy="253114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Виды налогов, </a:t>
            </a:r>
            <a:br>
              <a:rPr lang="ru-RU" dirty="0" smtClean="0"/>
            </a:br>
            <a:r>
              <a:rPr lang="ru-RU" dirty="0" smtClean="0"/>
              <a:t>уплачиваемых физическими лицами в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291264" cy="1752600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Налог, который обязывает уплачивать каждое физическое лицо, должен быть точно определен. Срок уплаты, способ платежа, сумма платежа – все это должно быть ясно и определенно для плательщика и для всякого другого лица.</a:t>
            </a:r>
          </a:p>
          <a:p>
            <a:pPr algn="r"/>
            <a:r>
              <a:rPr lang="ru-RU" sz="2000" i="1" dirty="0" smtClean="0"/>
              <a:t> А. Смит</a:t>
            </a:r>
            <a:endParaRPr lang="ru-RU" sz="20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424847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Транспортный налог – региональный налог, который необходимо уплатить, если в собственности имеется транспортное средство. Рассчитывается он исходя из мощности двигателя и категории транспорта.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Налоговая база по транспортному налогу устанавливается:</a:t>
            </a:r>
          </a:p>
          <a:p>
            <a:r>
              <a:rPr lang="ru-RU" dirty="0" smtClean="0"/>
              <a:t>как мощность двигателя транспортного средства в лошадиных силах;</a:t>
            </a:r>
          </a:p>
          <a:p>
            <a:r>
              <a:rPr lang="ru-RU" dirty="0" smtClean="0"/>
              <a:t>Как единица транспортного средства (если транспортное средство не имеет двигателя).</a:t>
            </a:r>
          </a:p>
          <a:p>
            <a:pPr>
              <a:buNone/>
            </a:pPr>
            <a:r>
              <a:rPr lang="ru-RU" dirty="0" smtClean="0"/>
              <a:t>Рассчитывается транспортный налог исходя из количества месяцев, в течение которых транспортное средство было зарегистрировано на налогоплательщика (например с января 2021 года по март 2021 год, то коэффициент будет 3:12).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36104"/>
          </a:xfrm>
        </p:spPr>
        <p:txBody>
          <a:bodyPr/>
          <a:lstStyle/>
          <a:p>
            <a:r>
              <a:rPr lang="ru-RU" dirty="0" smtClean="0"/>
              <a:t>Посчитаем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Представьте, что Петр, проживающий в Волгоградской области, купил и поставил на учет 11 января 2019 г. автомобиль с мощностью двигателя 150 л.с. . 29 декабря 2019 г. Петр продает свой автомобиль. Ставка транспортного налога в Волгоградской области для автомобилей с указанной мощностью – 20 рублей с лошадиной силы.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Сумма налога = налоговая база (мощность двигателя в л.с.)*ставка налога*количество мес.владенния:12</a:t>
            </a: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150*20*1=3000 рублей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/>
              <a:t>Запомните!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Транспортный налог человек обязан заплатить, если на него зарегистрировано транспортное средство, независимо от рода использования этого средства;</a:t>
            </a:r>
          </a:p>
          <a:p>
            <a:r>
              <a:rPr lang="ru-RU" dirty="0" smtClean="0"/>
              <a:t>Ставка транспортного налога выражена в рублях и зависит от вида транспортного средства и мощности его двигателя;</a:t>
            </a:r>
          </a:p>
          <a:p>
            <a:r>
              <a:rPr lang="ru-RU" dirty="0" smtClean="0"/>
              <a:t>Ставки и сроки уплаты транспортного налога необходимо знать мощность двигателя и вид транспортного средства, а так же срок владения транспортом в месяцах;</a:t>
            </a:r>
          </a:p>
          <a:p>
            <a:r>
              <a:rPr lang="ru-RU" dirty="0" smtClean="0"/>
              <a:t>Рассчитывают сумму налога на транспорт налоговые органы, а налогоплательщик оплачивает налог на основании полученного налогового уведомления.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68052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Земельный налог – местный налог, уплачиваемый собственниками земельных участков. Исчисляется он в процентах от кадастровой стоимости земельного участка, находящегося в собственности, постоянном (бессрочном) пользование или пожизненном наследовании налогоплательщика.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Налоговой базой по земельному налогу считается кадастровая стоимость земельного участка на 1 января года, являющегося налоговым периодом. Налоговая база определяется на основании информации, полученной от органов, осуществляющих учет, ведение государственного кадастра недвижимости и государственную регистрацию права на недвижимое имущество.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Ставки земельного налога устанавливаются в каждом муниципальном образовании самостоятельно, но в пределах 0,3% для земель сельскохозяйственного назначения, занятых жилым фондом и используемых в целях личного подсобного хозяйства, и 1,5% для прочих земель. 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Посчитаем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600" dirty="0" smtClean="0"/>
              <a:t>Игорь и анна владеют земельным участком с 1 ноября 2016 года для целей личного подсобного хозяйства. Доля Игоря – 60%, доля Анны – 40%. Кадастровая стоимость земельного участка – 100000 рублей. Ставка налога максимальная – 0,3%.</a:t>
            </a:r>
          </a:p>
          <a:p>
            <a:pPr>
              <a:buNone/>
            </a:pPr>
            <a:r>
              <a:rPr lang="ru-RU" sz="2600" dirty="0" smtClean="0"/>
              <a:t>Сумма налога за 2016 год составит:</a:t>
            </a:r>
          </a:p>
          <a:p>
            <a:pPr>
              <a:buNone/>
            </a:pPr>
            <a:endParaRPr lang="ru-RU" sz="2600" dirty="0" smtClean="0"/>
          </a:p>
          <a:p>
            <a:pPr algn="ctr">
              <a:buNone/>
            </a:pPr>
            <a:r>
              <a:rPr lang="ru-RU" sz="2600" b="1" dirty="0" smtClean="0">
                <a:solidFill>
                  <a:schemeClr val="tx2"/>
                </a:solidFill>
              </a:rPr>
              <a:t>100000*0,3%*2:12=50 рублей</a:t>
            </a:r>
          </a:p>
          <a:p>
            <a:pPr algn="ctr">
              <a:buNone/>
            </a:pPr>
            <a:endParaRPr lang="ru-RU" sz="2600" b="1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ru-RU" sz="2600" dirty="0" smtClean="0"/>
              <a:t>Игорь заплатит: 100000*60%*0,3%*2:12=30 руб.</a:t>
            </a:r>
          </a:p>
          <a:p>
            <a:pPr algn="just">
              <a:buNone/>
            </a:pPr>
            <a:r>
              <a:rPr lang="ru-RU" sz="2600" dirty="0" smtClean="0"/>
              <a:t>Анна заплатит: 100000*40%*0,3%*2:12=20 руб.</a:t>
            </a:r>
          </a:p>
          <a:p>
            <a:pPr algn="just">
              <a:buNone/>
            </a:pPr>
            <a:endParaRPr lang="ru-RU" sz="2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Запомните!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/>
          </a:bodyPr>
          <a:lstStyle/>
          <a:p>
            <a:r>
              <a:rPr lang="ru-RU" dirty="0" smtClean="0"/>
              <a:t>Земельный налог рассчитывают налоговые органы на основании кадастровой стоимости земли и сведений о регистрации прав на землю;</a:t>
            </a:r>
          </a:p>
          <a:p>
            <a:r>
              <a:rPr lang="ru-RU" dirty="0" smtClean="0"/>
              <a:t>Налогоплательщик уплачивает налог на основании налогового уведомления в установленном размере и в указанные сроки;</a:t>
            </a:r>
          </a:p>
          <a:p>
            <a:r>
              <a:rPr lang="ru-RU" dirty="0" smtClean="0"/>
              <a:t>На сумму налога влияют сроки владения землей и течение налогового периода, назначение земель и доля собственности.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238328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Налог на имущество физических лиц – местный налог, уплачиваемый гражданами, имеющими в собственности жилую и нежилую недвижимость. Он исчисляется в процентах от кадастровой стоимости </a:t>
            </a:r>
            <a:r>
              <a:rPr lang="ru-RU" smtClean="0"/>
              <a:t>объекта недвижимости. 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pPr algn="just"/>
            <a:r>
              <a:rPr lang="ru-RU" dirty="0" smtClean="0"/>
              <a:t>Налоговая база определяется как кадастровая стоимость объекта на 1 января года;</a:t>
            </a:r>
          </a:p>
          <a:p>
            <a:pPr algn="just"/>
            <a:r>
              <a:rPr lang="ru-RU" dirty="0" smtClean="0"/>
              <a:t>Ставка налога на имущество устанавливается местными органами власти в соответствующих нормативно – правовых актах, путем ставка налога*кадастровая стоимость объекта (10м² в отношении комнат, 20м² в отношении квартир, 50м² в отношении жилых домов).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виды налогов, которые платят граждане России: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009632"/>
          </a:xfrm>
        </p:spPr>
        <p:txBody>
          <a:bodyPr/>
          <a:lstStyle/>
          <a:p>
            <a:r>
              <a:rPr lang="ru-RU" dirty="0" smtClean="0"/>
              <a:t>Налог на доход физических лиц (подоходный налог);</a:t>
            </a:r>
          </a:p>
          <a:p>
            <a:r>
              <a:rPr lang="ru-RU" dirty="0" smtClean="0"/>
              <a:t>Транспортный налог;</a:t>
            </a:r>
          </a:p>
          <a:p>
            <a:r>
              <a:rPr lang="ru-RU" dirty="0" smtClean="0"/>
              <a:t>Земельный налог;</a:t>
            </a:r>
          </a:p>
          <a:p>
            <a:r>
              <a:rPr lang="ru-RU" dirty="0" smtClean="0"/>
              <a:t>Налог на имущество физических лиц.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Сумма налога = ставка налога * налоговую базу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Посчитаем!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435280" cy="4513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Гражданин владеет квартирой в городе </a:t>
            </a:r>
            <a:r>
              <a:rPr lang="en-US" dirty="0" smtClean="0"/>
              <a:t>N</a:t>
            </a:r>
            <a:r>
              <a:rPr lang="ru-RU" dirty="0" smtClean="0"/>
              <a:t> площадью 60м². </a:t>
            </a:r>
            <a:r>
              <a:rPr lang="ru-RU" dirty="0" smtClean="0"/>
              <a:t>Ч</a:t>
            </a:r>
            <a:r>
              <a:rPr lang="ru-RU" dirty="0" smtClean="0"/>
              <a:t>тобы рассчитать налог на имущество, нужно знать кадастровую стоимость на 1 января и ставку налога в данном городе. Если кадастровая стоимость составляет 3 млн. 600 тыс.руб., а ставка налога 0,1%, то налог на имущество для граждан составит: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(з600000-3600000:60м²*20м²)*0,1%=2400руб.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Обязанность по уплате налога на имущество возникает, если у вас в собственности (либо в долевой собственности) находятся дом, квартира, комната, дача или гараж;</a:t>
            </a:r>
          </a:p>
          <a:p>
            <a:r>
              <a:rPr lang="ru-RU" dirty="0" smtClean="0"/>
              <a:t>Налог на имущество рассчитывают налоговые органы на основании кадастровой стоимости имущества и сведений о регистрации права собственности;</a:t>
            </a:r>
          </a:p>
          <a:p>
            <a:r>
              <a:rPr lang="ru-RU" dirty="0" smtClean="0"/>
              <a:t>Налогоплательщик уплачивает налог на имущество на основании налогового уведомления в установленном размере и в указанные сроки.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Налог для физических лиц (НДФЛ) – является федеральным налогом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Заработная плата;</a:t>
            </a:r>
          </a:p>
          <a:p>
            <a:r>
              <a:rPr lang="ru-RU" dirty="0" smtClean="0"/>
              <a:t>Вознаграждение;</a:t>
            </a:r>
          </a:p>
          <a:p>
            <a:r>
              <a:rPr lang="ru-RU" dirty="0" smtClean="0"/>
              <a:t>Выигрыш;</a:t>
            </a:r>
          </a:p>
          <a:p>
            <a:r>
              <a:rPr lang="ru-RU" dirty="0" smtClean="0"/>
              <a:t>Поступление от продажи или сдачи в аренду имущества;</a:t>
            </a:r>
          </a:p>
          <a:p>
            <a:r>
              <a:rPr lang="ru-RU" dirty="0" smtClean="0"/>
              <a:t>Подарки от лиц, не являющихся родственниками;</a:t>
            </a:r>
          </a:p>
          <a:p>
            <a:r>
              <a:rPr lang="ru-RU" dirty="0" smtClean="0"/>
              <a:t>Полученные проценты по вкладам и дивиденды.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4401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Налоговые ставки по НДФЛ различаются в зависимости от вида дохода и статуса налогоплательщика.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Главным критерием деления является период нахождения физического лица на территории РФ.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РЕЗИДЕНТАМИ</a:t>
            </a:r>
            <a:r>
              <a:rPr lang="ru-RU" dirty="0" smtClean="0"/>
              <a:t> РФ являются лица, фактически находящиеся на территории страны не менее 183 дней в течение 12 месяцев подряд.</a:t>
            </a:r>
          </a:p>
          <a:p>
            <a:pPr>
              <a:buNone/>
            </a:pPr>
            <a:r>
              <a:rPr lang="ru-RU" dirty="0" smtClean="0"/>
              <a:t>К </a:t>
            </a:r>
            <a:r>
              <a:rPr lang="ru-RU" b="1" i="1" dirty="0" smtClean="0">
                <a:solidFill>
                  <a:schemeClr val="tx2"/>
                </a:solidFill>
              </a:rPr>
              <a:t>НЕРЕЗИДЕНТАМ</a:t>
            </a:r>
            <a:r>
              <a:rPr lang="ru-RU" dirty="0" smtClean="0"/>
              <a:t> относятся лица, которые находятся на территории в стране меньше указанного срока.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/>
          <a:lstStyle/>
          <a:p>
            <a:r>
              <a:rPr lang="ru-RU" dirty="0" smtClean="0"/>
              <a:t>Ставки по подоходному налогу: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13% для резидентов;</a:t>
            </a:r>
          </a:p>
          <a:p>
            <a:r>
              <a:rPr lang="ru-RU" sz="2000" dirty="0" smtClean="0"/>
              <a:t>15% для нерезидентов при получении дивидендов российских компаний;</a:t>
            </a:r>
          </a:p>
          <a:p>
            <a:r>
              <a:rPr lang="ru-RU" sz="2000" dirty="0" smtClean="0"/>
              <a:t>30% при получении доходов налогоплательщика – нерезидентами;</a:t>
            </a:r>
          </a:p>
          <a:p>
            <a:r>
              <a:rPr lang="ru-RU" sz="2000" dirty="0" smtClean="0"/>
              <a:t>35% при получении дохода в виде выигрыша и призов стоимостью больше 4000 рублей, полученных в рекламных акциях, прибыли от процентов по вкладам, превышающих установленные законом пределы. </a:t>
            </a:r>
          </a:p>
          <a:p>
            <a:endParaRPr lang="ru-RU" sz="2000" dirty="0" smtClean="0"/>
          </a:p>
          <a:p>
            <a:pPr indent="0">
              <a:buNone/>
            </a:pPr>
            <a:r>
              <a:rPr lang="ru-RU" sz="2000" dirty="0" smtClean="0"/>
              <a:t>В большинстве случаев Налоговый кодекс возлагает обязанность исчислить, удержать и уплатить подоходный налог на </a:t>
            </a:r>
            <a:r>
              <a:rPr lang="ru-RU" sz="2000" u="sng" dirty="0" smtClean="0"/>
              <a:t>налогового агента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Посчитаем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6495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Игорь получает 20000 рублей (налоговая база)</a:t>
            </a:r>
          </a:p>
          <a:p>
            <a:pPr>
              <a:buNone/>
            </a:pPr>
            <a:r>
              <a:rPr lang="ru-RU" dirty="0" smtClean="0"/>
              <a:t>Сколько составит налог?</a:t>
            </a:r>
          </a:p>
          <a:p>
            <a:pPr>
              <a:buNone/>
            </a:pPr>
            <a:r>
              <a:rPr lang="ru-RU" dirty="0" smtClean="0"/>
              <a:t>Сколько Игорь получит зарплату?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Самостоятельно исчисление налога осуществляется в случае: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Продажи квартиры, автомобиля и другого имуществе, находящегося в собственности менее 3 и 5 лет;</a:t>
            </a:r>
          </a:p>
          <a:p>
            <a:r>
              <a:rPr lang="ru-RU" dirty="0" smtClean="0"/>
              <a:t>В виде выигрыша в лотерею, в играх, от участия в конкурсах, участия в рекламных акциях;</a:t>
            </a:r>
          </a:p>
          <a:p>
            <a:r>
              <a:rPr lang="ru-RU" dirty="0" smtClean="0"/>
              <a:t>От сдачи имущества в аренду;</a:t>
            </a:r>
          </a:p>
          <a:p>
            <a:r>
              <a:rPr lang="ru-RU" dirty="0" smtClean="0"/>
              <a:t>В виде подарков в денежной или натуральной форме (кроме близких родственников).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/>
          <a:lstStyle/>
          <a:p>
            <a:r>
              <a:rPr lang="ru-RU" dirty="0" smtClean="0"/>
              <a:t>Посчитаем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dirty="0" smtClean="0"/>
              <a:t>Если вы получили телефон в качестве приза, то должны самостоятельно рассчитать налог и указать самостоятельно данные в налоговой декларации. Если рыночная стоимость телефона составляет 10000 рублей, то налоговая база будет равна 6000 рублей, то есть той части стоимости, которая превышает 4000 рублей. Сумма налога рассчитывается следующим образом: (10000-6000)*35%=2100 рублей.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При получении дохода в денежной или натуральной форме необходимо заплатить подоходный налог;</a:t>
            </a:r>
          </a:p>
          <a:p>
            <a:r>
              <a:rPr lang="ru-RU" dirty="0" smtClean="0"/>
              <a:t>Ставка налога на доходы физических лиц зависит от вида дохода и от статуса налогоплательщика;</a:t>
            </a:r>
          </a:p>
          <a:p>
            <a:r>
              <a:rPr lang="ru-RU" dirty="0" smtClean="0"/>
              <a:t>В большинстве случаев при исчислении подоходного налога применяется ставка 13%;</a:t>
            </a:r>
          </a:p>
          <a:p>
            <a:r>
              <a:rPr lang="ru-RU" dirty="0" smtClean="0"/>
              <a:t>Часто обязанность по расчету и уплате подоходного налога возложена на налоговых агентов;</a:t>
            </a:r>
          </a:p>
          <a:p>
            <a:r>
              <a:rPr lang="ru-RU" dirty="0" smtClean="0"/>
              <a:t>В установленных законом случаях налогоплательщик должен самостоятельно рассчитать и заплатить налог, предварительно представив в налоговые органы налоговую декларацию.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1214</TotalTime>
  <Words>1174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Виды налогов,  уплачиваемых физическими лицами в России</vt:lpstr>
      <vt:lpstr>Основные виды налогов, которые платят граждане России:</vt:lpstr>
      <vt:lpstr>Налог для физических лиц (НДФЛ) – является федеральным налогом </vt:lpstr>
      <vt:lpstr>Налоговые ставки по НДФЛ различаются в зависимости от вида дохода и статуса налогоплательщика.</vt:lpstr>
      <vt:lpstr>Ставки по подоходному налогу:</vt:lpstr>
      <vt:lpstr>Посчитаем </vt:lpstr>
      <vt:lpstr>Самостоятельно исчисление налога осуществляется в случае:</vt:lpstr>
      <vt:lpstr>Посчитаем </vt:lpstr>
      <vt:lpstr>Запомните!</vt:lpstr>
      <vt:lpstr>Транспортный налог – региональный налог, который необходимо уплатить, если в собственности имеется транспортное средство. Рассчитывается он исходя из мощности двигателя и категории транспорта.</vt:lpstr>
      <vt:lpstr>Слайд 11</vt:lpstr>
      <vt:lpstr>Посчитаем </vt:lpstr>
      <vt:lpstr>Запомните!</vt:lpstr>
      <vt:lpstr>Земельный налог – местный налог, уплачиваемый собственниками земельных участков. Исчисляется он в процентах от кадастровой стоимости земельного участка, находящегося в собственности, постоянном (бессрочном) пользование или пожизненном наследовании налогоплательщика.</vt:lpstr>
      <vt:lpstr>Слайд 15</vt:lpstr>
      <vt:lpstr>Посчитаем  </vt:lpstr>
      <vt:lpstr>Запомните! </vt:lpstr>
      <vt:lpstr>Налог на имущество физических лиц – местный налог, уплачиваемый гражданами, имеющими в собственности жилую и нежилую недвижимость. Он исчисляется в процентах от кадастровой стоимости объекта недвижимости.  </vt:lpstr>
      <vt:lpstr>Слайд 19</vt:lpstr>
      <vt:lpstr>Посчитаем!</vt:lpstr>
      <vt:lpstr>Запомните!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налогов,  уплачиваемых физическими лицами в России</dc:title>
  <dc:creator>user</dc:creator>
  <cp:lastModifiedBy>user</cp:lastModifiedBy>
  <cp:revision>27</cp:revision>
  <dcterms:created xsi:type="dcterms:W3CDTF">2021-11-01T18:52:54Z</dcterms:created>
  <dcterms:modified xsi:type="dcterms:W3CDTF">2021-11-04T15:45:14Z</dcterms:modified>
</cp:coreProperties>
</file>