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4772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9256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8673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79410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0445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38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6925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8179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3002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364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742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2630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45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2926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169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6857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3503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7C29275-AD68-42EC-91B1-F2952C923C2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08583-DACF-42C2-8A50-6F6CDECF55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80850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2CFB13-47BF-4EBC-BA60-30EAE66E7D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Налоговые вычеты, или как вернуть налоги в семейный бюджет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F029C67-08BB-486A-84EA-BA514590D1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/>
              <a:t>Люди понимают, что без налогов не обойтись, но всегда есть возможность не заплатить – отчего же?</a:t>
            </a:r>
          </a:p>
          <a:p>
            <a:pPr algn="r"/>
            <a:r>
              <a:rPr lang="ru-RU" i="1" dirty="0"/>
              <a:t>Дж. Голсуорси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024998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9F3409-7DCA-4D97-9BB4-FA8CBAF93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420426"/>
            <a:ext cx="9404723" cy="5042517"/>
          </a:xfrm>
        </p:spPr>
        <p:txBody>
          <a:bodyPr/>
          <a:lstStyle/>
          <a:p>
            <a:pPr algn="just"/>
            <a:r>
              <a:rPr lang="ru-RU" b="1" i="1" dirty="0"/>
              <a:t>Стандартные налоговые вычеты </a:t>
            </a:r>
            <a:r>
              <a:rPr lang="ru-RU" dirty="0"/>
              <a:t>– </a:t>
            </a:r>
            <a:r>
              <a:rPr lang="ru-RU" sz="3600" dirty="0"/>
              <a:t>сумма, на которую уменьшается налоговая база по подоходному налогу, если налогоплательщик относится к определенной категории граждан (инвалид, участник боевых действий и т.п.) или имеет на иждивении детей</a:t>
            </a:r>
          </a:p>
        </p:txBody>
      </p:sp>
    </p:spTree>
    <p:extLst>
      <p:ext uri="{BB962C8B-B14F-4D97-AF65-F5344CB8AC3E}">
        <p14:creationId xmlns:p14="http://schemas.microsoft.com/office/powerpoint/2010/main" xmlns="" val="3248227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52951-5033-46E4-B296-8A63B3AC9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87810"/>
          </a:xfrm>
        </p:spPr>
        <p:txBody>
          <a:bodyPr/>
          <a:lstStyle/>
          <a:p>
            <a:r>
              <a:rPr lang="ru-RU" dirty="0"/>
              <a:t>Пример /</a:t>
            </a:r>
            <a:r>
              <a:rPr lang="ru-RU" sz="3600" dirty="0"/>
              <a:t>вычет на детей</a:t>
            </a:r>
            <a:r>
              <a:rPr lang="ru-RU" dirty="0"/>
              <a:t>/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137C750-2970-44DA-8DF4-46635B559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028" y="1535837"/>
            <a:ext cx="9543826" cy="47125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Налоговый вычет предоставляется на каждого ребенка в возрасте до 18 лет, а так же на каждого учащегося </a:t>
            </a:r>
            <a:r>
              <a:rPr lang="ru-RU" sz="2400" u="sng" dirty="0"/>
              <a:t>очной </a:t>
            </a:r>
            <a:r>
              <a:rPr lang="ru-RU" sz="2400" dirty="0"/>
              <a:t>формы обучения в возрасте до 24 лет.</a:t>
            </a:r>
          </a:p>
          <a:p>
            <a:r>
              <a:rPr lang="ru-RU" sz="2400" dirty="0"/>
              <a:t>на первого и второго ребенка — в размере 1400 рублей;</a:t>
            </a:r>
          </a:p>
          <a:p>
            <a:r>
              <a:rPr lang="ru-RU" sz="2400" dirty="0"/>
              <a:t>на третьего и каждого последующего ребенка —3000 рублей;</a:t>
            </a:r>
          </a:p>
          <a:p>
            <a:r>
              <a:rPr lang="ru-RU" sz="2400" dirty="0"/>
              <a:t>на ребенка-инвалида родителям, усыновителям и их супругам — 12 000 рублей;</a:t>
            </a:r>
          </a:p>
          <a:p>
            <a:r>
              <a:rPr lang="ru-RU" sz="2400" dirty="0"/>
              <a:t>на ребенка-инвалида опекунам и попечителям — 6 000 рублей.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49069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1BA291-7E80-40DA-858B-520A1B634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99033"/>
          </a:xfrm>
        </p:spPr>
        <p:txBody>
          <a:bodyPr/>
          <a:lstStyle/>
          <a:p>
            <a:r>
              <a:rPr lang="ru-RU" dirty="0"/>
              <a:t>посчитаем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6EDF6E5-1A5E-405B-BD11-F5EB38BB8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411550"/>
            <a:ext cx="9404722" cy="483684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У Петра Ивановича Иванова двое детей: пятилетняя дочь Лиза и семнадцатилетний сын Илья. Ежемесячная заработная плата Петра Ивановича в 2021 г. – 35 тыс. руб. Налоговый вычет он сможет получать до ноября 2021г., так как в этом месяце его заработок за год превысит 350 тыс. руб. Соответственно налоговая экономия от применения стандартного вычета на детей составит: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1400руб.*2детей*13%*10мес.=3640руб.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Стандартный налоговый вычет предоставляется на основании письменного заявления налогоплательщика и документов, подтверждающих право на данный налоговый вычет</a:t>
            </a:r>
          </a:p>
        </p:txBody>
      </p:sp>
    </p:spTree>
    <p:extLst>
      <p:ext uri="{BB962C8B-B14F-4D97-AF65-F5344CB8AC3E}">
        <p14:creationId xmlns:p14="http://schemas.microsoft.com/office/powerpoint/2010/main" xmlns="" val="1529401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083212"/>
            <a:ext cx="8825659" cy="5205046"/>
          </a:xfrm>
        </p:spPr>
        <p:txBody>
          <a:bodyPr/>
          <a:lstStyle/>
          <a:p>
            <a:pPr algn="just"/>
            <a:r>
              <a:rPr lang="ru-RU" sz="3600" dirty="0" smtClean="0"/>
              <a:t>Социальные налоговые вычеты – сумма, на которую уменьшается налоговая база по подоходному налогу, если налогоплательщик осуществляет расходы на благотворительность, образование, лечение или пенсионное обеспечение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745588"/>
            <a:ext cx="8825659" cy="5274212"/>
          </a:xfrm>
        </p:spPr>
        <p:txBody>
          <a:bodyPr anchor="t"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Сумма вычета на благотворительность не превышает 25%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Получить налоговый вычет на образование могут:</a:t>
            </a:r>
          </a:p>
          <a:p>
            <a:pPr algn="just">
              <a:buFontTx/>
              <a:buChar char="-"/>
            </a:pPr>
            <a:r>
              <a:rPr lang="ru-RU" sz="2400" dirty="0" smtClean="0"/>
              <a:t>лица, оплатившие собственное обучение независимо от формы обучения и возраста налогоплательщика. Максимальный размер вычета – 120 т.р. ежегодно;</a:t>
            </a:r>
          </a:p>
          <a:p>
            <a:pPr algn="just">
              <a:buFontTx/>
              <a:buChar char="-"/>
            </a:pPr>
            <a:r>
              <a:rPr lang="ru-RU" sz="2400" dirty="0" smtClean="0"/>
              <a:t>налогоплательщики, оплатившие обучение своих детей (подопечного, брата, сестры), получивших образование по очной форме обучения, до достижение детьми 24 лет. Максимальный размер вычета – 50 т.р. </a:t>
            </a:r>
            <a:r>
              <a:rPr lang="ru-RU" sz="2400" dirty="0" smtClean="0"/>
              <a:t>е</a:t>
            </a:r>
            <a:r>
              <a:rPr lang="ru-RU" sz="2400" dirty="0" smtClean="0"/>
              <a:t>жегодно.</a:t>
            </a:r>
          </a:p>
          <a:p>
            <a:pPr algn="just"/>
            <a:r>
              <a:rPr lang="ru-RU" sz="2400" b="1" i="1" dirty="0" smtClean="0"/>
              <a:t> </a:t>
            </a:r>
            <a:r>
              <a:rPr lang="ru-RU" sz="2400" b="1" i="1" dirty="0" smtClean="0"/>
              <a:t>образовательная организация должна иметь обязательно лицензию на предоставление образовательных услуг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464234"/>
            <a:ext cx="8825659" cy="1111348"/>
          </a:xfrm>
        </p:spPr>
        <p:txBody>
          <a:bodyPr/>
          <a:lstStyle/>
          <a:p>
            <a:r>
              <a:rPr lang="ru-RU" dirty="0" smtClean="0"/>
              <a:t>посчитаем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1266092"/>
            <a:ext cx="8825659" cy="5219113"/>
          </a:xfrm>
        </p:spPr>
        <p:txBody>
          <a:bodyPr anchor="t">
            <a:noAutofit/>
          </a:bodyPr>
          <a:lstStyle/>
          <a:p>
            <a:pPr algn="just"/>
            <a:r>
              <a:rPr lang="ru-RU" sz="2600" dirty="0" smtClean="0"/>
              <a:t>В 2021 г. П.И. Иванов поступил в университет для получения второго высшего образования, стоимость обучения – 80 т.р. в год. Его сын Илья(17 лет) поступил в колледж на очную форму обучения со стоимостью 30 т.р. в год. Сумма вычета за 2021г. составит 110 т.р. :</a:t>
            </a:r>
          </a:p>
          <a:p>
            <a:pPr algn="ctr"/>
            <a:r>
              <a:rPr lang="ru-RU" sz="2600" dirty="0" smtClean="0"/>
              <a:t>80т.р.+30т.р.=110т.р.</a:t>
            </a:r>
          </a:p>
          <a:p>
            <a:pPr algn="just"/>
            <a:r>
              <a:rPr lang="ru-RU" sz="2600" dirty="0" smtClean="0"/>
              <a:t>Представив налоговую декларацию и подтвердив факт понесенных расходов, П.И. Иванов вернет себе следующую сумму уплаченного подоходного налога:</a:t>
            </a:r>
          </a:p>
          <a:p>
            <a:pPr algn="ctr"/>
            <a:r>
              <a:rPr lang="ru-RU" sz="2600" dirty="0" smtClean="0"/>
              <a:t>110000*13%=14300</a:t>
            </a:r>
            <a:endParaRPr lang="ru-RU" sz="2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829993"/>
            <a:ext cx="8825659" cy="5458265"/>
          </a:xfrm>
        </p:spPr>
        <p:txBody>
          <a:bodyPr/>
          <a:lstStyle/>
          <a:p>
            <a:pPr algn="just"/>
            <a:r>
              <a:rPr lang="ru-RU" sz="2800" dirty="0" smtClean="0"/>
              <a:t>Социальный налоговый вычет по расходам на оплату медицинских услуг и лекарств(13%) налогоплательщик может получить, если за счет собственных средств оплатил </a:t>
            </a:r>
            <a:r>
              <a:rPr lang="ru-RU" sz="2800" dirty="0" err="1" smtClean="0"/>
              <a:t>медуслуги</a:t>
            </a:r>
            <a:r>
              <a:rPr lang="ru-RU" sz="2800" dirty="0" smtClean="0"/>
              <a:t> и медикаменты, назначенные врачом для собственного лечения, а также лечения жены(мужа), родителей и детей до 18 лет.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Кроме того, вычет предоставляется на оплату страховых взносов по добровольному личному страхованию себя, супруги(супруга), детей до 18 лет. 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661182"/>
            <a:ext cx="8825659" cy="5725550"/>
          </a:xfrm>
        </p:spPr>
        <p:txBody>
          <a:bodyPr/>
          <a:lstStyle/>
          <a:p>
            <a:pPr algn="just"/>
            <a:r>
              <a:rPr lang="ru-RU" sz="4000" dirty="0" smtClean="0"/>
              <a:t>Имущественные налоговые вычеты – сумма, на которую уменьшается налоговая база по подоходному налогу, если налогоплательщик продал имущество(жилье, автомобиль), купил объект недвижимости или осуществил его строительство</a:t>
            </a:r>
            <a:endParaRPr lang="ru-RU" sz="4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00332"/>
            <a:ext cx="8825659" cy="942536"/>
          </a:xfrm>
        </p:spPr>
        <p:txBody>
          <a:bodyPr/>
          <a:lstStyle/>
          <a:p>
            <a:r>
              <a:rPr lang="ru-RU" dirty="0" smtClean="0"/>
              <a:t>посчитаем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1997612"/>
            <a:ext cx="8825659" cy="4149970"/>
          </a:xfrm>
        </p:spPr>
        <p:txBody>
          <a:bodyPr anchor="t">
            <a:noAutofit/>
          </a:bodyPr>
          <a:lstStyle/>
          <a:p>
            <a:pPr algn="just"/>
            <a:r>
              <a:rPr lang="ru-RU" sz="2400" dirty="0" smtClean="0"/>
              <a:t>С.С.Сидоров в 2021г. за 2 млн.р. продал квартиру, которую купил в 2020г. за 1 млн. 500 т.р. В данном случае на него возлагается обязанность уплатить подоходный налог с суммы полученного дохода – 2 млн.р., уменьшенной на размер налогового вычета:</a:t>
            </a:r>
          </a:p>
          <a:p>
            <a:pPr algn="ctr"/>
            <a:r>
              <a:rPr lang="ru-RU" sz="2400" dirty="0" smtClean="0"/>
              <a:t>(2000000-1000000)*13%=130000 руб.</a:t>
            </a:r>
          </a:p>
          <a:p>
            <a:pPr algn="just"/>
            <a:r>
              <a:rPr lang="ru-RU" sz="2400" dirty="0" smtClean="0"/>
              <a:t>Если же он докажет, что квартира была им приобретена в прошлом году за 1500000 руб., то размер налога составит:</a:t>
            </a:r>
          </a:p>
          <a:p>
            <a:pPr algn="ctr"/>
            <a:r>
              <a:rPr lang="ru-RU" sz="2400" dirty="0" smtClean="0"/>
              <a:t>(2000000-1500000)*13%=65000 руб.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4572" y="393895"/>
            <a:ext cx="9917723" cy="6035040"/>
          </a:xfrm>
        </p:spPr>
        <p:txBody>
          <a:bodyPr anchor="t"/>
          <a:lstStyle/>
          <a:p>
            <a:pPr algn="just"/>
            <a:r>
              <a:rPr lang="ru-RU" sz="2400" dirty="0" smtClean="0"/>
              <a:t>В обратной ситуации, то есть при покупке квартиры, Сидоров получи налоговый вычет в соответствие с размером понесенных расходов, но не более 2 млн.р.</a:t>
            </a:r>
          </a:p>
          <a:p>
            <a:pPr algn="just"/>
            <a:r>
              <a:rPr lang="ru-RU" sz="4800" dirty="0" smtClean="0"/>
              <a:t>посчитаем</a:t>
            </a:r>
          </a:p>
          <a:p>
            <a:pPr algn="just"/>
            <a:r>
              <a:rPr lang="ru-RU" sz="2400" dirty="0" smtClean="0"/>
              <a:t>П.И.Иванов приобрел квартиру в 2021г. За 2 млн.р. За 2021г. он заработал 400т.р., уплатив с них подоходный налог. Исходя из этого он может вернуть уплаченный подоходный налог в сумме:</a:t>
            </a:r>
          </a:p>
          <a:p>
            <a:pPr algn="ctr"/>
            <a:r>
              <a:rPr lang="ru-RU" sz="2400" dirty="0" smtClean="0"/>
              <a:t>400000*13%=52000руб.</a:t>
            </a:r>
          </a:p>
          <a:p>
            <a:pPr algn="just"/>
            <a:r>
              <a:rPr lang="ru-RU" sz="2400" dirty="0" smtClean="0"/>
              <a:t>Остальная сумма вычета (2млн.р-400т.р=1млн.600т.р.) переходит на следующий налоговый период.</a:t>
            </a:r>
          </a:p>
          <a:p>
            <a:pPr algn="just"/>
            <a:r>
              <a:rPr lang="ru-RU" sz="2400" dirty="0" smtClean="0"/>
              <a:t>Всего Иванов сможет вернуть подоходный налог в размере:</a:t>
            </a:r>
          </a:p>
          <a:p>
            <a:pPr algn="ctr"/>
            <a:r>
              <a:rPr lang="ru-RU" sz="2400" smtClean="0"/>
              <a:t>2000000*13%=260000 руб. </a:t>
            </a:r>
            <a:endParaRPr lang="ru-RU" sz="2400" dirty="0" smtClean="0"/>
          </a:p>
          <a:p>
            <a:pPr algn="just"/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D4D3234-177F-4151-A944-18F0E348A9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7678" y="163881"/>
            <a:ext cx="7170123" cy="6530238"/>
          </a:xfrm>
        </p:spPr>
      </p:pic>
    </p:spTree>
    <p:extLst>
      <p:ext uri="{BB962C8B-B14F-4D97-AF65-F5344CB8AC3E}">
        <p14:creationId xmlns:p14="http://schemas.microsoft.com/office/powerpoint/2010/main" xmlns="" val="2517138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10B08C-E3EA-4147-8C8D-9CE89EBBB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269506"/>
            <a:ext cx="9404723" cy="4705165"/>
          </a:xfrm>
        </p:spPr>
        <p:txBody>
          <a:bodyPr/>
          <a:lstStyle/>
          <a:p>
            <a:r>
              <a:rPr lang="ru-RU" dirty="0"/>
              <a:t>Можно ли уменьшить размер уплачиваемых налогов?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каких случаях можно вернуть семейный бюджет уже уплаченные налоги?</a:t>
            </a:r>
          </a:p>
        </p:txBody>
      </p:sp>
    </p:spTree>
    <p:extLst>
      <p:ext uri="{BB962C8B-B14F-4D97-AF65-F5344CB8AC3E}">
        <p14:creationId xmlns:p14="http://schemas.microsoft.com/office/powerpoint/2010/main" xmlns="" val="1948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463072-2D1B-49D2-8FAD-824E853BE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500326"/>
            <a:ext cx="9404723" cy="4749554"/>
          </a:xfrm>
        </p:spPr>
        <p:txBody>
          <a:bodyPr/>
          <a:lstStyle/>
          <a:p>
            <a:r>
              <a:rPr lang="ru-RU" b="1" dirty="0"/>
              <a:t>Налоговая льгота </a:t>
            </a:r>
            <a:r>
              <a:rPr lang="ru-RU" dirty="0"/>
              <a:t>– право налогоплательщика на частичное или полное освобождение от уплаты налога, предусмотренное налоговым законодательством.</a:t>
            </a:r>
            <a:br>
              <a:rPr lang="ru-RU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/>
              <a:t>(</a:t>
            </a:r>
            <a:r>
              <a:rPr lang="ru-RU" sz="3200" dirty="0"/>
              <a:t>федеральная, региональная, местная)</a:t>
            </a:r>
          </a:p>
        </p:txBody>
      </p:sp>
    </p:spTree>
    <p:extLst>
      <p:ext uri="{BB962C8B-B14F-4D97-AF65-F5344CB8AC3E}">
        <p14:creationId xmlns:p14="http://schemas.microsoft.com/office/powerpoint/2010/main" xmlns="" val="410291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2C395E-76B7-420B-BED8-E2BC80B0E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61177"/>
          </a:xfrm>
        </p:spPr>
        <p:txBody>
          <a:bodyPr/>
          <a:lstStyle/>
          <a:p>
            <a:r>
              <a:rPr lang="ru-RU" dirty="0"/>
              <a:t>Запомни!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514A4B-351A-416A-B57B-ED96703ED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313896"/>
            <a:ext cx="10061338" cy="4934504"/>
          </a:xfrm>
        </p:spPr>
        <p:txBody>
          <a:bodyPr>
            <a:normAutofit/>
          </a:bodyPr>
          <a:lstStyle/>
          <a:p>
            <a:r>
              <a:rPr lang="ru-RU" sz="2400" dirty="0"/>
              <a:t>Уменьшить сумму налога можно, воспользовавшись налоговыми льготами;</a:t>
            </a:r>
          </a:p>
          <a:p>
            <a:r>
              <a:rPr lang="ru-RU" sz="2400" dirty="0"/>
              <a:t>Налоговые льготы дают право на частичное или полное освобождение от уплаты налога;</a:t>
            </a:r>
          </a:p>
          <a:p>
            <a:r>
              <a:rPr lang="ru-RU" sz="2400" dirty="0"/>
              <a:t>Узнать, какие льготы установлены для личных налогов, можно в налоговых органах по месту жительства или изучив налоговое законодательство;</a:t>
            </a:r>
          </a:p>
          <a:p>
            <a:r>
              <a:rPr lang="ru-RU" sz="2400" dirty="0"/>
              <a:t>Кроме федеральных налоговых льгот, действующих на территории всей страны,  региональными и муниципальными органами власти могут устанавливаться льготы, применяемые только на территории данного региона или муниципалитета.</a:t>
            </a:r>
          </a:p>
        </p:txBody>
      </p:sp>
    </p:spTree>
    <p:extLst>
      <p:ext uri="{BB962C8B-B14F-4D97-AF65-F5344CB8AC3E}">
        <p14:creationId xmlns:p14="http://schemas.microsoft.com/office/powerpoint/2010/main" xmlns="" val="1056533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32FBE8-B8A3-4FC9-AE79-651B8516B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865050" cy="1400530"/>
          </a:xfrm>
        </p:spPr>
        <p:txBody>
          <a:bodyPr/>
          <a:lstStyle/>
          <a:p>
            <a:r>
              <a:rPr lang="ru-RU" sz="3800" b="1" i="1" dirty="0"/>
              <a:t>Льгота на доходы для физических лиц </a:t>
            </a:r>
            <a:r>
              <a:rPr lang="ru-RU" sz="2800" dirty="0"/>
              <a:t>(установлена Налоговым кодексом РФ)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14BFF3A-2DB8-4E0A-8B3D-DFF43F3DA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677880"/>
            <a:ext cx="8946541" cy="487384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Пенсии, стипендии и иные государственные пособия;</a:t>
            </a:r>
          </a:p>
          <a:p>
            <a:r>
              <a:rPr lang="ru-RU" dirty="0"/>
              <a:t>Различные компенсационные выплаты;</a:t>
            </a:r>
          </a:p>
          <a:p>
            <a:r>
              <a:rPr lang="ru-RU" dirty="0"/>
              <a:t>Алименты;</a:t>
            </a:r>
          </a:p>
          <a:p>
            <a:r>
              <a:rPr lang="ru-RU" dirty="0"/>
              <a:t>Поступления в виде благотворительной помощи;</a:t>
            </a:r>
          </a:p>
          <a:p>
            <a:r>
              <a:rPr lang="ru-RU" dirty="0"/>
              <a:t>Доходы, получаемые от продажи продукции личного подсобного хозяйства, а так же заготовленных для употребления в пищу грибов, ягод, орехов;</a:t>
            </a:r>
          </a:p>
          <a:p>
            <a:r>
              <a:rPr lang="ru-RU" dirty="0"/>
              <a:t>Доходы от продажи недвижимости, если она была в собственности более 3 или 5 лет (в зависимости от даты и порядка приобретения недвижимости);</a:t>
            </a:r>
          </a:p>
          <a:p>
            <a:r>
              <a:rPr lang="ru-RU" dirty="0"/>
              <a:t>Доходы, получаемые в порядке наследования, за исключением вознаграждения за авторские права;</a:t>
            </a:r>
          </a:p>
          <a:p>
            <a:r>
              <a:rPr lang="ru-RU" dirty="0"/>
              <a:t>Призы, полученные спортсменами на соревнованиях;</a:t>
            </a:r>
          </a:p>
          <a:p>
            <a:r>
              <a:rPr lang="ru-RU" dirty="0"/>
              <a:t>Другие установленные законом доходы физических лиц.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5950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1A8FC6-64A7-4983-84C4-88764F486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6036859"/>
          </a:xfrm>
        </p:spPr>
        <p:txBody>
          <a:bodyPr/>
          <a:lstStyle/>
          <a:p>
            <a:pPr algn="ctr"/>
            <a:r>
              <a:rPr lang="ru-RU" sz="3400" dirty="0"/>
              <a:t>Не все виды личных доход облагаются налогом</a:t>
            </a:r>
            <a:br>
              <a:rPr lang="ru-RU" sz="3400" dirty="0"/>
            </a:br>
            <a:r>
              <a:rPr lang="ru-RU" sz="3400" dirty="0"/>
              <a:t/>
            </a:r>
            <a:br>
              <a:rPr lang="ru-RU" sz="3400" dirty="0"/>
            </a:br>
            <a:r>
              <a:rPr lang="ru-RU" sz="3400" dirty="0"/>
              <a:t>Доходы, не включаемые в налоговую базу по подоходному налогу, определены статьей 217 Налогового кодекса РФ</a:t>
            </a:r>
            <a:br>
              <a:rPr lang="ru-RU" sz="3400" dirty="0"/>
            </a:br>
            <a:r>
              <a:rPr lang="ru-RU" sz="3400" dirty="0"/>
              <a:t/>
            </a:r>
            <a:br>
              <a:rPr lang="ru-RU" sz="3400" dirty="0"/>
            </a:br>
            <a:r>
              <a:rPr lang="ru-RU" sz="3400" dirty="0"/>
              <a:t>Налог на доходы физических лиц является федеральным, поэтому льготы по данному налогу устанавливаются только на федеральном уровне</a:t>
            </a:r>
          </a:p>
        </p:txBody>
      </p:sp>
    </p:spTree>
    <p:extLst>
      <p:ext uri="{BB962C8B-B14F-4D97-AF65-F5344CB8AC3E}">
        <p14:creationId xmlns:p14="http://schemas.microsoft.com/office/powerpoint/2010/main" xmlns="" val="76247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728F39-4C3F-4C0B-BA17-369F1535F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736847"/>
            <a:ext cx="9758518" cy="4989249"/>
          </a:xfrm>
        </p:spPr>
        <p:txBody>
          <a:bodyPr/>
          <a:lstStyle/>
          <a:p>
            <a:r>
              <a:rPr lang="ru-RU" sz="3800" b="1" i="1" dirty="0"/>
              <a:t>Налоговые льготы по имущественным налогам </a:t>
            </a:r>
            <a:br>
              <a:rPr lang="ru-RU" sz="3800" b="1" i="1" dirty="0"/>
            </a:br>
            <a:r>
              <a:rPr lang="ru-RU" sz="3400" dirty="0"/>
              <a:t>освобождает от уплаты земельного, транспортного и налога на имущество ветеранов и инвалидов ВОВ и участников боевых действий, инвалидов </a:t>
            </a:r>
            <a:r>
              <a:rPr lang="en-US" sz="3400" dirty="0"/>
              <a:t>I </a:t>
            </a:r>
            <a:r>
              <a:rPr lang="ru-RU" sz="3400" dirty="0"/>
              <a:t>и </a:t>
            </a:r>
            <a:r>
              <a:rPr lang="en-US" sz="3400" dirty="0"/>
              <a:t>II</a:t>
            </a:r>
            <a:r>
              <a:rPr lang="ru-RU" sz="3400" dirty="0"/>
              <a:t> групп и других лиц в соответствии с региональным и местным законодательством</a:t>
            </a:r>
            <a:endParaRPr lang="ru-RU" sz="3400" b="1" i="1" dirty="0"/>
          </a:p>
        </p:txBody>
      </p:sp>
    </p:spTree>
    <p:extLst>
      <p:ext uri="{BB962C8B-B14F-4D97-AF65-F5344CB8AC3E}">
        <p14:creationId xmlns:p14="http://schemas.microsoft.com/office/powerpoint/2010/main" xmlns="" val="1123669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CE398B-122B-4353-BF62-1E010955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233" y="914400"/>
            <a:ext cx="9404723" cy="5051394"/>
          </a:xfrm>
        </p:spPr>
        <p:txBody>
          <a:bodyPr/>
          <a:lstStyle/>
          <a:p>
            <a:r>
              <a:rPr lang="ru-RU" b="1" i="1" dirty="0"/>
              <a:t>Налоговый вычет </a:t>
            </a:r>
            <a:r>
              <a:rPr lang="ru-RU" dirty="0"/>
              <a:t>– сумма, на которую уменьшается налоговая база по подоходному налогу в определенных законом случаях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/</a:t>
            </a:r>
            <a:r>
              <a:rPr lang="ru-RU" sz="3000" dirty="0"/>
              <a:t>претендовать на налоговый вычет может гражданин РФ, если получает доход, облагаемый по ставке 13% </a:t>
            </a:r>
            <a:r>
              <a:rPr lang="ru-RU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xmlns="" val="10364633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146</TotalTime>
  <Words>879</Words>
  <Application>Microsoft Office PowerPoint</Application>
  <PresentationFormat>Произвольный</PresentationFormat>
  <Paragraphs>61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Ион</vt:lpstr>
      <vt:lpstr>Налоговые вычеты, или как вернуть налоги в семейный бюджет</vt:lpstr>
      <vt:lpstr>Слайд 2</vt:lpstr>
      <vt:lpstr>Можно ли уменьшить размер уплачиваемых налогов?  В каких случаях можно вернуть семейный бюджет уже уплаченные налоги?</vt:lpstr>
      <vt:lpstr>Налоговая льгота – право налогоплательщика на частичное или полное освобождение от уплаты налога, предусмотренное налоговым законодательством.  (федеральная, региональная, местная)</vt:lpstr>
      <vt:lpstr>Запомни!</vt:lpstr>
      <vt:lpstr>Льгота на доходы для физических лиц (установлена Налоговым кодексом РФ)</vt:lpstr>
      <vt:lpstr>Не все виды личных доход облагаются налогом  Доходы, не включаемые в налоговую базу по подоходному налогу, определены статьей 217 Налогового кодекса РФ  Налог на доходы физических лиц является федеральным, поэтому льготы по данному налогу устанавливаются только на федеральном уровне</vt:lpstr>
      <vt:lpstr>Налоговые льготы по имущественным налогам  освобождает от уплаты земельного, транспортного и налога на имущество ветеранов и инвалидов ВОВ и участников боевых действий, инвалидов I и II групп и других лиц в соответствии с региональным и местным законодательством</vt:lpstr>
      <vt:lpstr>Налоговый вычет – сумма, на которую уменьшается налоговая база по подоходному налогу в определенных законом случаях  /претендовать на налоговый вычет может гражданин РФ, если получает доход, облагаемый по ставке 13% /</vt:lpstr>
      <vt:lpstr>Стандартные налоговые вычеты – сумма, на которую уменьшается налоговая база по подоходному налогу, если налогоплательщик относится к определенной категории граждан (инвалид, участник боевых действий и т.п.) или имеет на иждивении детей</vt:lpstr>
      <vt:lpstr>Пример /вычет на детей/ </vt:lpstr>
      <vt:lpstr>посчитаем</vt:lpstr>
      <vt:lpstr>Социальные налоговые вычеты – сумма, на которую уменьшается налоговая база по подоходному налогу, если налогоплательщик осуществляет расходы на благотворительность, образование, лечение или пенсионное обеспечение</vt:lpstr>
      <vt:lpstr>Слайд 14</vt:lpstr>
      <vt:lpstr>посчитаем</vt:lpstr>
      <vt:lpstr>Социальный налоговый вычет по расходам на оплату медицинских услуг и лекарств(13%) налогоплательщик может получить, если за счет собственных средств оплатил медуслуги и медикаменты, назначенные врачом для собственного лечения, а также лечения жены(мужа), родителей и детей до 18 лет.  Кроме того, вычет предоставляется на оплату страховых взносов по добровольному личному страхованию себя, супруги(супруга), детей до 18 лет. </vt:lpstr>
      <vt:lpstr>Имущественные налоговые вычеты – сумма, на которую уменьшается налоговая база по подоходному налогу, если налогоплательщик продал имущество(жилье, автомобиль), купил объект недвижимости или осуществил его строительство</vt:lpstr>
      <vt:lpstr>посчитаем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2021-11-23T06:06:21Z</dcterms:created>
  <dcterms:modified xsi:type="dcterms:W3CDTF">2022-01-17T21:26:28Z</dcterms:modified>
</cp:coreProperties>
</file>