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25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Страхование имущества: как защитить нажитое состояние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-Алло, это страховая компания?</a:t>
            </a:r>
          </a:p>
          <a:p>
            <a:r>
              <a:rPr lang="ru-RU" dirty="0" smtClean="0"/>
              <a:t>У вас можно застраховать правое переднее колесо?</a:t>
            </a:r>
          </a:p>
          <a:p>
            <a:pPr>
              <a:buFontTx/>
              <a:buChar char="-"/>
            </a:pPr>
            <a:r>
              <a:rPr lang="ru-RU" dirty="0" smtClean="0"/>
              <a:t>А почему только колесо? А все остальное?</a:t>
            </a:r>
          </a:p>
          <a:p>
            <a:pPr>
              <a:buFontTx/>
              <a:buChar char="-"/>
            </a:pPr>
            <a:r>
              <a:rPr lang="ru-RU" dirty="0" smtClean="0"/>
              <a:t>- А остальное украли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Страхование недвижимости физических лица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060848"/>
            <a:ext cx="2880320" cy="10081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можно застраховать?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3933056"/>
            <a:ext cx="2880320" cy="108012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 чего можно застраховать?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5445224"/>
            <a:ext cx="2880320" cy="10081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влияет на размер страховой премии?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59832" y="2780928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059832" y="4581128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3491880" y="1412776"/>
            <a:ext cx="5472608" cy="27363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ru-RU" sz="1500" dirty="0" smtClean="0"/>
              <a:t>Дачи, жилые дома, садовые домики, кемпинги и т.п.;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Отдельные помещения(квартиры, комнаты, кабинеты и т.п.);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Хозяйственные постройки(гаражи, крытые площадки, ограждения и т.п.);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Предметы интерьера, отделку;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Мебель, обстановку;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Электробытовые приборы, аудио/видео технику;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Предметы домашнего обихода и личного пользования.</a:t>
            </a:r>
            <a:endParaRPr lang="ru-RU" sz="15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91880" y="5733256"/>
            <a:ext cx="5472608" cy="9807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500" dirty="0" smtClean="0"/>
              <a:t>Вид и характеристика имущества, подлежащего страхованию, условия его использования, перечень страховых исков и т.п.</a:t>
            </a:r>
            <a:endParaRPr lang="ru-RU" sz="15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91880" y="4293096"/>
            <a:ext cx="5472608" cy="129614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ru-RU" sz="1500" dirty="0" smtClean="0"/>
              <a:t>Пожар;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Повреждение водой;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Стихийное бедствие;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Кража, грабеж;</a:t>
            </a:r>
          </a:p>
          <a:p>
            <a:pPr>
              <a:buFont typeface="Arial" pitchFamily="34" charset="0"/>
              <a:buChar char="•"/>
            </a:pPr>
            <a:r>
              <a:rPr lang="ru-RU" sz="1500" dirty="0" smtClean="0"/>
              <a:t>Столкновение, удар.</a:t>
            </a:r>
            <a:endParaRPr lang="ru-RU" sz="15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059832" y="6165304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Иван решил застраховать от пожара собственную квартиру стоимостью 10 млн. руб. страховая компания установила тариф 0,25%. Таким образом, страховая премия составит 25000 руб. Значит, заплатив 25 тыс.руб. Иван получит полноценную защиту на 10 млн.руб.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dirty="0" smtClean="0"/>
              <a:t>Посчитаем!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Риск «Ущерб»: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ДТП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Пожар или взрыв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Стихийные бедствия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Падение на транспортное средство инородных предметов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Противоправные действия третьих лиц</a:t>
            </a:r>
          </a:p>
          <a:p>
            <a:pPr marL="624078" indent="-514350"/>
            <a:r>
              <a:rPr lang="ru-RU" dirty="0" smtClean="0"/>
              <a:t>Риск «Хищение»: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Кража 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Разбой, грабеж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Страхование автотранспорта </a:t>
            </a:r>
            <a:r>
              <a:rPr lang="ru-RU" dirty="0" smtClean="0"/>
              <a:t>(</a:t>
            </a:r>
            <a:r>
              <a:rPr lang="ru-RU" dirty="0" smtClean="0"/>
              <a:t>автокаско или каско)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r>
              <a:rPr lang="ru-RU" b="1" i="1" dirty="0" smtClean="0"/>
              <a:t>Объект страхования </a:t>
            </a:r>
            <a:r>
              <a:rPr lang="ru-RU" dirty="0" smtClean="0"/>
              <a:t>– имущественный интерес, связанный с риском утраты или повреждения ТС. А так же дополнительного оборудования в нем</a:t>
            </a:r>
          </a:p>
          <a:p>
            <a:r>
              <a:rPr lang="ru-RU" b="1" i="1" dirty="0" smtClean="0"/>
              <a:t>Страховые риски </a:t>
            </a:r>
            <a:r>
              <a:rPr lang="ru-RU" dirty="0" smtClean="0"/>
              <a:t>– хищение, ущерб(уничтожение), повреждение или хищение дополнительного оборудования</a:t>
            </a:r>
          </a:p>
          <a:p>
            <a:r>
              <a:rPr lang="ru-RU" b="1" i="1" dirty="0" smtClean="0"/>
              <a:t>Исключения из страховых рисков </a:t>
            </a:r>
            <a:r>
              <a:rPr lang="ru-RU" dirty="0" smtClean="0"/>
              <a:t>– управление ТС лицом, не имеющим права на управление ТС, скрытие с места ДТП, нарушение правил эксплуатации, управление неисправным ТС.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Дополнительные услуги страховщиков </a:t>
            </a:r>
            <a:r>
              <a:rPr lang="ru-RU" dirty="0" smtClean="0"/>
              <a:t>– круглосуточная «горячая линия» страховщиков, бесплатная эвакуация автомобиля с места ДТП, ремонт автомобиля, вызов службы аварийных комиссаров</a:t>
            </a:r>
          </a:p>
          <a:p>
            <a:r>
              <a:rPr lang="ru-RU" b="1" i="1" dirty="0" smtClean="0"/>
              <a:t>Примерный перечень документов для заключения договора страхования </a:t>
            </a:r>
            <a:r>
              <a:rPr lang="ru-RU" dirty="0" smtClean="0"/>
              <a:t>– заявление на заключения договора каско, паспорта и водительские удостоверения лиц, допущенных к управлению ТС, регистрационные документы на автомобиль, акт предстрахового осмотра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2-02-08_14-05-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0644" y="1481138"/>
            <a:ext cx="7402712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>
            <a:noAutofit/>
          </a:bodyPr>
          <a:lstStyle/>
          <a:p>
            <a:r>
              <a:rPr lang="ru-RU" sz="3000" dirty="0" smtClean="0"/>
              <a:t>самые угоняемые автомобили 2021 года </a:t>
            </a:r>
            <a:endParaRPr lang="ru-RU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Факторы, влияющие на стоимость страхового полиса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556792"/>
            <a:ext cx="2880320" cy="64807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Возраст и водительский стаж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420888"/>
            <a:ext cx="2880320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Агрегатная или неагрегатная страховая сумма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3501008"/>
            <a:ext cx="2880320" cy="9361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Наличие и тип охранной сигнализации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4581128"/>
            <a:ext cx="2880320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Наличие франшизы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517232"/>
            <a:ext cx="2880320" cy="9361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Условия осуществления страховой выплаты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5" idx="3"/>
          </p:cNvCxnSpPr>
          <p:nvPr/>
        </p:nvCxnSpPr>
        <p:spPr>
          <a:xfrm>
            <a:off x="3563888" y="2852936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63888" y="4941168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Левая круглая скобка 15"/>
          <p:cNvSpPr/>
          <p:nvPr/>
        </p:nvSpPr>
        <p:spPr>
          <a:xfrm>
            <a:off x="3995936" y="4653136"/>
            <a:ext cx="432048" cy="1296144"/>
          </a:xfrm>
          <a:prstGeom prst="leftBracket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круглая скобка 16"/>
          <p:cNvSpPr/>
          <p:nvPr/>
        </p:nvSpPr>
        <p:spPr>
          <a:xfrm>
            <a:off x="3995936" y="2060848"/>
            <a:ext cx="432048" cy="1274440"/>
          </a:xfrm>
          <a:prstGeom prst="leftBracket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27984" y="1484784"/>
            <a:ext cx="4536504" cy="11521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Неагрегатная страховая сумма – остается неизменной на протяжении всего срока действия полиса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27984" y="2780928"/>
            <a:ext cx="4536504" cy="108012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При агрегатной страховой сумме она будет уменьшаться после каждого страхового случая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427984" y="4005064"/>
            <a:ext cx="4536504" cy="11521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При безусловной франшизе ущерб возмещается при условии, что он больше франшизы 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427984" y="5301208"/>
            <a:ext cx="4536504" cy="13681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При условной франшизе ущерб возмещается в полном объеме, но только в том случае, если ущерб превышает размер франшизы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При оформлении полиса автокаско была установлена страховая сумма 500т.р. Допустим, на протяжении действия договора владелец на застрахованном автомобиле стал участником ДТП и получил от страховщика страховую выплату в размере 50т.р. Согласно условия </a:t>
            </a:r>
            <a:r>
              <a:rPr lang="ru-RU" b="1" dirty="0" smtClean="0"/>
              <a:t>агрегатного страхования</a:t>
            </a:r>
            <a:r>
              <a:rPr lang="ru-RU" dirty="0" smtClean="0"/>
              <a:t>, после этой выплаты величина указанной страховой суммы уменьшится на 50т.р. И станет равной 450т.р. В случае повторного обращения сумма ущерба будет рассчитываться на основании именно этой сниженной суммы. И, к примеру, если убыток составит 460т.р., то клиент сможет получить только 450т.р.</a:t>
            </a:r>
          </a:p>
          <a:p>
            <a:pPr algn="just">
              <a:buNone/>
            </a:pPr>
            <a:r>
              <a:rPr lang="ru-RU" dirty="0" smtClean="0"/>
              <a:t>При </a:t>
            </a:r>
            <a:r>
              <a:rPr lang="ru-RU" b="1" dirty="0" smtClean="0"/>
              <a:t>неагрегатном страховании</a:t>
            </a:r>
            <a:r>
              <a:rPr lang="ru-RU" dirty="0" smtClean="0"/>
              <a:t> размер страховой суммы будет 50т.р. и 460т.р.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Посчитаем!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Например, размер </a:t>
            </a:r>
            <a:r>
              <a:rPr lang="ru-RU" b="1" dirty="0" smtClean="0"/>
              <a:t>условной франшизы – </a:t>
            </a:r>
            <a:r>
              <a:rPr lang="ru-RU" dirty="0" smtClean="0"/>
              <a:t>1 тыс.руб., а размер ущерба – 900руб. В данном случае страхователь не получит от страховой компании возмещение ущерба, так как сумма ущерба меньше франшизы. Если же размер ущерба составит, например, 1200 руб., то в этом случае страховая компания выплатит полную стоимость – 1200руб.</a:t>
            </a:r>
          </a:p>
          <a:p>
            <a:pPr algn="just">
              <a:buNone/>
            </a:pPr>
            <a:r>
              <a:rPr lang="ru-RU" dirty="0" smtClean="0"/>
              <a:t>При </a:t>
            </a:r>
            <a:r>
              <a:rPr lang="ru-RU" b="1" dirty="0" smtClean="0"/>
              <a:t>безусловной франшизе </a:t>
            </a:r>
            <a:r>
              <a:rPr lang="ru-RU" dirty="0" smtClean="0"/>
              <a:t>в 1 тыс.руб. и ущербе в 1200 руб. страховая выплата составит: </a:t>
            </a:r>
          </a:p>
          <a:p>
            <a:pPr algn="ctr">
              <a:buNone/>
            </a:pPr>
            <a:r>
              <a:rPr lang="ru-RU" b="1" dirty="0" smtClean="0"/>
              <a:t>1200руб.-1000руб.=200руб.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Посчитаем!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Не следует оставлять документы в машине, так как при их отсутствие могут возникнуть задержки в сроках страховых выплат;</a:t>
            </a:r>
          </a:p>
          <a:p>
            <a:pPr algn="just"/>
            <a:r>
              <a:rPr lang="ru-RU" dirty="0" smtClean="0"/>
              <a:t>Перед подписанием договора внимательно изучить все его пункты. Подписав договор, страхователь соглашается абсолютно со всеми его пунктами;</a:t>
            </a:r>
          </a:p>
          <a:p>
            <a:pPr algn="just"/>
            <a:r>
              <a:rPr lang="ru-RU" dirty="0" smtClean="0"/>
              <a:t>Своевременно сообщать страховой организации информацию о произошедших изменениях условий со стороны страхователя о наступлении страхового случая.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Владельцам автокаско: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</TotalTime>
  <Words>671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Страхование имущества: как защитить нажитое состояние</vt:lpstr>
      <vt:lpstr>Страхование автотранспорта (автокаско или каско)</vt:lpstr>
      <vt:lpstr>Слайд 3</vt:lpstr>
      <vt:lpstr>Слайд 4</vt:lpstr>
      <vt:lpstr>самые угоняемые автомобили 2021 года </vt:lpstr>
      <vt:lpstr>Факторы, влияющие на стоимость страхового полиса</vt:lpstr>
      <vt:lpstr>Посчитаем!</vt:lpstr>
      <vt:lpstr>Посчитаем!</vt:lpstr>
      <vt:lpstr>Владельцам автокаско:</vt:lpstr>
      <vt:lpstr>Страхование недвижимости физических лица</vt:lpstr>
      <vt:lpstr>Посчитаем!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Страхование имущества: как защитить нажитое состояние</dc:title>
  <dc:creator>user</dc:creator>
  <cp:lastModifiedBy>user</cp:lastModifiedBy>
  <cp:revision>17</cp:revision>
  <dcterms:created xsi:type="dcterms:W3CDTF">2022-02-08T10:35:07Z</dcterms:created>
  <dcterms:modified xsi:type="dcterms:W3CDTF">2022-02-08T12:38:56Z</dcterms:modified>
</cp:coreProperties>
</file>