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752601"/>
            <a:ext cx="8062664" cy="1829761"/>
          </a:xfrm>
        </p:spPr>
        <p:txBody>
          <a:bodyPr anchor="ctr"/>
          <a:lstStyle/>
          <a:p>
            <a:pPr algn="ctr"/>
            <a:r>
              <a:rPr lang="ru-RU" dirty="0" smtClean="0"/>
              <a:t>Страховой рынок России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429000"/>
            <a:ext cx="7772400" cy="1382311"/>
          </a:xfrm>
        </p:spPr>
        <p:txBody>
          <a:bodyPr>
            <a:normAutofit/>
          </a:bodyPr>
          <a:lstStyle/>
          <a:p>
            <a:r>
              <a:rPr lang="ru-RU" dirty="0" smtClean="0"/>
              <a:t>Тот, кто оставляет все на волю случая, превращает свою жизнь в лотерею.</a:t>
            </a:r>
          </a:p>
          <a:p>
            <a:r>
              <a:rPr lang="ru-RU" i="1" dirty="0" smtClean="0"/>
              <a:t>Т. </a:t>
            </a:r>
            <a:r>
              <a:rPr lang="ru-RU" i="1" dirty="0" err="1" smtClean="0"/>
              <a:t>Фуллер</a:t>
            </a:r>
            <a:endParaRPr lang="ru-RU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Наименование документа</a:t>
            </a:r>
          </a:p>
          <a:p>
            <a:pPr algn="just"/>
            <a:r>
              <a:rPr lang="ru-RU" dirty="0" smtClean="0"/>
              <a:t>Субъекты страхования</a:t>
            </a:r>
          </a:p>
          <a:p>
            <a:pPr algn="just"/>
            <a:r>
              <a:rPr lang="ru-RU" dirty="0" smtClean="0"/>
              <a:t>Объекты страхования</a:t>
            </a:r>
          </a:p>
          <a:p>
            <a:pPr algn="just"/>
            <a:r>
              <a:rPr lang="ru-RU" dirty="0" smtClean="0"/>
              <a:t>Размер страховой суммы</a:t>
            </a:r>
          </a:p>
          <a:p>
            <a:pPr algn="just"/>
            <a:r>
              <a:rPr lang="ru-RU" dirty="0" smtClean="0"/>
              <a:t>Перечень страхуемых рисков и страховых случаев</a:t>
            </a:r>
          </a:p>
          <a:p>
            <a:pPr algn="just"/>
            <a:r>
              <a:rPr lang="ru-RU" dirty="0" smtClean="0"/>
              <a:t>Период действия договора</a:t>
            </a:r>
          </a:p>
          <a:p>
            <a:pPr algn="just"/>
            <a:r>
              <a:rPr lang="ru-RU" dirty="0" smtClean="0"/>
              <a:t>Порядок внесения изменений в договор</a:t>
            </a:r>
          </a:p>
          <a:p>
            <a:pPr algn="just"/>
            <a:r>
              <a:rPr lang="ru-RU" dirty="0" smtClean="0"/>
              <a:t>Порядок условия прекращения договора</a:t>
            </a:r>
          </a:p>
          <a:p>
            <a:pPr algn="just"/>
            <a:r>
              <a:rPr lang="ru-RU" dirty="0" smtClean="0"/>
              <a:t>Полный перечень оснований отказа в страховой выплате</a:t>
            </a:r>
          </a:p>
          <a:p>
            <a:pPr algn="just"/>
            <a:r>
              <a:rPr lang="ru-RU" dirty="0" smtClean="0"/>
              <a:t>Иные условия, установленные по взаимному согласию</a:t>
            </a:r>
          </a:p>
          <a:p>
            <a:pPr algn="just"/>
            <a:r>
              <a:rPr lang="ru-RU" dirty="0" smtClean="0"/>
              <a:t>Подпись каждой из сторон</a:t>
            </a:r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Компоненты договора страхования: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Страхователь, застрахованное лицо и выгодоприобретатель могут быть представлены:</a:t>
            </a:r>
          </a:p>
          <a:p>
            <a:r>
              <a:rPr lang="ru-RU" sz="4000" dirty="0" smtClean="0"/>
              <a:t>Одним и тем же лицом;</a:t>
            </a:r>
          </a:p>
          <a:p>
            <a:r>
              <a:rPr lang="ru-RU" sz="4000" dirty="0" smtClean="0"/>
              <a:t>Разными лицами. 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Запомните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0904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Например, стоимость автомобиля 450 т.р., а застрахован он на 170 т.р. </a:t>
            </a:r>
          </a:p>
          <a:p>
            <a:pPr>
              <a:buNone/>
            </a:pPr>
            <a:r>
              <a:rPr lang="ru-RU" sz="3600" dirty="0" smtClean="0"/>
              <a:t>В данном случае </a:t>
            </a:r>
          </a:p>
          <a:p>
            <a:pPr algn="ctr">
              <a:buNone/>
            </a:pPr>
            <a:r>
              <a:rPr lang="ru-RU" sz="3600" dirty="0" smtClean="0"/>
              <a:t>страховая сумма - ? т.р.</a:t>
            </a:r>
          </a:p>
          <a:p>
            <a:pPr algn="ctr">
              <a:buNone/>
            </a:pPr>
            <a:r>
              <a:rPr lang="ru-RU" sz="3600" dirty="0" smtClean="0"/>
              <a:t>с</a:t>
            </a:r>
            <a:r>
              <a:rPr lang="ru-RU" sz="3600" dirty="0" smtClean="0"/>
              <a:t>траховая стоимость - ? т.р.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Страховая </a:t>
            </a:r>
            <a:r>
              <a:rPr lang="ru-RU" u="sng" dirty="0" smtClean="0"/>
              <a:t>сумма</a:t>
            </a:r>
            <a:r>
              <a:rPr lang="ru-RU" dirty="0" smtClean="0"/>
              <a:t> и </a:t>
            </a:r>
            <a:br>
              <a:rPr lang="ru-RU" dirty="0" smtClean="0"/>
            </a:br>
            <a:r>
              <a:rPr lang="ru-RU" dirty="0" smtClean="0"/>
              <a:t>страховая </a:t>
            </a:r>
            <a:r>
              <a:rPr lang="ru-RU" u="sng" dirty="0" smtClean="0"/>
              <a:t>стоимость</a:t>
            </a:r>
            <a:endParaRPr lang="ru-RU" u="sng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44238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Обязательное – страхование, возникающее на основании законодательства</a:t>
            </a:r>
          </a:p>
          <a:p>
            <a:endParaRPr lang="ru-RU" sz="3200" dirty="0" smtClean="0"/>
          </a:p>
          <a:p>
            <a:r>
              <a:rPr lang="ru-RU" sz="3200" dirty="0" smtClean="0"/>
              <a:t>Добровольное – страхование, на основании желания страхователя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 anchor="t">
            <a:normAutofit/>
          </a:bodyPr>
          <a:lstStyle/>
          <a:p>
            <a:pPr algn="just"/>
            <a:r>
              <a:rPr lang="ru-RU" dirty="0" smtClean="0"/>
              <a:t>Страхование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i="1" dirty="0" smtClean="0"/>
              <a:t>обязательное           добровольное </a:t>
            </a:r>
            <a:endParaRPr lang="ru-RU" sz="3600" i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555776" y="980728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724128" y="980728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 anchor="t"/>
          <a:lstStyle/>
          <a:p>
            <a:pPr algn="ctr"/>
            <a:r>
              <a:rPr lang="ru-RU" dirty="0" smtClean="0"/>
              <a:t>страхование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572000" y="908720"/>
            <a:ext cx="0" cy="288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483768" y="1196752"/>
            <a:ext cx="42484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483768" y="1196752"/>
            <a:ext cx="0" cy="288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732240" y="1196752"/>
            <a:ext cx="0" cy="288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1115616" y="1484784"/>
            <a:ext cx="2736304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Имущественное: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724128" y="1484784"/>
            <a:ext cx="194421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Личное: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483768" y="1916832"/>
            <a:ext cx="0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732240" y="1916832"/>
            <a:ext cx="0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755576" y="2276872"/>
            <a:ext cx="3456384" cy="3528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1"/>
                </a:solidFill>
              </a:rPr>
              <a:t>Страхование имущества;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1"/>
                </a:solidFill>
              </a:rPr>
              <a:t>Страхование финансовых рисков;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1"/>
                </a:solidFill>
              </a:rPr>
              <a:t>Страхование гражданской ответственности;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1"/>
                </a:solidFill>
              </a:rPr>
              <a:t>Страхование предпринимательских рисков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364088" y="2276872"/>
            <a:ext cx="2736304" cy="34563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1"/>
                </a:solidFill>
              </a:rPr>
              <a:t>Страхование жизни;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1"/>
                </a:solidFill>
              </a:rPr>
              <a:t>Страхование от несчастных случаев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>
            <a:normAutofit/>
          </a:bodyPr>
          <a:lstStyle/>
          <a:p>
            <a:pPr algn="just"/>
            <a:r>
              <a:rPr lang="ru-RU" sz="2300" b="1" dirty="0" smtClean="0"/>
              <a:t>Страхование имущества</a:t>
            </a:r>
            <a:r>
              <a:rPr lang="ru-RU" sz="2300" dirty="0" smtClean="0"/>
              <a:t>: наземный транспорт, железно – дорожный, воздушный, водный транспорт, страхование грузов, сельско–хозяйственное страхование, имущества юридических лиц, имущества граждан;</a:t>
            </a:r>
          </a:p>
          <a:p>
            <a:r>
              <a:rPr lang="ru-RU" sz="2300" b="1" dirty="0" smtClean="0"/>
              <a:t>Страхование финансовых рисков</a:t>
            </a:r>
            <a:r>
              <a:rPr lang="ru-RU" sz="2300" dirty="0" smtClean="0"/>
              <a:t>;</a:t>
            </a:r>
          </a:p>
          <a:p>
            <a:pPr algn="just"/>
            <a:r>
              <a:rPr lang="ru-RU" sz="2300" b="1" dirty="0" smtClean="0"/>
              <a:t>Страхование гражданской ответственности</a:t>
            </a:r>
            <a:r>
              <a:rPr lang="ru-RU" sz="2300" dirty="0" smtClean="0"/>
              <a:t>: владельцев автотранспортных средств, воздушного, водного, железнодорожного, воздушного транспорта, организаций, эксплуатирующих опасные объекты, за причинение вреда вследствие недостатка товаров, работ, услуг, за причинение вреда третьим лицам;</a:t>
            </a:r>
          </a:p>
          <a:p>
            <a:r>
              <a:rPr lang="ru-RU" sz="2300" b="1" dirty="0" smtClean="0"/>
              <a:t>Страхование предпринимательских рисков</a:t>
            </a:r>
            <a:r>
              <a:rPr lang="ru-RU" sz="2300" dirty="0" smtClean="0"/>
              <a:t>.</a:t>
            </a:r>
          </a:p>
          <a:p>
            <a:pPr marL="624078" indent="-514350"/>
            <a:endParaRPr lang="ru-RU" sz="23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72817"/>
            <a:ext cx="8229600" cy="3168352"/>
          </a:xfrm>
        </p:spPr>
        <p:txBody>
          <a:bodyPr/>
          <a:lstStyle/>
          <a:p>
            <a:pPr algn="just"/>
            <a:r>
              <a:rPr lang="ru-RU" b="1" dirty="0" smtClean="0"/>
              <a:t>Страхование жизни</a:t>
            </a:r>
            <a:r>
              <a:rPr lang="ru-RU" dirty="0" smtClean="0"/>
              <a:t>: на случай смерти, дожития до определенного возраста или срока либо наступления иного события;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b="1" dirty="0" smtClean="0"/>
              <a:t>Страхование от несчастных случаев и болезней</a:t>
            </a:r>
            <a:r>
              <a:rPr lang="ru-RU" dirty="0" smtClean="0"/>
              <a:t>: медицинское страхование, пенсионное страхование.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>Страхователь</a:t>
            </a:r>
            <a:r>
              <a:rPr lang="ru-RU" sz="2200" dirty="0" smtClean="0"/>
              <a:t> – 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200" dirty="0" smtClean="0"/>
              <a:t>Своевременное уведомление страховщика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200" dirty="0" smtClean="0"/>
              <a:t>Предоставление необходимых документов в соответствие с договором</a:t>
            </a:r>
          </a:p>
          <a:p>
            <a:pPr marL="624078" indent="-514350"/>
            <a:r>
              <a:rPr lang="ru-RU" sz="2200" b="1" dirty="0" smtClean="0"/>
              <a:t>Страховщик </a:t>
            </a:r>
            <a:r>
              <a:rPr lang="ru-RU" sz="2200" dirty="0" smtClean="0"/>
              <a:t>– 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200" dirty="0" smtClean="0"/>
              <a:t>Проведение осмотра объекта страхования и проведение анализа представленных документов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200" dirty="0" smtClean="0"/>
              <a:t>Решение об осуществлении и о размере страховой выплаты или отказе в ней</a:t>
            </a:r>
          </a:p>
          <a:p>
            <a:pPr marL="624078" indent="-514350"/>
            <a:r>
              <a:rPr lang="ru-RU" sz="2200" b="1" dirty="0" smtClean="0"/>
              <a:t>Выгодоприобретатель</a:t>
            </a:r>
            <a:r>
              <a:rPr lang="ru-RU" sz="2200" dirty="0" smtClean="0"/>
              <a:t> – 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200" dirty="0" smtClean="0"/>
              <a:t>Получение страховой выплаты, либо обращение в суд при необоснованном отказе в страховой выплате</a:t>
            </a:r>
          </a:p>
          <a:p>
            <a:pPr marL="624078" indent="-514350">
              <a:buFont typeface="+mj-lt"/>
              <a:buAutoNum type="arabicPeriod"/>
            </a:pPr>
            <a:endParaRPr lang="ru-RU" sz="2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Порядок действий при наступлении страхового случая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Autofit/>
          </a:bodyPr>
          <a:lstStyle/>
          <a:p>
            <a:r>
              <a:rPr lang="ru-RU" sz="2300" dirty="0" smtClean="0"/>
              <a:t>Доказанная преднамеренность вызвавших наступление страхового случая действий лиц, заинтересованных в получении страхового возмещения;</a:t>
            </a:r>
          </a:p>
          <a:p>
            <a:r>
              <a:rPr lang="ru-RU" sz="2300" dirty="0" smtClean="0"/>
              <a:t>Страхователем или выгодополучателем совершенно умышленное преступление, которое повлекло за собой наступление страхового случая;</a:t>
            </a:r>
          </a:p>
          <a:p>
            <a:r>
              <a:rPr lang="ru-RU" sz="2300" dirty="0" smtClean="0"/>
              <a:t>Страхователь не довел до сведения страховщика информацию о наступлении страхового случая в указанные в договоре сроки;</a:t>
            </a:r>
          </a:p>
          <a:p>
            <a:r>
              <a:rPr lang="ru-RU" sz="2300" dirty="0" smtClean="0"/>
              <a:t>В момент заключения страхового договора страхователем были указаны заведомо ложные сведения об объекте страхования</a:t>
            </a:r>
          </a:p>
          <a:p>
            <a:endParaRPr lang="ru-RU" sz="23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pPr algn="ctr"/>
            <a:r>
              <a:rPr lang="ru-RU" sz="3400" dirty="0" smtClean="0"/>
              <a:t>Основания для отказа в </a:t>
            </a:r>
            <a:br>
              <a:rPr lang="ru-RU" sz="3400" dirty="0" smtClean="0"/>
            </a:br>
            <a:r>
              <a:rPr lang="ru-RU" sz="3400" dirty="0" smtClean="0"/>
              <a:t>страховой выплате</a:t>
            </a:r>
            <a:endParaRPr lang="ru-RU" sz="3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536504"/>
          </a:xfrm>
        </p:spPr>
        <p:txBody>
          <a:bodyPr anchor="t">
            <a:noAutofit/>
          </a:bodyPr>
          <a:lstStyle/>
          <a:p>
            <a:pPr algn="just"/>
            <a:r>
              <a:rPr lang="ru-RU" sz="4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Страхование</a:t>
            </a:r>
            <a:r>
              <a:rPr lang="ru-RU" sz="43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финансовая услуга, направленная на снижение убытков или ущерба от неблагоприятных событий, которые с некоторой вероятностью могут наступить в будущем. </a:t>
            </a:r>
            <a:endParaRPr lang="ru-RU" sz="4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18451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3600" dirty="0" smtClean="0"/>
              <a:t>Денежные выплаты для компенсации финансовых потерь от наступившего события формируются из суммы страхового взноса, которые страховые компании собирают со своих </a:t>
            </a:r>
            <a:r>
              <a:rPr lang="ru-RU" sz="3600" dirty="0" smtClean="0"/>
              <a:t>клиентов.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Откуда берутся деньги для выплаты страховки?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3888432"/>
          </a:xfrm>
        </p:spPr>
        <p:txBody>
          <a:bodyPr anchor="t">
            <a:normAutofit/>
          </a:bodyPr>
          <a:lstStyle/>
          <a:p>
            <a:pPr algn="just"/>
            <a:r>
              <a:rPr lang="ru-RU" dirty="0" smtClean="0"/>
              <a:t>Функции государственного регулирования страхового рынка и страхового надзора осуществляет в нашей стране </a:t>
            </a:r>
            <a:r>
              <a:rPr lang="ru-RU" i="1" u="sng" dirty="0" smtClean="0"/>
              <a:t>Центральный банк Российской Федерации</a:t>
            </a:r>
            <a:endParaRPr lang="ru-RU" i="1" u="sn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18451"/>
          </a:xfrm>
        </p:spPr>
        <p:txBody>
          <a:bodyPr>
            <a:normAutofit/>
          </a:bodyPr>
          <a:lstStyle/>
          <a:p>
            <a:pPr algn="just"/>
            <a:r>
              <a:rPr lang="ru-RU" sz="3200" b="1" i="1" dirty="0" smtClean="0"/>
              <a:t>Страхователь</a:t>
            </a:r>
            <a:r>
              <a:rPr lang="ru-RU" sz="3200" dirty="0" smtClean="0"/>
              <a:t> – 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ru-RU" sz="3200" dirty="0" smtClean="0"/>
              <a:t>Выбор страхования и страховщика;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ru-RU" sz="3200" dirty="0" smtClean="0"/>
              <a:t>Обращение к страховщику или страховому брокеру для получения услуг страхования (Интересы может представлять страховой агент). </a:t>
            </a:r>
          </a:p>
          <a:p>
            <a:pPr marL="624078" indent="-514350" algn="just">
              <a:buFont typeface="+mj-lt"/>
              <a:buAutoNum type="arabicPeriod"/>
            </a:pP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 anchor="t">
            <a:noAutofit/>
          </a:bodyPr>
          <a:lstStyle/>
          <a:p>
            <a:pPr algn="ctr"/>
            <a:r>
              <a:rPr lang="ru-RU" sz="4400" dirty="0" smtClean="0"/>
              <a:t>Процесс приобретения страховой услуги:</a:t>
            </a:r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40"/>
          </a:xfrm>
        </p:spPr>
        <p:txBody>
          <a:bodyPr>
            <a:normAutofit lnSpcReduction="10000"/>
          </a:bodyPr>
          <a:lstStyle/>
          <a:p>
            <a:pPr marL="624078" indent="-514350" algn="just"/>
            <a:r>
              <a:rPr lang="ru-RU" sz="3200" b="1" i="1" dirty="0" smtClean="0"/>
              <a:t>Страховщик</a:t>
            </a:r>
            <a:r>
              <a:rPr lang="ru-RU" sz="3200" dirty="0" smtClean="0"/>
              <a:t> – 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ru-RU" sz="3200" dirty="0" smtClean="0"/>
              <a:t>Обсуждения договора страхования со страхователем;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ru-RU" sz="3200" dirty="0" smtClean="0"/>
              <a:t>Проведение предстрахового осмотра (при необходимости</a:t>
            </a:r>
            <a:r>
              <a:rPr lang="ru-RU" sz="3200" dirty="0" smtClean="0"/>
              <a:t>) с составлением акта осмотра и подписание его страхователем и страховщиком;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ru-RU" sz="3200" dirty="0" smtClean="0"/>
              <a:t>Расчет размера </a:t>
            </a:r>
            <a:r>
              <a:rPr lang="ru-RU" sz="3200" b="1" dirty="0" smtClean="0"/>
              <a:t>страховой премии </a:t>
            </a:r>
            <a:r>
              <a:rPr lang="ru-RU" sz="3200" dirty="0" smtClean="0"/>
              <a:t>(для обязательных устанавливает государство, для добровольных – страховая компания).</a:t>
            </a:r>
            <a:endParaRPr lang="ru-RU" sz="3200" b="1" dirty="0" smtClean="0"/>
          </a:p>
          <a:p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476672"/>
            <a:ext cx="8064896" cy="5544616"/>
          </a:xfrm>
        </p:spPr>
        <p:txBody>
          <a:bodyPr>
            <a:noAutofit/>
          </a:bodyPr>
          <a:lstStyle/>
          <a:p>
            <a:pPr algn="just"/>
            <a:r>
              <a:rPr lang="ru-RU" sz="3000" b="1" i="1" dirty="0" smtClean="0"/>
              <a:t>Страхователь </a:t>
            </a:r>
            <a:r>
              <a:rPr lang="ru-RU" sz="3000" dirty="0" smtClean="0"/>
              <a:t>–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ru-RU" sz="3000" dirty="0" smtClean="0"/>
              <a:t>Заключения договора страхования;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ru-RU" sz="3000" dirty="0" smtClean="0"/>
              <a:t>Оплата страховой премии;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ru-RU" sz="3000" dirty="0" smtClean="0"/>
              <a:t>Получение </a:t>
            </a:r>
            <a:r>
              <a:rPr lang="ru-RU" sz="3000" b="1" dirty="0" smtClean="0"/>
              <a:t>страхового полиса </a:t>
            </a:r>
            <a:r>
              <a:rPr lang="ru-RU" sz="3000" dirty="0" smtClean="0"/>
              <a:t>– именного документа, подтверждающего факт заключения договора страхования, на основании которого оказывается услуга. Страховой полис является финансовым документом, и любые помарки, пробелы и исправления не допускаются.</a:t>
            </a:r>
            <a:endParaRPr lang="ru-RU" sz="3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94644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dirty="0" smtClean="0"/>
              <a:t>На основании </a:t>
            </a:r>
            <a:r>
              <a:rPr lang="ru-RU" sz="3200" b="1" dirty="0" smtClean="0"/>
              <a:t>ст.940 Гражданского кодекса Российской Федерации </a:t>
            </a:r>
            <a:r>
              <a:rPr lang="ru-RU" sz="3200" dirty="0" smtClean="0"/>
              <a:t>договор страхования обязательно должен быть заключен в письменной форме!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Запомните!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98571"/>
          </a:xfrm>
        </p:spPr>
        <p:txBody>
          <a:bodyPr>
            <a:normAutofit/>
          </a:bodyPr>
          <a:lstStyle/>
          <a:p>
            <a:pPr algn="just"/>
            <a:r>
              <a:rPr lang="ru-RU" sz="3000" dirty="0" smtClean="0"/>
              <a:t>Оплата страховой премии или ее части всегда происходит в момент заключения договора страхования</a:t>
            </a:r>
          </a:p>
          <a:p>
            <a:pPr algn="just"/>
            <a:endParaRPr lang="ru-RU" sz="3000" dirty="0" smtClean="0"/>
          </a:p>
          <a:p>
            <a:pPr algn="just"/>
            <a:r>
              <a:rPr lang="ru-RU" sz="3000" dirty="0" smtClean="0"/>
              <a:t>Если на дату возникновения страхового случая страховая премия либо не была оплачена, либо была оплачена частично, страховщик может осуществить страховую выплату не в полном объеме или отказать совсем</a:t>
            </a:r>
            <a:endParaRPr lang="ru-RU" sz="3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447</TotalTime>
  <Words>643</Words>
  <Application>Microsoft Office PowerPoint</Application>
  <PresentationFormat>Экран (4:3)</PresentationFormat>
  <Paragraphs>79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Страховой рынок России </vt:lpstr>
      <vt:lpstr>Страхование – финансовая услуга, направленная на снижение убытков или ущерба от неблагоприятных событий, которые с некоторой вероятностью могут наступить в будущем. </vt:lpstr>
      <vt:lpstr>Откуда берутся деньги для выплаты страховки?</vt:lpstr>
      <vt:lpstr>Функции государственного регулирования страхового рынка и страхового надзора осуществляет в нашей стране Центральный банк Российской Федерации</vt:lpstr>
      <vt:lpstr>Процесс приобретения страховой услуги:</vt:lpstr>
      <vt:lpstr>Слайд 6</vt:lpstr>
      <vt:lpstr>Слайд 7</vt:lpstr>
      <vt:lpstr>Запомните!</vt:lpstr>
      <vt:lpstr>Слайд 9</vt:lpstr>
      <vt:lpstr>Компоненты договора страхования:</vt:lpstr>
      <vt:lpstr>Запомните!</vt:lpstr>
      <vt:lpstr>Страховая сумма и  страховая стоимость</vt:lpstr>
      <vt:lpstr>Страхование  обязательное           добровольное </vt:lpstr>
      <vt:lpstr>страхование</vt:lpstr>
      <vt:lpstr>Слайд 15</vt:lpstr>
      <vt:lpstr>Слайд 16</vt:lpstr>
      <vt:lpstr>Порядок действий при наступлении страхового случая</vt:lpstr>
      <vt:lpstr>Основания для отказа в  страховой выплате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Страховой рынок России </dc:title>
  <dc:creator>user</dc:creator>
  <cp:lastModifiedBy>user</cp:lastModifiedBy>
  <cp:revision>28</cp:revision>
  <dcterms:created xsi:type="dcterms:W3CDTF">2022-01-27T15:00:28Z</dcterms:created>
  <dcterms:modified xsi:type="dcterms:W3CDTF">2022-01-27T22:39:08Z</dcterms:modified>
</cp:coreProperties>
</file>