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05" r:id="rId2"/>
    <p:sldId id="271" r:id="rId3"/>
    <p:sldId id="257" r:id="rId4"/>
    <p:sldId id="267" r:id="rId5"/>
    <p:sldId id="265" r:id="rId6"/>
    <p:sldId id="269" r:id="rId7"/>
    <p:sldId id="264" r:id="rId8"/>
    <p:sldId id="262" r:id="rId9"/>
    <p:sldId id="272" r:id="rId10"/>
    <p:sldId id="281" r:id="rId11"/>
    <p:sldId id="273" r:id="rId12"/>
    <p:sldId id="297" r:id="rId13"/>
    <p:sldId id="299" r:id="rId14"/>
    <p:sldId id="300" r:id="rId15"/>
    <p:sldId id="301" r:id="rId16"/>
    <p:sldId id="304" r:id="rId17"/>
    <p:sldId id="302" r:id="rId18"/>
    <p:sldId id="303" r:id="rId19"/>
    <p:sldId id="293" r:id="rId20"/>
    <p:sldId id="294" r:id="rId21"/>
    <p:sldId id="295" r:id="rId22"/>
    <p:sldId id="296" r:id="rId23"/>
    <p:sldId id="286" r:id="rId24"/>
    <p:sldId id="288" r:id="rId25"/>
    <p:sldId id="290" r:id="rId26"/>
    <p:sldId id="291" r:id="rId27"/>
    <p:sldId id="292" r:id="rId28"/>
    <p:sldId id="263" r:id="rId29"/>
    <p:sldId id="275" r:id="rId30"/>
    <p:sldId id="258" r:id="rId31"/>
    <p:sldId id="279" r:id="rId32"/>
    <p:sldId id="270" r:id="rId33"/>
    <p:sldId id="278" r:id="rId34"/>
    <p:sldId id="306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BEA"/>
    <a:srgbClr val="95D1D1"/>
    <a:srgbClr val="0F0133"/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15.bin"/><Relationship Id="rId3" Type="http://schemas.microsoft.com/office/2006/relationships/legacyDiagramText" Target="legacyDiagramText10.bin"/><Relationship Id="rId7" Type="http://schemas.microsoft.com/office/2006/relationships/legacyDiagramText" Target="legacyDiagramText14.bin"/><Relationship Id="rId2" Type="http://schemas.microsoft.com/office/2006/relationships/legacyDiagramText" Target="legacyDiagramText9.bin"/><Relationship Id="rId1" Type="http://schemas.microsoft.com/office/2006/relationships/legacyDiagramText" Target="legacyDiagramText8.bin"/><Relationship Id="rId6" Type="http://schemas.microsoft.com/office/2006/relationships/legacyDiagramText" Target="legacyDiagramText13.bin"/><Relationship Id="rId5" Type="http://schemas.microsoft.com/office/2006/relationships/legacyDiagramText" Target="legacyDiagramText12.bin"/><Relationship Id="rId4" Type="http://schemas.microsoft.com/office/2006/relationships/legacyDiagramText" Target="legacyDiagramText11.bin"/><Relationship Id="rId9" Type="http://schemas.microsoft.com/office/2006/relationships/legacyDiagramText" Target="legacyDiagramText16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9.bin"/><Relationship Id="rId2" Type="http://schemas.microsoft.com/office/2006/relationships/legacyDiagramText" Target="legacyDiagramText18.bin"/><Relationship Id="rId1" Type="http://schemas.microsoft.com/office/2006/relationships/legacyDiagramText" Target="legacyDiagramText17.bin"/><Relationship Id="rId4" Type="http://schemas.microsoft.com/office/2006/relationships/legacyDiagramText" Target="legacyDiagramText20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3.bin"/><Relationship Id="rId2" Type="http://schemas.microsoft.com/office/2006/relationships/legacyDiagramText" Target="legacyDiagramText22.bin"/><Relationship Id="rId1" Type="http://schemas.microsoft.com/office/2006/relationships/legacyDiagramText" Target="legacyDiagramText21.bin"/><Relationship Id="rId4" Type="http://schemas.microsoft.com/office/2006/relationships/legacyDiagramText" Target="legacyDiagramText24.bin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819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8197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8198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00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201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0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0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E8C6ECA-8899-46E5-86D5-DF44A22F95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6B8AC-7077-42DE-93F0-D159291C27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70C56-F283-4133-B14C-F628639D5A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C291BB-F732-4FD4-A817-DFA104E076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313FA9-AE5B-4ACA-A6BF-92D36BA110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B903E15-B729-4EBC-AFE7-19967C78E5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963B7-1763-4A7E-84C5-329B9DF15F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01964-EAB4-48C3-8D5D-952096A14D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2A194-11C4-46FB-99D0-133407361B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B522D-C3E2-4756-9A12-FD1F2F4482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3BB594-117E-485F-AF3B-C6FC65A3B4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8A539-55D0-46F1-99E6-752F5103EB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1434F-5AC0-4539-B4E9-8E397165DE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8298E-F799-4F59-B1CE-7CE8406850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172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717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17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B8ED740-EB51-48B6-BE0C-9132D926C2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www.naturaline.ru/wp-content/gallery/base-oils/_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rafamania.net/uploads/posts/2009-12/1260278449_plum_15.jpg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://honeygarden.ru/plants/cherry/cherry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www.floraprice.ru/v2/wp-content/uploads/2009/04/1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komaster74.ru/images/upload/N_fruit14_200_110.jpg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www.metrobloggen.se/UserFiles/18.27220/Image/vattenmelon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hyperlink" Target="http://img0.liveinternet.ru/images/attach/b/3/20/76/20076905_Rowanberries_in_late_August_2004_in_Helsinki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ums.drom.ru/attachment.php?attachmentid=446181&amp;stc=1&amp;d=1239732964" TargetMode="External"/><Relationship Id="rId5" Type="http://schemas.openxmlformats.org/officeDocument/2006/relationships/image" Target="../media/image30.jpeg"/><Relationship Id="rId4" Type="http://schemas.openxmlformats.org/officeDocument/2006/relationships/hyperlink" Target="http://upload.wikimedia.org/wikipedia/commons/thumb/c/cf/Pears.jpg/275px-Pears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img-fotki.yandex.ru/get/3307/flashtuchka.70/0_1a148_8d11b7df_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hb.ru/gazeta/image/ogurec.jpg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tula-smoke.ru/wp-content/uploads/2010/07/crt_melon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hyperlink" Target="http://www.realmusic.ru/media/bandimg/9/7998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.liveinternet.ru/images/attach/c/0/52/429/52429858_mandarin.jpg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akak.ru/steps/pictures/000/025/556_large.jp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img-fotki.yandex.ru/get/30/ivanmu.0/0_1a236_b4b0c8d8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hyperlink" Target="http://www.aroma-city.com.ua/shop/published/publicdata/IRAAROMA2/attachments/SC/products_pictures/%D1%84%D0%B0%D1%81%D0%BE%D0%BB%D1%8C_enl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hyperlink" Target="http://img-fotki.yandex.ru/get/4/ovn07valeri.c/0_d945_dc8faf4b_XL" TargetMode="External"/><Relationship Id="rId7" Type="http://schemas.openxmlformats.org/officeDocument/2006/relationships/hyperlink" Target="http://open.az/uploads/posts/2010-01/thumbs/1263331087_39396c842e6d.jpg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hyperlink" Target="http://img-fotki.yandex.ru/get/52/potyomki.e/0_101bf_fd4c8020_XL" TargetMode="External"/><Relationship Id="rId10" Type="http://schemas.openxmlformats.org/officeDocument/2006/relationships/image" Target="../media/image46.jpeg"/><Relationship Id="rId4" Type="http://schemas.openxmlformats.org/officeDocument/2006/relationships/image" Target="../media/image43.jpeg"/><Relationship Id="rId9" Type="http://schemas.openxmlformats.org/officeDocument/2006/relationships/hyperlink" Target="http://fotos.infojardin.com/subir-fotos/images/bfi1230307457w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forum.anastasia.ru/files/_1195635185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sostav.ru/articles/rus/2010/13.07/news/images/hojq35x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hyperlink" Target="http://www.agroatlas.ru/content/related/Avena_strigosa/Avena_strigosa.jpg" TargetMode="Externa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t.free-lance.ru/users/Danil410/upload/f_4861e4cdd27d2.jpg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gorod.tomsk.ru/i/u/15178/april-(16).jpg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96;&#1082;&#1086;&#1083;&#1072;\&#1056;&#1072;&#1073;&#1086;&#1095;&#1080;&#1081;%20&#1089;&#1090;&#1086;&#1083;\&#1055;&#1080;&#1074;&#1085;&#1077;&#1074;&#1072;\&#1042;&#1080;&#1076;&#1077;&#1086;\flowers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SAM_06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>
                <a:solidFill>
                  <a:schemeClr val="tx1"/>
                </a:solidFill>
              </a:rPr>
              <a:t>Из чего образуется околоплодник и семена?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/>
              <a:t>-</a:t>
            </a:r>
            <a:r>
              <a:rPr lang="ru-RU"/>
              <a:t> </a:t>
            </a:r>
            <a:r>
              <a:rPr lang="ru-RU" b="1"/>
              <a:t>Околоплодник образуется из стенок завязи пестика </a:t>
            </a:r>
          </a:p>
          <a:p>
            <a:pPr>
              <a:buFont typeface="Wingdings" pitchFamily="2" charset="2"/>
              <a:buNone/>
            </a:pPr>
            <a:r>
              <a:rPr lang="ru-RU" b="1"/>
              <a:t>- Семена образуются из семязачатков</a:t>
            </a:r>
          </a:p>
        </p:txBody>
      </p:sp>
      <p:pic>
        <p:nvPicPr>
          <p:cNvPr id="57348" name="Picture 4" descr="{B752E1EC-604C-40A4-A941-C8F5224910AC}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8000"/>
          </a:blip>
          <a:srcRect r="2950" b="1286"/>
          <a:stretch>
            <a:fillRect/>
          </a:stretch>
        </p:blipFill>
        <p:spPr bwMode="auto">
          <a:xfrm>
            <a:off x="2916238" y="3284538"/>
            <a:ext cx="2663825" cy="31686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0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1692275" y="260350"/>
            <a:ext cx="6034088" cy="1143000"/>
          </a:xfrm>
        </p:spPr>
        <p:txBody>
          <a:bodyPr/>
          <a:lstStyle/>
          <a:p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Какие</a:t>
            </a: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бывают плоды?</a:t>
            </a:r>
          </a:p>
        </p:txBody>
      </p:sp>
      <p:pic>
        <p:nvPicPr>
          <p:cNvPr id="39940" name="Picture 4" descr="09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 l="3200" t="2208" r="2499" b="2417"/>
          <a:stretch>
            <a:fillRect/>
          </a:stretch>
        </p:blipFill>
        <p:spPr>
          <a:xfrm>
            <a:off x="1187450" y="2997200"/>
            <a:ext cx="2952750" cy="1968500"/>
          </a:xfrm>
          <a:noFill/>
          <a:ln/>
        </p:spPr>
      </p:pic>
      <p:grpSp>
        <p:nvGrpSpPr>
          <p:cNvPr id="39975" name="Group 39"/>
          <p:cNvGrpSpPr>
            <a:grpSpLocks/>
          </p:cNvGrpSpPr>
          <p:nvPr/>
        </p:nvGrpSpPr>
        <p:grpSpPr bwMode="auto">
          <a:xfrm>
            <a:off x="5580063" y="2636838"/>
            <a:ext cx="2616200" cy="2587625"/>
            <a:chOff x="3424" y="1661"/>
            <a:chExt cx="2072" cy="2363"/>
          </a:xfrm>
        </p:grpSpPr>
        <p:pic>
          <p:nvPicPr>
            <p:cNvPr id="39952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 l="58206" b="59007"/>
            <a:stretch>
              <a:fillRect/>
            </a:stretch>
          </p:blipFill>
          <p:spPr bwMode="auto">
            <a:xfrm>
              <a:off x="3878" y="3113"/>
              <a:ext cx="1020" cy="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949" name="Picture 13" descr="FD01247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49" y="1661"/>
              <a:ext cx="1326" cy="17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9954" name="Picture 18" descr="FD00539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" y="3158"/>
              <a:ext cx="851" cy="673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9946" name="Picture 10" descr="FD01102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58" y="2704"/>
              <a:ext cx="938" cy="1317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9965" name="Text Box 29"/>
          <p:cNvSpPr txBox="1">
            <a:spLocks noChangeArrowheads="1"/>
          </p:cNvSpPr>
          <p:nvPr/>
        </p:nvSpPr>
        <p:spPr bwMode="auto">
          <a:xfrm>
            <a:off x="971550" y="1989138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9966" name="Text Box 30"/>
          <p:cNvSpPr txBox="1">
            <a:spLocks noChangeArrowheads="1"/>
          </p:cNvSpPr>
          <p:nvPr/>
        </p:nvSpPr>
        <p:spPr bwMode="auto">
          <a:xfrm>
            <a:off x="5076825" y="1844675"/>
            <a:ext cx="3167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39971" name="Group 35"/>
          <p:cNvGrpSpPr>
            <a:grpSpLocks/>
          </p:cNvGrpSpPr>
          <p:nvPr/>
        </p:nvGrpSpPr>
        <p:grpSpPr bwMode="auto">
          <a:xfrm>
            <a:off x="1187450" y="1628775"/>
            <a:ext cx="2879725" cy="1512888"/>
            <a:chOff x="748" y="1026"/>
            <a:chExt cx="1814" cy="953"/>
          </a:xfrm>
        </p:grpSpPr>
        <p:sp>
          <p:nvSpPr>
            <p:cNvPr id="39969" name="AutoShape 33"/>
            <p:cNvSpPr>
              <a:spLocks noChangeArrowheads="1"/>
            </p:cNvSpPr>
            <p:nvPr/>
          </p:nvSpPr>
          <p:spPr bwMode="auto">
            <a:xfrm>
              <a:off x="748" y="1026"/>
              <a:ext cx="1814" cy="953"/>
            </a:xfrm>
            <a:prstGeom prst="downArrow">
              <a:avLst>
                <a:gd name="adj1" fmla="val 70787"/>
                <a:gd name="adj2" fmla="val 40505"/>
              </a:avLst>
            </a:prstGeom>
            <a:gradFill rotWithShape="1">
              <a:gsLst>
                <a:gs pos="0">
                  <a:srgbClr val="E5FBEA"/>
                </a:gs>
                <a:gs pos="100000">
                  <a:srgbClr val="95D1D1"/>
                </a:gs>
              </a:gsLst>
              <a:lin ang="189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967" name="Text Box 31"/>
            <p:cNvSpPr txBox="1">
              <a:spLocks noChangeArrowheads="1"/>
            </p:cNvSpPr>
            <p:nvPr/>
          </p:nvSpPr>
          <p:spPr bwMode="auto">
            <a:xfrm>
              <a:off x="748" y="1253"/>
              <a:ext cx="16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Сочные</a:t>
              </a:r>
            </a:p>
          </p:txBody>
        </p:sp>
      </p:grpSp>
      <p:grpSp>
        <p:nvGrpSpPr>
          <p:cNvPr id="39972" name="Group 36"/>
          <p:cNvGrpSpPr>
            <a:grpSpLocks/>
          </p:cNvGrpSpPr>
          <p:nvPr/>
        </p:nvGrpSpPr>
        <p:grpSpPr bwMode="auto">
          <a:xfrm>
            <a:off x="5292725" y="1628775"/>
            <a:ext cx="2879725" cy="1512888"/>
            <a:chOff x="748" y="1026"/>
            <a:chExt cx="1814" cy="953"/>
          </a:xfrm>
        </p:grpSpPr>
        <p:sp>
          <p:nvSpPr>
            <p:cNvPr id="39973" name="AutoShape 37"/>
            <p:cNvSpPr>
              <a:spLocks noChangeArrowheads="1"/>
            </p:cNvSpPr>
            <p:nvPr/>
          </p:nvSpPr>
          <p:spPr bwMode="auto">
            <a:xfrm>
              <a:off x="748" y="1026"/>
              <a:ext cx="1814" cy="953"/>
            </a:xfrm>
            <a:prstGeom prst="downArrow">
              <a:avLst>
                <a:gd name="adj1" fmla="val 70787"/>
                <a:gd name="adj2" fmla="val 40505"/>
              </a:avLst>
            </a:prstGeom>
            <a:gradFill rotWithShape="1">
              <a:gsLst>
                <a:gs pos="0">
                  <a:srgbClr val="E5FBEA"/>
                </a:gs>
                <a:gs pos="100000">
                  <a:srgbClr val="95D1D1"/>
                </a:gs>
              </a:gsLst>
              <a:lin ang="189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974" name="Text Box 38"/>
            <p:cNvSpPr txBox="1">
              <a:spLocks noChangeArrowheads="1"/>
            </p:cNvSpPr>
            <p:nvPr/>
          </p:nvSpPr>
          <p:spPr bwMode="auto">
            <a:xfrm>
              <a:off x="748" y="1253"/>
              <a:ext cx="16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Сухие</a:t>
              </a:r>
            </a:p>
          </p:txBody>
        </p:sp>
      </p:grpSp>
      <p:grpSp>
        <p:nvGrpSpPr>
          <p:cNvPr id="39982" name="Group 46"/>
          <p:cNvGrpSpPr>
            <a:grpSpLocks/>
          </p:cNvGrpSpPr>
          <p:nvPr/>
        </p:nvGrpSpPr>
        <p:grpSpPr bwMode="auto">
          <a:xfrm>
            <a:off x="179388" y="5300663"/>
            <a:ext cx="4318000" cy="792162"/>
            <a:chOff x="158" y="3249"/>
            <a:chExt cx="2993" cy="680"/>
          </a:xfrm>
        </p:grpSpPr>
        <p:grpSp>
          <p:nvGrpSpPr>
            <p:cNvPr id="39976" name="Group 40"/>
            <p:cNvGrpSpPr>
              <a:grpSpLocks/>
            </p:cNvGrpSpPr>
            <p:nvPr/>
          </p:nvGrpSpPr>
          <p:grpSpPr bwMode="auto">
            <a:xfrm>
              <a:off x="158" y="3249"/>
              <a:ext cx="1496" cy="680"/>
              <a:chOff x="748" y="1026"/>
              <a:chExt cx="1814" cy="953"/>
            </a:xfrm>
          </p:grpSpPr>
          <p:sp>
            <p:nvSpPr>
              <p:cNvPr id="39977" name="AutoShape 41"/>
              <p:cNvSpPr>
                <a:spLocks noChangeArrowheads="1"/>
              </p:cNvSpPr>
              <p:nvPr/>
            </p:nvSpPr>
            <p:spPr bwMode="auto">
              <a:xfrm>
                <a:off x="748" y="1026"/>
                <a:ext cx="1814" cy="953"/>
              </a:xfrm>
              <a:prstGeom prst="downArrow">
                <a:avLst>
                  <a:gd name="adj1" fmla="val 70787"/>
                  <a:gd name="adj2" fmla="val 40505"/>
                </a:avLst>
              </a:prstGeom>
              <a:gradFill rotWithShape="1">
                <a:gsLst>
                  <a:gs pos="0">
                    <a:srgbClr val="E5FBEA"/>
                  </a:gs>
                  <a:gs pos="100000">
                    <a:srgbClr val="95D1D1"/>
                  </a:gs>
                </a:gsLst>
                <a:lin ang="18900000" scaled="1"/>
              </a:gra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978" name="Text Box 42"/>
              <p:cNvSpPr txBox="1">
                <a:spLocks noChangeArrowheads="1"/>
              </p:cNvSpPr>
              <p:nvPr/>
            </p:nvSpPr>
            <p:spPr bwMode="auto">
              <a:xfrm>
                <a:off x="748" y="1253"/>
                <a:ext cx="1678" cy="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  односемянные</a:t>
                </a:r>
              </a:p>
            </p:txBody>
          </p:sp>
        </p:grpSp>
        <p:grpSp>
          <p:nvGrpSpPr>
            <p:cNvPr id="39979" name="Group 43"/>
            <p:cNvGrpSpPr>
              <a:grpSpLocks/>
            </p:cNvGrpSpPr>
            <p:nvPr/>
          </p:nvGrpSpPr>
          <p:grpSpPr bwMode="auto">
            <a:xfrm>
              <a:off x="1655" y="3249"/>
              <a:ext cx="1496" cy="680"/>
              <a:chOff x="748" y="1026"/>
              <a:chExt cx="1814" cy="953"/>
            </a:xfrm>
          </p:grpSpPr>
          <p:sp>
            <p:nvSpPr>
              <p:cNvPr id="39980" name="AutoShape 44"/>
              <p:cNvSpPr>
                <a:spLocks noChangeArrowheads="1"/>
              </p:cNvSpPr>
              <p:nvPr/>
            </p:nvSpPr>
            <p:spPr bwMode="auto">
              <a:xfrm>
                <a:off x="748" y="1026"/>
                <a:ext cx="1814" cy="953"/>
              </a:xfrm>
              <a:prstGeom prst="downArrow">
                <a:avLst>
                  <a:gd name="adj1" fmla="val 70787"/>
                  <a:gd name="adj2" fmla="val 40505"/>
                </a:avLst>
              </a:prstGeom>
              <a:gradFill rotWithShape="1">
                <a:gsLst>
                  <a:gs pos="0">
                    <a:srgbClr val="E5FBEA"/>
                  </a:gs>
                  <a:gs pos="100000">
                    <a:srgbClr val="95D1D1"/>
                  </a:gs>
                </a:gsLst>
                <a:lin ang="18900000" scaled="1"/>
              </a:gra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981" name="Text Box 45"/>
              <p:cNvSpPr txBox="1">
                <a:spLocks noChangeArrowheads="1"/>
              </p:cNvSpPr>
              <p:nvPr/>
            </p:nvSpPr>
            <p:spPr bwMode="auto">
              <a:xfrm>
                <a:off x="748" y="1253"/>
                <a:ext cx="1678" cy="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   многосемянные</a:t>
                </a:r>
              </a:p>
            </p:txBody>
          </p:sp>
        </p:grpSp>
      </p:grpSp>
      <p:grpSp>
        <p:nvGrpSpPr>
          <p:cNvPr id="39990" name="Group 54"/>
          <p:cNvGrpSpPr>
            <a:grpSpLocks/>
          </p:cNvGrpSpPr>
          <p:nvPr/>
        </p:nvGrpSpPr>
        <p:grpSpPr bwMode="auto">
          <a:xfrm>
            <a:off x="4718050" y="5300663"/>
            <a:ext cx="4318000" cy="792162"/>
            <a:chOff x="158" y="3249"/>
            <a:chExt cx="2993" cy="680"/>
          </a:xfrm>
        </p:grpSpPr>
        <p:grpSp>
          <p:nvGrpSpPr>
            <p:cNvPr id="39991" name="Group 55"/>
            <p:cNvGrpSpPr>
              <a:grpSpLocks/>
            </p:cNvGrpSpPr>
            <p:nvPr/>
          </p:nvGrpSpPr>
          <p:grpSpPr bwMode="auto">
            <a:xfrm>
              <a:off x="158" y="3249"/>
              <a:ext cx="1496" cy="680"/>
              <a:chOff x="748" y="1026"/>
              <a:chExt cx="1814" cy="953"/>
            </a:xfrm>
          </p:grpSpPr>
          <p:sp>
            <p:nvSpPr>
              <p:cNvPr id="39992" name="AutoShape 56"/>
              <p:cNvSpPr>
                <a:spLocks noChangeArrowheads="1"/>
              </p:cNvSpPr>
              <p:nvPr/>
            </p:nvSpPr>
            <p:spPr bwMode="auto">
              <a:xfrm>
                <a:off x="748" y="1026"/>
                <a:ext cx="1814" cy="953"/>
              </a:xfrm>
              <a:prstGeom prst="downArrow">
                <a:avLst>
                  <a:gd name="adj1" fmla="val 70787"/>
                  <a:gd name="adj2" fmla="val 40505"/>
                </a:avLst>
              </a:prstGeom>
              <a:gradFill rotWithShape="1">
                <a:gsLst>
                  <a:gs pos="0">
                    <a:srgbClr val="E5FBEA"/>
                  </a:gs>
                  <a:gs pos="100000">
                    <a:srgbClr val="95D1D1"/>
                  </a:gs>
                </a:gsLst>
                <a:lin ang="18900000" scaled="1"/>
              </a:gra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993" name="Text Box 57"/>
              <p:cNvSpPr txBox="1">
                <a:spLocks noChangeArrowheads="1"/>
              </p:cNvSpPr>
              <p:nvPr/>
            </p:nvSpPr>
            <p:spPr bwMode="auto">
              <a:xfrm>
                <a:off x="748" y="1253"/>
                <a:ext cx="1678" cy="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  односемянные</a:t>
                </a:r>
              </a:p>
            </p:txBody>
          </p:sp>
        </p:grpSp>
        <p:grpSp>
          <p:nvGrpSpPr>
            <p:cNvPr id="39994" name="Group 58"/>
            <p:cNvGrpSpPr>
              <a:grpSpLocks/>
            </p:cNvGrpSpPr>
            <p:nvPr/>
          </p:nvGrpSpPr>
          <p:grpSpPr bwMode="auto">
            <a:xfrm>
              <a:off x="1655" y="3249"/>
              <a:ext cx="1496" cy="680"/>
              <a:chOff x="748" y="1026"/>
              <a:chExt cx="1814" cy="953"/>
            </a:xfrm>
          </p:grpSpPr>
          <p:sp>
            <p:nvSpPr>
              <p:cNvPr id="39995" name="AutoShape 59"/>
              <p:cNvSpPr>
                <a:spLocks noChangeArrowheads="1"/>
              </p:cNvSpPr>
              <p:nvPr/>
            </p:nvSpPr>
            <p:spPr bwMode="auto">
              <a:xfrm>
                <a:off x="748" y="1026"/>
                <a:ext cx="1814" cy="953"/>
              </a:xfrm>
              <a:prstGeom prst="downArrow">
                <a:avLst>
                  <a:gd name="adj1" fmla="val 70787"/>
                  <a:gd name="adj2" fmla="val 40505"/>
                </a:avLst>
              </a:prstGeom>
              <a:gradFill rotWithShape="1">
                <a:gsLst>
                  <a:gs pos="0">
                    <a:srgbClr val="E5FBEA"/>
                  </a:gs>
                  <a:gs pos="100000">
                    <a:srgbClr val="95D1D1"/>
                  </a:gs>
                </a:gsLst>
                <a:lin ang="18900000" scaled="1"/>
              </a:gra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996" name="Text Box 60"/>
              <p:cNvSpPr txBox="1">
                <a:spLocks noChangeArrowheads="1"/>
              </p:cNvSpPr>
              <p:nvPr/>
            </p:nvSpPr>
            <p:spPr bwMode="auto">
              <a:xfrm>
                <a:off x="748" y="1253"/>
                <a:ext cx="1678" cy="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itchFamily="18" charset="0"/>
                  </a:rPr>
                  <a:t>   многосемянные</a:t>
                </a:r>
              </a:p>
            </p:txBody>
          </p:sp>
        </p:grpSp>
      </p:grpSp>
      <p:pic>
        <p:nvPicPr>
          <p:cNvPr id="39997" name="Picture 61" descr="Боб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907" t="6169" r="2461" b="10847"/>
          <a:stretch>
            <a:fillRect/>
          </a:stretch>
        </p:blipFill>
        <p:spPr bwMode="auto">
          <a:xfrm>
            <a:off x="4284663" y="2997200"/>
            <a:ext cx="20891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116013" y="3933825"/>
            <a:ext cx="72723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 b="1"/>
              <a:t>    Односемянные сочные  </a:t>
            </a:r>
          </a:p>
          <a:p>
            <a:r>
              <a:rPr lang="ru-RU" sz="4000" b="1"/>
              <a:t>                плоды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835150" y="692150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4000">
              <a:latin typeface="Times New Roman" pitchFamily="18" charset="0"/>
            </a:endParaRP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276600" y="333375"/>
            <a:ext cx="43926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Костянка -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492500" y="1773238"/>
            <a:ext cx="3167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>
              <a:latin typeface="Times New Roman" pitchFamily="18" charset="0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1763713" y="1844675"/>
            <a:ext cx="5976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сочный, односемянный плод, покрытый тонкой кожицей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468313" y="5876925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Персик 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3924300" y="594995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Вишня </a:t>
            </a: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6948488" y="5876925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Слива</a:t>
            </a:r>
          </a:p>
        </p:txBody>
      </p:sp>
      <p:pic>
        <p:nvPicPr>
          <p:cNvPr id="76809" name="Picture 9" descr="Image 64 of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500438"/>
            <a:ext cx="2663825" cy="1979612"/>
          </a:xfrm>
          <a:prstGeom prst="rect">
            <a:avLst/>
          </a:prstGeom>
          <a:noFill/>
        </p:spPr>
      </p:pic>
      <p:pic>
        <p:nvPicPr>
          <p:cNvPr id="76810" name="Picture 10" descr="Image 20 of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575" y="3933825"/>
            <a:ext cx="2466975" cy="1657350"/>
          </a:xfrm>
          <a:prstGeom prst="rect">
            <a:avLst/>
          </a:prstGeom>
          <a:noFill/>
        </p:spPr>
      </p:pic>
      <p:pic>
        <p:nvPicPr>
          <p:cNvPr id="76811" name="Picture 11" descr="Image 24 of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3429000"/>
            <a:ext cx="2808288" cy="217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5" grpId="0"/>
      <p:bldP spid="76806" grpId="0"/>
      <p:bldP spid="76807" grpId="0"/>
      <p:bldP spid="768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00213"/>
            <a:ext cx="9144000" cy="1143000"/>
          </a:xfrm>
        </p:spPr>
        <p:txBody>
          <a:bodyPr/>
          <a:lstStyle/>
          <a:p>
            <a:pPr marL="838200" indent="-838200" algn="ctr"/>
            <a:r>
              <a:rPr lang="ru-RU" sz="7200" b="1">
                <a:solidFill>
                  <a:schemeClr val="tx1"/>
                </a:solidFill>
              </a:rPr>
              <a:t>Многосемянные сочные плоды</a:t>
            </a:r>
            <a:endParaRPr lang="en-US" sz="7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1116013" y="5589588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Арбуз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924300" y="5589588"/>
            <a:ext cx="172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solidFill>
                  <a:schemeClr val="tx2"/>
                </a:solidFill>
                <a:latin typeface="Times New Roman" pitchFamily="18" charset="0"/>
              </a:rPr>
              <a:t>Крыжовник </a:t>
            </a:r>
            <a:r>
              <a:rPr kumimoji="1" lang="ru-RU" sz="3200" b="1">
                <a:solidFill>
                  <a:schemeClr val="tx2"/>
                </a:solidFill>
                <a:latin typeface="Times New Roman" pitchFamily="18" charset="0"/>
              </a:rPr>
              <a:t>                                      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276600" y="260350"/>
            <a:ext cx="35274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Ягода -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258888" y="1557338"/>
            <a:ext cx="62642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сочный многосемянный плод, семена распределены в мякоти плода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6588125" y="5734050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Смородина</a:t>
            </a:r>
          </a:p>
        </p:txBody>
      </p:sp>
      <p:pic>
        <p:nvPicPr>
          <p:cNvPr id="78855" name="Picture 7" descr="Image 9 of 1054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500438"/>
            <a:ext cx="2305050" cy="1730375"/>
          </a:xfrm>
          <a:prstGeom prst="rect">
            <a:avLst/>
          </a:prstGeom>
          <a:noFill/>
        </p:spPr>
      </p:pic>
      <p:pic>
        <p:nvPicPr>
          <p:cNvPr id="78856" name="Picture 8" descr="vattenmelo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068638"/>
            <a:ext cx="2808287" cy="2376487"/>
          </a:xfrm>
          <a:prstGeom prst="rect">
            <a:avLst/>
          </a:prstGeom>
          <a:noFill/>
        </p:spPr>
      </p:pic>
      <p:pic>
        <p:nvPicPr>
          <p:cNvPr id="78857" name="Picture 9" descr="Image 25 of 5686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2375" y="3068638"/>
            <a:ext cx="2841625" cy="284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build="allAtOnce"/>
      <p:bldP spid="78852" grpId="0"/>
      <p:bldP spid="78853" grpId="0"/>
      <p:bldP spid="788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8229600" cy="1143000"/>
          </a:xfrm>
        </p:spPr>
        <p:txBody>
          <a:bodyPr/>
          <a:lstStyle/>
          <a:p>
            <a:r>
              <a:rPr lang="ru-RU" sz="4600" b="1">
                <a:solidFill>
                  <a:schemeClr val="tx1"/>
                </a:solidFill>
              </a:rPr>
              <a:t>          </a:t>
            </a:r>
            <a:r>
              <a:rPr lang="ru-RU" sz="4600" b="1">
                <a:solidFill>
                  <a:schemeClr val="accent2"/>
                </a:solidFill>
              </a:rPr>
              <a:t>Яблоко -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323850" y="1412875"/>
            <a:ext cx="8280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соплодие, состоящее из множества орешков, окруженных разросшимся мясистым</a:t>
            </a:r>
            <a:r>
              <a:rPr kumimoji="1" lang="ru-RU" sz="3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kumimoji="1" lang="ru-RU" sz="3200" b="1">
                <a:latin typeface="Times New Roman" pitchFamily="18" charset="0"/>
              </a:rPr>
              <a:t>цветоложем</a:t>
            </a:r>
            <a:endParaRPr kumimoji="1" lang="ru-RU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116013" y="5805488"/>
            <a:ext cx="1225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Рябина 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7019925" y="56610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Яблоня</a:t>
            </a:r>
            <a:r>
              <a:rPr kumimoji="1" lang="ru-RU" sz="3200" b="1">
                <a:latin typeface="Times New Roman" pitchFamily="18" charset="0"/>
              </a:rPr>
              <a:t> 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924300" y="627856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Груша</a:t>
            </a:r>
            <a:r>
              <a:rPr kumimoji="1" lang="ru-RU" sz="3200" b="1">
                <a:latin typeface="Times New Roman" pitchFamily="18" charset="0"/>
              </a:rPr>
              <a:t> </a:t>
            </a:r>
          </a:p>
        </p:txBody>
      </p:sp>
      <p:pic>
        <p:nvPicPr>
          <p:cNvPr id="81927" name="Picture 7" descr="Image 1 of 5318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357563"/>
            <a:ext cx="3097212" cy="2300287"/>
          </a:xfrm>
          <a:prstGeom prst="rect">
            <a:avLst/>
          </a:prstGeom>
          <a:noFill/>
        </p:spPr>
      </p:pic>
      <p:pic>
        <p:nvPicPr>
          <p:cNvPr id="81928" name="Picture 8" descr="Image 1 of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997200"/>
            <a:ext cx="2273300" cy="3457575"/>
          </a:xfrm>
          <a:prstGeom prst="rect">
            <a:avLst/>
          </a:prstGeom>
          <a:noFill/>
        </p:spPr>
      </p:pic>
      <p:pic>
        <p:nvPicPr>
          <p:cNvPr id="81929" name="Picture 9" descr="Image 20 of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3500438"/>
            <a:ext cx="2879725" cy="2160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8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6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4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/>
      <p:bldP spid="81924" grpId="0"/>
      <p:bldP spid="81925" grpId="0"/>
      <p:bldP spid="819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835150" y="692150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4000">
              <a:latin typeface="Times New Roman" pitchFamily="18" charset="0"/>
            </a:endParaRP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843213" y="188913"/>
            <a:ext cx="43926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Тыквина -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492500" y="1773238"/>
            <a:ext cx="3167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>
              <a:latin typeface="Times New Roman" pitchFamily="18" charset="0"/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23850" y="1341438"/>
            <a:ext cx="86042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ru-RU" sz="3200" b="1">
                <a:latin typeface="Times New Roman" pitchFamily="18" charset="0"/>
              </a:rPr>
              <a:t>многосемянный плод с плотной кожурой, мясистым средним слоем.  </a:t>
            </a:r>
          </a:p>
          <a:p>
            <a:pPr algn="ctr"/>
            <a:r>
              <a:rPr kumimoji="1" lang="ru-RU" sz="3200" b="1">
                <a:latin typeface="Times New Roman" pitchFamily="18" charset="0"/>
              </a:rPr>
              <a:t>Семена расположены в волокнистом внутреннем</a:t>
            </a:r>
            <a:r>
              <a:rPr kumimoji="1" lang="ru-RU" sz="3200">
                <a:latin typeface="Times New Roman" pitchFamily="18" charset="0"/>
              </a:rPr>
              <a:t> </a:t>
            </a:r>
            <a:r>
              <a:rPr kumimoji="1" lang="ru-RU" sz="3200" b="1">
                <a:latin typeface="Times New Roman" pitchFamily="18" charset="0"/>
              </a:rPr>
              <a:t>слое</a:t>
            </a:r>
            <a:endParaRPr kumimoji="1" lang="ru-RU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539750" y="6092825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Тыква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3779838" y="6092825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Дыня 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948488" y="6092825"/>
            <a:ext cx="1223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Огурец </a:t>
            </a:r>
          </a:p>
        </p:txBody>
      </p:sp>
      <p:pic>
        <p:nvPicPr>
          <p:cNvPr id="79881" name="Picture 9" descr="Image 1 of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284538"/>
            <a:ext cx="2576513" cy="2697162"/>
          </a:xfrm>
          <a:prstGeom prst="rect">
            <a:avLst/>
          </a:prstGeom>
          <a:noFill/>
        </p:spPr>
      </p:pic>
      <p:pic>
        <p:nvPicPr>
          <p:cNvPr id="79882" name="Picture 10" descr="Image 1 of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3500438"/>
            <a:ext cx="2268538" cy="2268537"/>
          </a:xfrm>
          <a:prstGeom prst="rect">
            <a:avLst/>
          </a:prstGeom>
          <a:noFill/>
        </p:spPr>
      </p:pic>
      <p:pic>
        <p:nvPicPr>
          <p:cNvPr id="79883" name="Picture 11" descr="Image 27 of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573463"/>
            <a:ext cx="2376488" cy="231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79877" grpId="0"/>
      <p:bldP spid="79878" grpId="0"/>
      <p:bldP spid="79879" grpId="0"/>
      <p:bldP spid="798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835150" y="692150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 sz="4000">
              <a:latin typeface="Times New Roman" pitchFamily="18" charset="0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2843213" y="404813"/>
            <a:ext cx="43926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Померанец -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3492500" y="1773238"/>
            <a:ext cx="3167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ru-RU">
              <a:latin typeface="Times New Roman" pitchFamily="18" charset="0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39750" y="1484313"/>
            <a:ext cx="80645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ru-RU" sz="3200" b="1">
                <a:latin typeface="Times New Roman" pitchFamily="18" charset="0"/>
              </a:rPr>
              <a:t>многосемянный плод с плотной кожурой, внутренний слой околоплодника состоит из долек с жидким соком</a:t>
            </a:r>
            <a:r>
              <a:rPr kumimoji="1" lang="ru-RU" sz="320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900113" y="5805488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Апельсин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3851275" y="5300663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Лимон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6516688" y="566102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Мандарин</a:t>
            </a:r>
          </a:p>
        </p:txBody>
      </p:sp>
      <p:pic>
        <p:nvPicPr>
          <p:cNvPr id="80905" name="Picture 9" descr="799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3573463"/>
            <a:ext cx="2449512" cy="2041525"/>
          </a:xfrm>
          <a:prstGeom prst="rect">
            <a:avLst/>
          </a:prstGeom>
          <a:noFill/>
        </p:spPr>
      </p:pic>
      <p:pic>
        <p:nvPicPr>
          <p:cNvPr id="80906" name="Picture 10" descr="Image 9 of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3500438"/>
            <a:ext cx="2447925" cy="1746250"/>
          </a:xfrm>
          <a:prstGeom prst="rect">
            <a:avLst/>
          </a:prstGeom>
          <a:noFill/>
        </p:spPr>
      </p:pic>
      <p:pic>
        <p:nvPicPr>
          <p:cNvPr id="80907" name="Picture 11" descr="Image 133 of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9F7"/>
              </a:clrFrom>
              <a:clrTo>
                <a:srgbClr val="FFF9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3357563"/>
            <a:ext cx="3382963" cy="1941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8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  <p:bldP spid="80901" grpId="0"/>
      <p:bldP spid="80902" grpId="0"/>
      <p:bldP spid="80903" grpId="0"/>
      <p:bldP spid="809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3238" y="1628775"/>
            <a:ext cx="8640762" cy="1143000"/>
          </a:xfrm>
        </p:spPr>
        <p:txBody>
          <a:bodyPr/>
          <a:lstStyle/>
          <a:p>
            <a:pPr marL="838200" indent="-838200" algn="ctr"/>
            <a:r>
              <a:rPr lang="ru-RU" sz="7200" b="1">
                <a:solidFill>
                  <a:schemeClr val="tx1"/>
                </a:solidFill>
              </a:rPr>
              <a:t>Многосемянные сухие плоды</a:t>
            </a:r>
            <a:endParaRPr lang="en-US" sz="7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70" name="Group 30"/>
          <p:cNvGrpSpPr>
            <a:grpSpLocks/>
          </p:cNvGrpSpPr>
          <p:nvPr/>
        </p:nvGrpSpPr>
        <p:grpSpPr bwMode="auto">
          <a:xfrm>
            <a:off x="611188" y="2420938"/>
            <a:ext cx="8208962" cy="4105275"/>
            <a:chOff x="385" y="1525"/>
            <a:chExt cx="5171" cy="2586"/>
          </a:xfrm>
        </p:grpSpPr>
        <p:pic>
          <p:nvPicPr>
            <p:cNvPr id="358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437" t="5400" r="53400" b="21169"/>
            <a:stretch>
              <a:fillRect/>
            </a:stretch>
          </p:blipFill>
          <p:spPr bwMode="auto">
            <a:xfrm>
              <a:off x="385" y="3363"/>
              <a:ext cx="1029" cy="748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3584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l="60005" t="6696" r="21588" b="19656"/>
            <a:stretch>
              <a:fillRect/>
            </a:stretch>
          </p:blipFill>
          <p:spPr bwMode="auto">
            <a:xfrm>
              <a:off x="4482" y="3294"/>
              <a:ext cx="1029" cy="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6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 l="34819" t="2592" r="34819" b="19656"/>
            <a:stretch>
              <a:fillRect/>
            </a:stretch>
          </p:blipFill>
          <p:spPr bwMode="auto">
            <a:xfrm>
              <a:off x="4513" y="1525"/>
              <a:ext cx="1029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8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 l="49971" t="4320" r="26079" b="22247"/>
            <a:stretch>
              <a:fillRect/>
            </a:stretch>
          </p:blipFill>
          <p:spPr bwMode="auto">
            <a:xfrm>
              <a:off x="385" y="1661"/>
              <a:ext cx="1049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9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 l="34543" t="4320" r="35027" b="22247"/>
            <a:stretch>
              <a:fillRect/>
            </a:stretch>
          </p:blipFill>
          <p:spPr bwMode="auto">
            <a:xfrm>
              <a:off x="4507" y="2461"/>
              <a:ext cx="1049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50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 l="41589" t="40608" r="50294" b="40823"/>
            <a:stretch>
              <a:fillRect/>
            </a:stretch>
          </p:blipFill>
          <p:spPr bwMode="auto">
            <a:xfrm>
              <a:off x="385" y="2478"/>
              <a:ext cx="1049" cy="794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aphicFrame>
        <p:nvGraphicFramePr>
          <p:cNvPr id="35851" name="Organization Chart 11"/>
          <p:cNvGraphicFramePr>
            <a:graphicFrameLocks/>
          </p:cNvGraphicFramePr>
          <p:nvPr>
            <p:ph sz="quarter" idx="3"/>
          </p:nvPr>
        </p:nvGraphicFramePr>
        <p:xfrm>
          <a:off x="1500188" y="333375"/>
          <a:ext cx="6527800" cy="6048375"/>
        </p:xfrm>
        <a:graphic>
          <a:graphicData uri="http://schemas.openxmlformats.org/drawingml/2006/compatibility">
            <com:legacyDrawing xmlns:com="http://schemas.openxmlformats.org/drawingml/2006/compatibility" spid="_x0000_s35851"/>
          </a:graphicData>
        </a:graphic>
      </p:graphicFrame>
      <p:sp>
        <p:nvSpPr>
          <p:cNvPr id="35872" name="Text Box 32"/>
          <p:cNvSpPr txBox="1">
            <a:spLocks noChangeArrowheads="1"/>
          </p:cNvSpPr>
          <p:nvPr/>
        </p:nvSpPr>
        <p:spPr bwMode="auto">
          <a:xfrm>
            <a:off x="1547813" y="18446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Вегетативные</a:t>
            </a:r>
            <a:endParaRPr lang="ru-RU"/>
          </a:p>
        </p:txBody>
      </p:sp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5148263" y="1844675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Генеративные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2" grpId="0"/>
      <p:bldP spid="358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3240088" y="260350"/>
            <a:ext cx="59039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Стручок -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763713" y="1484313"/>
            <a:ext cx="626586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сухой, многосемянных плод, вскрывающийся двумя створками, семена располагаются на перегородке между створками.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635375" y="5949950"/>
            <a:ext cx="367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Капуста              Редька, редис</a:t>
            </a:r>
          </a:p>
        </p:txBody>
      </p:sp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3533775"/>
            <a:ext cx="27178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/>
      <p:bldP spid="716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3563938" y="115888"/>
            <a:ext cx="16557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Боб -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258888" y="1412875"/>
            <a:ext cx="6985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40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kumimoji="1" lang="ru-RU" sz="3200" b="1">
                <a:latin typeface="Times New Roman" pitchFamily="18" charset="0"/>
              </a:rPr>
              <a:t>сухой, многосемянных плод, вскрывающийся двумя створками, семена располагаются на створках.</a:t>
            </a:r>
            <a:r>
              <a:rPr kumimoji="1" lang="ru-RU" sz="3200">
                <a:latin typeface="Times New Roman" pitchFamily="18" charset="0"/>
              </a:rPr>
              <a:t> 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2916238" y="59499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Горох 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900113" y="5949950"/>
            <a:ext cx="1871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Фасоль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443663" y="6021388"/>
            <a:ext cx="1871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Люпин</a:t>
            </a:r>
          </a:p>
        </p:txBody>
      </p:sp>
      <p:pic>
        <p:nvPicPr>
          <p:cNvPr id="72711" name="Picture 7" descr="Image 10 of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3500438"/>
            <a:ext cx="3097212" cy="2063750"/>
          </a:xfrm>
          <a:prstGeom prst="rect">
            <a:avLst/>
          </a:prstGeom>
          <a:noFill/>
        </p:spPr>
      </p:pic>
      <p:pic>
        <p:nvPicPr>
          <p:cNvPr id="72712" name="Picture 8" descr="Image 49 of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3213100"/>
            <a:ext cx="1919288" cy="2533650"/>
          </a:xfrm>
          <a:prstGeom prst="rect">
            <a:avLst/>
          </a:prstGeom>
          <a:noFill/>
        </p:spPr>
      </p:pic>
      <p:pic>
        <p:nvPicPr>
          <p:cNvPr id="72713" name="Picture 9" descr="0_feb7_c91492a2_XL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425" y="3357563"/>
            <a:ext cx="3024188" cy="2208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2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771775" y="0"/>
            <a:ext cx="56165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Коробочка -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763713" y="1412875"/>
            <a:ext cx="58324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сухой многосемянный плод, при вскрывании растрескивается</a:t>
            </a:r>
            <a:endParaRPr kumimoji="1" lang="ru-RU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23850" y="5949950"/>
            <a:ext cx="2449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Тюльпан 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7092950" y="5876925"/>
            <a:ext cx="2627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Дурман 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700338" y="6165850"/>
            <a:ext cx="1368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Белена </a:t>
            </a:r>
          </a:p>
        </p:txBody>
      </p:sp>
      <p:pic>
        <p:nvPicPr>
          <p:cNvPr id="73735" name="Picture 7" descr="Хлопчат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429000"/>
            <a:ext cx="1965325" cy="218757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4859338" y="6092825"/>
            <a:ext cx="1657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Хлопчатник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755650" y="2565400"/>
            <a:ext cx="936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Мак</a:t>
            </a:r>
          </a:p>
        </p:txBody>
      </p:sp>
      <p:pic>
        <p:nvPicPr>
          <p:cNvPr id="73738" name="Picture 10" descr="Image 114 of 6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15888"/>
            <a:ext cx="1782762" cy="2376487"/>
          </a:xfrm>
          <a:prstGeom prst="rect">
            <a:avLst/>
          </a:prstGeom>
          <a:noFill/>
        </p:spPr>
      </p:pic>
      <p:pic>
        <p:nvPicPr>
          <p:cNvPr id="73739" name="Picture 11" descr="Image 3 of 107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3213100"/>
            <a:ext cx="1933575" cy="2552700"/>
          </a:xfrm>
          <a:prstGeom prst="rect">
            <a:avLst/>
          </a:prstGeom>
          <a:noFill/>
        </p:spPr>
      </p:pic>
      <p:pic>
        <p:nvPicPr>
          <p:cNvPr id="73740" name="Picture 12" descr="Image 1 of 14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975" y="3068638"/>
            <a:ext cx="2247900" cy="3057525"/>
          </a:xfrm>
          <a:prstGeom prst="rect">
            <a:avLst/>
          </a:prstGeom>
          <a:noFill/>
        </p:spPr>
      </p:pic>
      <p:pic>
        <p:nvPicPr>
          <p:cNvPr id="73741" name="Picture 13" descr="Image 1 of 1089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588" y="3429000"/>
            <a:ext cx="2157412" cy="2157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6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6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  <p:bldP spid="73732" grpId="0"/>
      <p:bldP spid="73733" grpId="0"/>
      <p:bldP spid="73734" grpId="0"/>
      <p:bldP spid="73736" grpId="0"/>
      <p:bldP spid="737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4400" b="1"/>
          </a:p>
          <a:p>
            <a:pPr>
              <a:buFont typeface="Wingdings" pitchFamily="2" charset="2"/>
              <a:buNone/>
            </a:pPr>
            <a:r>
              <a:rPr lang="ru-RU" sz="4400" b="1"/>
              <a:t>  Односемянные сухие  </a:t>
            </a:r>
          </a:p>
          <a:p>
            <a:pPr>
              <a:buFont typeface="Wingdings" pitchFamily="2" charset="2"/>
              <a:buNone/>
            </a:pPr>
            <a:r>
              <a:rPr lang="ru-RU" sz="4400" b="1"/>
              <a:t>                 плоды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2987675" y="260350"/>
            <a:ext cx="50403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Семянка -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692275" y="1484313"/>
            <a:ext cx="62642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сухой односемянный плод, околоплодник которого прилегает, но не срастается с семенем</a:t>
            </a:r>
            <a:endParaRPr kumimoji="1" lang="ru-RU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5364163" y="6021388"/>
            <a:ext cx="1943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Подсолнечник </a:t>
            </a:r>
          </a:p>
        </p:txBody>
      </p:sp>
      <p:pic>
        <p:nvPicPr>
          <p:cNvPr id="65541" name="Picture 5" descr="Image 41 of 374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573463"/>
            <a:ext cx="4032250" cy="3025775"/>
          </a:xfrm>
          <a:prstGeom prst="rect">
            <a:avLst/>
          </a:prstGeom>
          <a:noFill/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644900"/>
            <a:ext cx="302418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2916238" y="260350"/>
            <a:ext cx="525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Зерновка -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900113" y="1628775"/>
            <a:ext cx="633571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сухой односемянный плод, пленчатый околоплодник которого срастается с семенем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827088" y="5734050"/>
            <a:ext cx="8316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      Пшеница                              Кукуруза                                Овес</a:t>
            </a:r>
          </a:p>
        </p:txBody>
      </p:sp>
      <p:pic>
        <p:nvPicPr>
          <p:cNvPr id="67589" name="Picture 5" descr="Image 124 of 23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2825750" cy="2114550"/>
          </a:xfrm>
          <a:prstGeom prst="rect">
            <a:avLst/>
          </a:prstGeom>
          <a:noFill/>
        </p:spPr>
      </p:pic>
      <p:pic>
        <p:nvPicPr>
          <p:cNvPr id="67590" name="Picture 6" descr="253_1_im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789363"/>
            <a:ext cx="3095625" cy="1944687"/>
          </a:xfrm>
          <a:prstGeom prst="rect">
            <a:avLst/>
          </a:prstGeom>
          <a:noFill/>
        </p:spPr>
      </p:pic>
      <p:pic>
        <p:nvPicPr>
          <p:cNvPr id="67591" name="Picture 7" descr="Image 64 of 192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1844675"/>
            <a:ext cx="20955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/>
      <p:bldP spid="6758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563938" y="260350"/>
            <a:ext cx="2879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Орех -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692275" y="1628775"/>
            <a:ext cx="6335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3200" b="1">
                <a:latin typeface="Times New Roman" pitchFamily="18" charset="0"/>
              </a:rPr>
              <a:t>сухой односемянный плод с одревесневшим околоплодником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27088" y="5805488"/>
            <a:ext cx="8316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                 Фундук                                                       Фисташка</a:t>
            </a:r>
          </a:p>
        </p:txBody>
      </p:sp>
      <p:pic>
        <p:nvPicPr>
          <p:cNvPr id="68613" name="Picture 5" descr="pistachio-text465[1]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357563"/>
            <a:ext cx="2808288" cy="1993900"/>
          </a:xfrm>
          <a:prstGeom prst="rect">
            <a:avLst/>
          </a:prstGeom>
          <a:noFill/>
        </p:spPr>
      </p:pic>
      <p:pic>
        <p:nvPicPr>
          <p:cNvPr id="68614" name="Picture 6" descr="Image 11 of 640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BEDEC"/>
              </a:clrFrom>
              <a:clrTo>
                <a:srgbClr val="EBED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3284538"/>
            <a:ext cx="3106737" cy="206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635375" y="333375"/>
            <a:ext cx="2879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4800" b="1">
                <a:solidFill>
                  <a:schemeClr val="accent2"/>
                </a:solidFill>
                <a:latin typeface="Times New Roman" pitchFamily="18" charset="0"/>
              </a:rPr>
              <a:t>Желудь -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4427538" y="6021388"/>
            <a:ext cx="719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b="1">
                <a:latin typeface="Times New Roman" pitchFamily="18" charset="0"/>
              </a:rPr>
              <a:t>Дуб                                           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116013" y="1412875"/>
            <a:ext cx="7488237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ru-RU" sz="3200">
                <a:latin typeface="Times New Roman" pitchFamily="18" charset="0"/>
              </a:rPr>
              <a:t>односемянный плод с твердым околоплодником и чашеобразной деревянистой плюской. </a:t>
            </a:r>
          </a:p>
          <a:p>
            <a:pPr>
              <a:lnSpc>
                <a:spcPct val="128000"/>
              </a:lnSpc>
              <a:spcBef>
                <a:spcPts val="600"/>
              </a:spcBef>
            </a:pPr>
            <a:endParaRPr kumimoji="1" lang="ru-RU" sz="3200" b="1">
              <a:latin typeface="Times New Roman" pitchFamily="18" charset="0"/>
            </a:endParaRPr>
          </a:p>
        </p:txBody>
      </p:sp>
      <p:pic>
        <p:nvPicPr>
          <p:cNvPr id="69637" name="Picture 5" descr="Image 7 of 3294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3213100"/>
            <a:ext cx="4103688" cy="2733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Зачем</a:t>
            </a: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нужны плоды?</a:t>
            </a:r>
            <a:r>
              <a:rPr lang="ru-RU"/>
              <a:t> 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4521200" cy="1828800"/>
          </a:xfrm>
        </p:spPr>
        <p:txBody>
          <a:bodyPr/>
          <a:lstStyle/>
          <a:p>
            <a:pPr>
              <a:buClr>
                <a:srgbClr val="0000FF"/>
              </a:buClr>
              <a:buSzPct val="80000"/>
              <a:buFont typeface="Wingdings" pitchFamily="2" charset="2"/>
              <a:buChar char="v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Для формирования,</a:t>
            </a:r>
          </a:p>
          <a:p>
            <a:pPr>
              <a:buFont typeface="Wingdings" pitchFamily="2" charset="2"/>
              <a:buNone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защиты и</a:t>
            </a:r>
          </a:p>
          <a:p>
            <a:pPr>
              <a:buFont typeface="Wingdings" pitchFamily="2" charset="2"/>
              <a:buNone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распространения семян.</a:t>
            </a:r>
          </a:p>
          <a:p>
            <a:pPr>
              <a:buFont typeface="Wingdings" pitchFamily="2" charset="2"/>
              <a:buNone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2534" name="Picture 6" descr="FD0101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268413"/>
            <a:ext cx="2736850" cy="2047875"/>
          </a:xfrm>
          <a:prstGeom prst="rect">
            <a:avLst/>
          </a:prstGeom>
          <a:noFill/>
        </p:spPr>
      </p:pic>
      <p:pic>
        <p:nvPicPr>
          <p:cNvPr id="22535" name="Picture 7" descr="FD00488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3716338"/>
            <a:ext cx="1690688" cy="2449512"/>
          </a:xfrm>
          <a:prstGeom prst="rect">
            <a:avLst/>
          </a:prstGeom>
          <a:noFill/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95288" y="4076700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827088" y="3933825"/>
            <a:ext cx="4681537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FF"/>
              </a:buClr>
              <a:buSzPct val="70000"/>
              <a:buFont typeface="Wingdings" pitchFamily="2" charset="2"/>
              <a:buChar char="v"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Для питания человека и </a:t>
            </a:r>
          </a:p>
          <a:p>
            <a:pPr>
              <a:buClr>
                <a:srgbClr val="0000FF"/>
              </a:buClr>
              <a:buSzPct val="70000"/>
              <a:buFont typeface="Wingdings" pitchFamily="2" charset="2"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животных.</a:t>
            </a:r>
          </a:p>
          <a:p>
            <a:pPr>
              <a:spcBef>
                <a:spcPct val="50000"/>
              </a:spcBef>
            </a:pPr>
            <a:endParaRPr lang="ru-RU" sz="2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uiExpand="1" build="p"/>
      <p:bldP spid="225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Diagram 2"/>
          <p:cNvGraphicFramePr>
            <a:graphicFrameLocks/>
          </p:cNvGraphicFramePr>
          <p:nvPr>
            <p:ph sz="half" idx="2"/>
          </p:nvPr>
        </p:nvGraphicFramePr>
        <p:xfrm>
          <a:off x="1331913" y="333375"/>
          <a:ext cx="7354887" cy="6264275"/>
        </p:xfrm>
        <a:graphic>
          <a:graphicData uri="http://schemas.openxmlformats.org/drawingml/2006/compatibility">
            <com:legacyDrawing xmlns:com="http://schemas.openxmlformats.org/drawingml/2006/compatibility" spid="_x0000_s4608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72" name="Group 56"/>
          <p:cNvGrpSpPr>
            <a:grpSpLocks/>
          </p:cNvGrpSpPr>
          <p:nvPr/>
        </p:nvGrpSpPr>
        <p:grpSpPr bwMode="auto">
          <a:xfrm>
            <a:off x="611188" y="333375"/>
            <a:ext cx="8074025" cy="6227763"/>
            <a:chOff x="385" y="210"/>
            <a:chExt cx="5086" cy="3923"/>
          </a:xfrm>
        </p:grpSpPr>
        <p:grpSp>
          <p:nvGrpSpPr>
            <p:cNvPr id="9271" name="Group 55"/>
            <p:cNvGrpSpPr>
              <a:grpSpLocks/>
            </p:cNvGrpSpPr>
            <p:nvPr/>
          </p:nvGrpSpPr>
          <p:grpSpPr bwMode="auto">
            <a:xfrm>
              <a:off x="385" y="1616"/>
              <a:ext cx="5086" cy="2517"/>
              <a:chOff x="385" y="1616"/>
              <a:chExt cx="5086" cy="2517"/>
            </a:xfrm>
          </p:grpSpPr>
          <p:grpSp>
            <p:nvGrpSpPr>
              <p:cNvPr id="9243" name="Group 27"/>
              <p:cNvGrpSpPr>
                <a:grpSpLocks/>
              </p:cNvGrpSpPr>
              <p:nvPr/>
            </p:nvGrpSpPr>
            <p:grpSpPr bwMode="auto">
              <a:xfrm>
                <a:off x="385" y="1616"/>
                <a:ext cx="1029" cy="2495"/>
                <a:chOff x="521" y="1888"/>
                <a:chExt cx="907" cy="2267"/>
              </a:xfrm>
            </p:grpSpPr>
            <p:pic>
              <p:nvPicPr>
                <p:cNvPr id="9227" name="Picture 1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437" t="5400" r="53400" b="21169"/>
                <a:stretch>
                  <a:fillRect/>
                </a:stretch>
              </p:blipFill>
              <p:spPr bwMode="auto">
                <a:xfrm>
                  <a:off x="521" y="3475"/>
                  <a:ext cx="907" cy="6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</p:pic>
            <p:pic>
              <p:nvPicPr>
                <p:cNvPr id="9233" name="Picture 17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l="60005" t="6696" r="21588" b="19656"/>
                <a:stretch>
                  <a:fillRect/>
                </a:stretch>
              </p:blipFill>
              <p:spPr bwMode="auto">
                <a:xfrm>
                  <a:off x="521" y="1888"/>
                  <a:ext cx="907" cy="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9235" name="Picture 19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4819" t="2592" r="34819" b="19656"/>
                <a:stretch>
                  <a:fillRect/>
                </a:stretch>
              </p:blipFill>
              <p:spPr bwMode="auto">
                <a:xfrm>
                  <a:off x="521" y="2659"/>
                  <a:ext cx="907" cy="7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pic>
            <p:nvPicPr>
              <p:cNvPr id="9234" name="Picture 1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49971" t="4320" r="26079" b="22247"/>
              <a:stretch>
                <a:fillRect/>
              </a:stretch>
            </p:blipFill>
            <p:spPr bwMode="auto">
              <a:xfrm>
                <a:off x="4416" y="1624"/>
                <a:ext cx="1049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236" name="Picture 2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34543" t="4320" r="35027" b="22247"/>
              <a:stretch>
                <a:fillRect/>
              </a:stretch>
            </p:blipFill>
            <p:spPr bwMode="auto">
              <a:xfrm>
                <a:off x="4422" y="2461"/>
                <a:ext cx="1049" cy="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239" name="Picture 2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41589" t="40608" r="50294" b="40823"/>
              <a:stretch>
                <a:fillRect/>
              </a:stretch>
            </p:blipFill>
            <p:spPr bwMode="auto">
              <a:xfrm>
                <a:off x="4422" y="3339"/>
                <a:ext cx="1049" cy="79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  <p:graphicFrame>
          <p:nvGraphicFramePr>
            <p:cNvPr id="9245" name="Organization Chart 29"/>
            <p:cNvGraphicFramePr>
              <a:graphicFrameLocks/>
            </p:cNvGraphicFramePr>
            <p:nvPr/>
          </p:nvGraphicFramePr>
          <p:xfrm>
            <a:off x="945" y="210"/>
            <a:ext cx="4112" cy="3810"/>
          </p:xfrm>
          <a:graphic>
            <a:graphicData uri="http://schemas.openxmlformats.org/drawingml/2006/compatibility">
              <com:legacyDrawing xmlns:com="http://schemas.openxmlformats.org/drawingml/2006/compatibility" spid="_x0000_s9245"/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Домашнее задание: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99592" y="1700808"/>
            <a:ext cx="7848872" cy="10080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Параграф 7- 16, подготовиться к проверочной работе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Назовите  растение  и его  плод</a:t>
            </a:r>
          </a:p>
        </p:txBody>
      </p:sp>
      <p:pic>
        <p:nvPicPr>
          <p:cNvPr id="55300" name="Picture 4" descr="орех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7088" y="1700213"/>
            <a:ext cx="1828800" cy="1219200"/>
          </a:xfrm>
          <a:noFill/>
          <a:ln/>
        </p:spPr>
      </p:pic>
      <p:pic>
        <p:nvPicPr>
          <p:cNvPr id="55301" name="Picture 5" descr="померанец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1828800"/>
            <a:ext cx="1905000" cy="1600200"/>
          </a:xfrm>
          <a:prstGeom prst="rect">
            <a:avLst/>
          </a:prstGeom>
          <a:noFill/>
        </p:spPr>
      </p:pic>
      <p:pic>
        <p:nvPicPr>
          <p:cNvPr id="55302" name="Picture 6" descr="семянк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1828800"/>
            <a:ext cx="1676400" cy="1341438"/>
          </a:xfrm>
          <a:prstGeom prst="rect">
            <a:avLst/>
          </a:prstGeom>
          <a:noFill/>
        </p:spPr>
      </p:pic>
      <p:pic>
        <p:nvPicPr>
          <p:cNvPr id="55303" name="Picture 7" descr="стручо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933825"/>
            <a:ext cx="1143000" cy="2251075"/>
          </a:xfrm>
          <a:prstGeom prst="rect">
            <a:avLst/>
          </a:prstGeom>
          <a:noFill/>
        </p:spPr>
      </p:pic>
      <p:pic>
        <p:nvPicPr>
          <p:cNvPr id="55304" name="Picture 8" descr="тыквин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4114800"/>
            <a:ext cx="1828800" cy="1679575"/>
          </a:xfrm>
          <a:prstGeom prst="rect">
            <a:avLst/>
          </a:prstGeom>
          <a:noFill/>
        </p:spPr>
      </p:pic>
      <p:pic>
        <p:nvPicPr>
          <p:cNvPr id="55305" name="Picture 9" descr="яблоко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4114800"/>
            <a:ext cx="1387475" cy="1600200"/>
          </a:xfrm>
          <a:prstGeom prst="rect">
            <a:avLst/>
          </a:prstGeom>
          <a:noFill/>
        </p:spPr>
      </p:pic>
      <p:pic>
        <p:nvPicPr>
          <p:cNvPr id="55306" name="Picture 10" descr="ягода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3962400"/>
            <a:ext cx="18288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1258888" y="620713"/>
            <a:ext cx="6842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</a:rPr>
              <a:t>Назовите  растение  и его  плод</a:t>
            </a:r>
          </a:p>
        </p:txBody>
      </p:sp>
      <p:pic>
        <p:nvPicPr>
          <p:cNvPr id="33803" name="Picture 11" descr="костянка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4213" y="1557338"/>
            <a:ext cx="1790700" cy="1619250"/>
          </a:xfrm>
          <a:noFill/>
          <a:ln/>
        </p:spPr>
      </p:pic>
      <p:pic>
        <p:nvPicPr>
          <p:cNvPr id="33804" name="Picture 12" descr="боб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557338"/>
            <a:ext cx="857250" cy="2286000"/>
          </a:xfrm>
          <a:prstGeom prst="rect">
            <a:avLst/>
          </a:prstGeom>
          <a:noFill/>
        </p:spPr>
      </p:pic>
      <p:pic>
        <p:nvPicPr>
          <p:cNvPr id="33805" name="Picture 13" descr="жёлудь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1773238"/>
            <a:ext cx="1587500" cy="1905000"/>
          </a:xfrm>
          <a:prstGeom prst="rect">
            <a:avLst/>
          </a:prstGeom>
          <a:noFill/>
        </p:spPr>
      </p:pic>
      <p:pic>
        <p:nvPicPr>
          <p:cNvPr id="33806" name="Picture 14" descr="зерновк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3581400"/>
            <a:ext cx="858838" cy="2590800"/>
          </a:xfrm>
          <a:prstGeom prst="rect">
            <a:avLst/>
          </a:prstGeom>
          <a:noFill/>
        </p:spPr>
      </p:pic>
      <p:pic>
        <p:nvPicPr>
          <p:cNvPr id="33807" name="Picture 15" descr="коробочк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3733800"/>
            <a:ext cx="1200150" cy="2316163"/>
          </a:xfrm>
          <a:prstGeom prst="rect">
            <a:avLst/>
          </a:prstGeom>
          <a:noFill/>
        </p:spPr>
      </p:pic>
      <p:pic>
        <p:nvPicPr>
          <p:cNvPr id="33808" name="Picture 16" descr="многокостянк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733800"/>
            <a:ext cx="1643063" cy="2057400"/>
          </a:xfrm>
          <a:prstGeom prst="rect">
            <a:avLst/>
          </a:prstGeom>
          <a:noFill/>
        </p:spPr>
      </p:pic>
      <p:pic>
        <p:nvPicPr>
          <p:cNvPr id="33809" name="Picture 17" descr="многоорешек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3733800"/>
            <a:ext cx="1836738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WordArt 7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331913" y="1916113"/>
            <a:ext cx="6481762" cy="3097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1397000" y="2273300"/>
          <a:ext cx="6897688" cy="4219575"/>
        </p:xfrm>
        <a:graphic>
          <a:graphicData uri="http://schemas.openxmlformats.org/presentationml/2006/ole">
            <p:oleObj spid="_x0000_s87042" name="Документ" r:id="rId3" imgW="7073961" imgH="4349967" progId="Word.Document.8">
              <p:embed/>
            </p:oleObj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27584" y="476672"/>
            <a:ext cx="7834064" cy="151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t>Прочитать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t>§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t> 30, стр. 142, заполнить таблицу в рабочих листах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t>Дополнительное задание: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Найти из дополнительных источников названия других видов плодов, встречающихся в природе.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flowers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260350"/>
            <a:ext cx="8532812" cy="6399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67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8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цветка</a:t>
            </a:r>
          </a:p>
        </p:txBody>
      </p:sp>
      <p:pic>
        <p:nvPicPr>
          <p:cNvPr id="25619" name="Picture 19" descr="c_007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557338"/>
            <a:ext cx="5248275" cy="5078412"/>
          </a:xfrm>
          <a:noFill/>
          <a:ln/>
        </p:spPr>
      </p:pic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6227763" y="1700213"/>
            <a:ext cx="273685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пестик -      ;</a:t>
            </a:r>
          </a:p>
          <a:p>
            <a:pPr>
              <a:spcBef>
                <a:spcPct val="50000"/>
              </a:spcBef>
            </a:pPr>
            <a:r>
              <a:rPr lang="ru-RU"/>
              <a:t>рыльце -       ;</a:t>
            </a:r>
          </a:p>
          <a:p>
            <a:pPr>
              <a:spcBef>
                <a:spcPct val="50000"/>
              </a:spcBef>
            </a:pPr>
            <a:r>
              <a:rPr lang="ru-RU"/>
              <a:t>столбик -       ;</a:t>
            </a:r>
          </a:p>
          <a:p>
            <a:pPr>
              <a:spcBef>
                <a:spcPct val="50000"/>
              </a:spcBef>
            </a:pPr>
            <a:r>
              <a:rPr lang="ru-RU"/>
              <a:t>завязь -       ;</a:t>
            </a:r>
          </a:p>
          <a:p>
            <a:pPr>
              <a:spcBef>
                <a:spcPct val="50000"/>
              </a:spcBef>
            </a:pPr>
            <a:r>
              <a:rPr lang="ru-RU"/>
              <a:t>тычинка -     ;</a:t>
            </a:r>
          </a:p>
          <a:p>
            <a:pPr>
              <a:spcBef>
                <a:spcPct val="50000"/>
              </a:spcBef>
            </a:pPr>
            <a:r>
              <a:rPr lang="ru-RU"/>
              <a:t>тычиночная нить -    ;</a:t>
            </a:r>
          </a:p>
          <a:p>
            <a:pPr>
              <a:spcBef>
                <a:spcPct val="50000"/>
              </a:spcBef>
            </a:pPr>
            <a:r>
              <a:rPr lang="ru-RU"/>
              <a:t>пыльник -     ;</a:t>
            </a:r>
          </a:p>
          <a:p>
            <a:pPr>
              <a:spcBef>
                <a:spcPct val="50000"/>
              </a:spcBef>
            </a:pPr>
            <a:r>
              <a:rPr lang="ru-RU"/>
              <a:t>венчик -     ;</a:t>
            </a:r>
          </a:p>
          <a:p>
            <a:pPr>
              <a:spcBef>
                <a:spcPct val="50000"/>
              </a:spcBef>
            </a:pPr>
            <a:r>
              <a:rPr lang="ru-RU"/>
              <a:t>чашечка -   ;</a:t>
            </a:r>
          </a:p>
          <a:p>
            <a:pPr>
              <a:spcBef>
                <a:spcPct val="50000"/>
              </a:spcBef>
            </a:pPr>
            <a:r>
              <a:rPr lang="ru-RU"/>
              <a:t>околоцветник -    ;</a:t>
            </a:r>
          </a:p>
          <a:p>
            <a:pPr>
              <a:spcBef>
                <a:spcPct val="50000"/>
              </a:spcBef>
            </a:pPr>
            <a:r>
              <a:rPr lang="ru-RU"/>
              <a:t>цветоложе -      ;</a:t>
            </a:r>
          </a:p>
          <a:p>
            <a:pPr>
              <a:spcBef>
                <a:spcPct val="50000"/>
              </a:spcBef>
            </a:pPr>
            <a:r>
              <a:rPr lang="ru-RU"/>
              <a:t>цветоножка -     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цветка</a:t>
            </a:r>
          </a:p>
        </p:txBody>
      </p:sp>
      <p:pic>
        <p:nvPicPr>
          <p:cNvPr id="32771" name="Picture 3" descr="c_007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557338"/>
            <a:ext cx="5248275" cy="5078412"/>
          </a:xfrm>
          <a:noFill/>
          <a:ln/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227763" y="1700213"/>
            <a:ext cx="273685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пестик - 7;</a:t>
            </a:r>
          </a:p>
          <a:p>
            <a:pPr>
              <a:spcBef>
                <a:spcPct val="50000"/>
              </a:spcBef>
            </a:pPr>
            <a:r>
              <a:rPr lang="ru-RU"/>
              <a:t>рыльце – 7в;</a:t>
            </a:r>
          </a:p>
          <a:p>
            <a:pPr>
              <a:spcBef>
                <a:spcPct val="50000"/>
              </a:spcBef>
            </a:pPr>
            <a:r>
              <a:rPr lang="ru-RU"/>
              <a:t>столбик – 7г;</a:t>
            </a:r>
          </a:p>
          <a:p>
            <a:pPr>
              <a:spcBef>
                <a:spcPct val="50000"/>
              </a:spcBef>
            </a:pPr>
            <a:r>
              <a:rPr lang="ru-RU"/>
              <a:t>завязь – 7д;</a:t>
            </a:r>
          </a:p>
          <a:p>
            <a:pPr>
              <a:spcBef>
                <a:spcPct val="50000"/>
              </a:spcBef>
            </a:pPr>
            <a:r>
              <a:rPr lang="ru-RU"/>
              <a:t>тычинка - 6;</a:t>
            </a:r>
          </a:p>
          <a:p>
            <a:pPr>
              <a:spcBef>
                <a:spcPct val="50000"/>
              </a:spcBef>
            </a:pPr>
            <a:r>
              <a:rPr lang="ru-RU"/>
              <a:t>тычиночная нить – 6б;</a:t>
            </a:r>
          </a:p>
          <a:p>
            <a:pPr>
              <a:spcBef>
                <a:spcPct val="50000"/>
              </a:spcBef>
            </a:pPr>
            <a:r>
              <a:rPr lang="ru-RU"/>
              <a:t>пыльник – 6а;</a:t>
            </a:r>
          </a:p>
          <a:p>
            <a:pPr>
              <a:spcBef>
                <a:spcPct val="50000"/>
              </a:spcBef>
            </a:pPr>
            <a:r>
              <a:rPr lang="ru-RU"/>
              <a:t>венчик - 5;</a:t>
            </a:r>
          </a:p>
          <a:p>
            <a:pPr>
              <a:spcBef>
                <a:spcPct val="50000"/>
              </a:spcBef>
            </a:pPr>
            <a:r>
              <a:rPr lang="ru-RU"/>
              <a:t>чашечка - 4;</a:t>
            </a:r>
          </a:p>
          <a:p>
            <a:pPr>
              <a:spcBef>
                <a:spcPct val="50000"/>
              </a:spcBef>
            </a:pPr>
            <a:r>
              <a:rPr lang="ru-RU"/>
              <a:t>околоцветник - 3;</a:t>
            </a:r>
          </a:p>
          <a:p>
            <a:pPr>
              <a:spcBef>
                <a:spcPct val="50000"/>
              </a:spcBef>
            </a:pPr>
            <a:r>
              <a:rPr lang="ru-RU"/>
              <a:t>цветоложе - 2;</a:t>
            </a:r>
          </a:p>
          <a:p>
            <a:pPr>
              <a:spcBef>
                <a:spcPct val="50000"/>
              </a:spcBef>
            </a:pPr>
            <a:r>
              <a:rPr lang="ru-RU"/>
              <a:t>цветоножка - 1.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60350"/>
            <a:ext cx="8137525" cy="6264275"/>
          </a:xfrm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4067175" y="4437063"/>
            <a:ext cx="4392613" cy="1143000"/>
          </a:xfrm>
        </p:spPr>
        <p:txBody>
          <a:bodyPr/>
          <a:lstStyle/>
          <a:p>
            <a:pPr algn="ctr"/>
            <a:r>
              <a:rPr lang="ru-RU" sz="8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Плоды</a:t>
            </a:r>
          </a:p>
        </p:txBody>
      </p:sp>
      <p:pic>
        <p:nvPicPr>
          <p:cNvPr id="24580" name="Picture 4" descr="AG00002_"/>
          <p:cNvPicPr>
            <a:picLocks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4221163"/>
            <a:ext cx="2879725" cy="19208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Diagram 2"/>
          <p:cNvGraphicFramePr>
            <a:graphicFrameLocks/>
          </p:cNvGraphicFramePr>
          <p:nvPr>
            <p:ph sz="half" idx="2"/>
          </p:nvPr>
        </p:nvGraphicFramePr>
        <p:xfrm>
          <a:off x="1331913" y="333375"/>
          <a:ext cx="7354887" cy="6264275"/>
        </p:xfrm>
        <a:graphic>
          <a:graphicData uri="http://schemas.openxmlformats.org/drawingml/2006/compatibility">
            <com:legacyDrawing xmlns:com="http://schemas.openxmlformats.org/drawingml/2006/compatibility" spid="_x0000_s21506"/>
          </a:graphicData>
        </a:graphic>
      </p:graphicFrame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563938" y="2133600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такое плод?</a:t>
            </a:r>
            <a:endParaRPr lang="ru-RU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2268538" y="4797425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Какие бывают</a:t>
            </a:r>
          </a:p>
          <a:p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плоды?</a:t>
            </a:r>
            <a:endParaRPr lang="ru-RU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795963" y="4868863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Зачем нужны</a:t>
            </a:r>
          </a:p>
          <a:p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плоды?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21517" grpId="0"/>
      <p:bldP spid="215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</a:t>
            </a: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такое плод?</a:t>
            </a:r>
          </a:p>
        </p:txBody>
      </p:sp>
      <p:pic>
        <p:nvPicPr>
          <p:cNvPr id="36868" name="Picture 4" descr="FD0109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1773238"/>
            <a:ext cx="1184275" cy="1844675"/>
          </a:xfrm>
          <a:prstGeom prst="rect">
            <a:avLst/>
          </a:prstGeom>
          <a:noFill/>
        </p:spPr>
      </p:pic>
      <p:pic>
        <p:nvPicPr>
          <p:cNvPr id="36869" name="Picture 5" descr="FD010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773238"/>
            <a:ext cx="2025650" cy="1327150"/>
          </a:xfrm>
          <a:prstGeom prst="rect">
            <a:avLst/>
          </a:prstGeom>
          <a:noFill/>
        </p:spPr>
      </p:pic>
      <p:pic>
        <p:nvPicPr>
          <p:cNvPr id="36877" name="Picture 13" descr="PH02803J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700213"/>
            <a:ext cx="2187575" cy="1692275"/>
          </a:xfrm>
          <a:prstGeom prst="rect">
            <a:avLst/>
          </a:prstGeom>
          <a:noFill/>
        </p:spPr>
      </p:pic>
      <p:pic>
        <p:nvPicPr>
          <p:cNvPr id="36879" name="Picture 15" descr="PH02840J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3141663"/>
            <a:ext cx="2233613" cy="1728787"/>
          </a:xfrm>
          <a:prstGeom prst="rect">
            <a:avLst/>
          </a:prstGeom>
          <a:noFill/>
        </p:spPr>
      </p:pic>
      <p:pic>
        <p:nvPicPr>
          <p:cNvPr id="36880" name="Picture 16" descr="PH02876J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500438"/>
            <a:ext cx="2152650" cy="1665287"/>
          </a:xfrm>
          <a:prstGeom prst="rect">
            <a:avLst/>
          </a:prstGeom>
          <a:noFill/>
        </p:spPr>
      </p:pic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684213" y="5013325"/>
            <a:ext cx="80645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Плод</a:t>
            </a: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–</a:t>
            </a:r>
            <a:r>
              <a:rPr lang="ru-RU"/>
              <a:t> </a:t>
            </a:r>
            <a:r>
              <a:rPr lang="ru-RU" sz="2000" b="1">
                <a:solidFill>
                  <a:srgbClr val="0F01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это генеративный орган цветкового растения: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SzPct val="70000"/>
              <a:buFont typeface="Wingdings" pitchFamily="2" charset="2"/>
              <a:buChar char="v"/>
            </a:pPr>
            <a:r>
              <a:rPr lang="ru-RU" sz="2000" b="1">
                <a:solidFill>
                  <a:srgbClr val="0F01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образуется из завязи пестика;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SzPct val="70000"/>
              <a:buFont typeface="Wingdings" pitchFamily="2" charset="2"/>
              <a:buChar char="v"/>
            </a:pPr>
            <a:r>
              <a:rPr lang="ru-RU" sz="2000" b="1">
                <a:solidFill>
                  <a:srgbClr val="0F01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имеет семена.</a:t>
            </a:r>
          </a:p>
        </p:txBody>
      </p:sp>
      <p:grpSp>
        <p:nvGrpSpPr>
          <p:cNvPr id="36886" name="Group 22"/>
          <p:cNvGrpSpPr>
            <a:grpSpLocks/>
          </p:cNvGrpSpPr>
          <p:nvPr/>
        </p:nvGrpSpPr>
        <p:grpSpPr bwMode="auto">
          <a:xfrm>
            <a:off x="1187450" y="1700213"/>
            <a:ext cx="1944688" cy="1439862"/>
            <a:chOff x="793" y="1026"/>
            <a:chExt cx="1225" cy="907"/>
          </a:xfrm>
        </p:grpSpPr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>
              <a:off x="793" y="1026"/>
              <a:ext cx="1225" cy="907"/>
            </a:xfrm>
            <a:prstGeom prst="line">
              <a:avLst/>
            </a:prstGeom>
            <a:noFill/>
            <a:ln w="1143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flipH="1">
              <a:off x="793" y="1026"/>
              <a:ext cx="1225" cy="907"/>
            </a:xfrm>
            <a:prstGeom prst="line">
              <a:avLst/>
            </a:prstGeom>
            <a:noFill/>
            <a:ln w="1143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887" name="Group 23"/>
          <p:cNvGrpSpPr>
            <a:grpSpLocks/>
          </p:cNvGrpSpPr>
          <p:nvPr/>
        </p:nvGrpSpPr>
        <p:grpSpPr bwMode="auto">
          <a:xfrm>
            <a:off x="6804025" y="1700213"/>
            <a:ext cx="1944688" cy="1439862"/>
            <a:chOff x="793" y="1026"/>
            <a:chExt cx="1225" cy="907"/>
          </a:xfrm>
        </p:grpSpPr>
        <p:sp>
          <p:nvSpPr>
            <p:cNvPr id="36888" name="Line 24"/>
            <p:cNvSpPr>
              <a:spLocks noChangeShapeType="1"/>
            </p:cNvSpPr>
            <p:nvPr/>
          </p:nvSpPr>
          <p:spPr bwMode="auto">
            <a:xfrm>
              <a:off x="793" y="1026"/>
              <a:ext cx="1225" cy="907"/>
            </a:xfrm>
            <a:prstGeom prst="line">
              <a:avLst/>
            </a:prstGeom>
            <a:noFill/>
            <a:ln w="1143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89" name="Line 25"/>
            <p:cNvSpPr>
              <a:spLocks noChangeShapeType="1"/>
            </p:cNvSpPr>
            <p:nvPr/>
          </p:nvSpPr>
          <p:spPr bwMode="auto">
            <a:xfrm flipH="1">
              <a:off x="793" y="1026"/>
              <a:ext cx="1225" cy="907"/>
            </a:xfrm>
            <a:prstGeom prst="line">
              <a:avLst/>
            </a:prstGeom>
            <a:noFill/>
            <a:ln w="1143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0"/>
    </p:bld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617</TotalTime>
  <Words>500</Words>
  <Application>Microsoft Office PowerPoint</Application>
  <PresentationFormat>Экран (4:3)</PresentationFormat>
  <Paragraphs>155</Paragraphs>
  <Slides>34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Times New Roman</vt:lpstr>
      <vt:lpstr>Arial</vt:lpstr>
      <vt:lpstr>Wingdings</vt:lpstr>
      <vt:lpstr>Слои</vt:lpstr>
      <vt:lpstr>Документ Microsoft Word</vt:lpstr>
      <vt:lpstr>Слайд 1</vt:lpstr>
      <vt:lpstr>Слайд 2</vt:lpstr>
      <vt:lpstr>Слайд 3</vt:lpstr>
      <vt:lpstr>Слайд 4</vt:lpstr>
      <vt:lpstr>Строение цветка</vt:lpstr>
      <vt:lpstr>Строение цветка</vt:lpstr>
      <vt:lpstr>Плоды</vt:lpstr>
      <vt:lpstr>Слайд 8</vt:lpstr>
      <vt:lpstr>Что такое плод?</vt:lpstr>
      <vt:lpstr>Из чего образуется околоплодник и семена?</vt:lpstr>
      <vt:lpstr>Какие бывают плоды?</vt:lpstr>
      <vt:lpstr>Слайд 12</vt:lpstr>
      <vt:lpstr>Слайд 13</vt:lpstr>
      <vt:lpstr>Многосемянные сочные плоды</vt:lpstr>
      <vt:lpstr>Слайд 15</vt:lpstr>
      <vt:lpstr>          Яблоко -</vt:lpstr>
      <vt:lpstr>Слайд 17</vt:lpstr>
      <vt:lpstr>Слайд 18</vt:lpstr>
      <vt:lpstr>Многосемянные сухие плоды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Зачем нужны плоды? </vt:lpstr>
      <vt:lpstr>Слайд 29</vt:lpstr>
      <vt:lpstr>Домашнее задание:</vt:lpstr>
      <vt:lpstr>Назовите  растение  и его  плод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наташа</dc:creator>
  <cp:lastModifiedBy>наташа</cp:lastModifiedBy>
  <cp:revision>32</cp:revision>
  <dcterms:created xsi:type="dcterms:W3CDTF">1601-01-01T00:00:00Z</dcterms:created>
  <dcterms:modified xsi:type="dcterms:W3CDTF">2024-01-22T06:23:13Z</dcterms:modified>
</cp:coreProperties>
</file>