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60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26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81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07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6421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9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5886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425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8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17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596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889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142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634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663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976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27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20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58206-96FC-458A-A42C-219DC80F7CD6}" type="datetimeFigureOut">
              <a:rPr lang="ru-RU" smtClean="0"/>
              <a:t>13.01.2024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B183261-E7A9-4CAB-B2F5-9B8930C09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31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6103" y="597623"/>
            <a:ext cx="9515061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latin typeface="Arial Black" pitchFamily="34" charset="0"/>
                <a:cs typeface="Aharoni" pitchFamily="2" charset="-79"/>
              </a:rPr>
              <a:t>Ф</a:t>
            </a:r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ормирование</a:t>
            </a:r>
          </a:p>
          <a:p>
            <a:pPr algn="ctr"/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latin typeface="Arial Black" pitchFamily="34" charset="0"/>
                <a:cs typeface="Aharoni" pitchFamily="2" charset="-79"/>
              </a:rPr>
              <a:t>ч</a:t>
            </a: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latin typeface="Arial Black" pitchFamily="34" charset="0"/>
                <a:cs typeface="Aharoni" pitchFamily="2" charset="-79"/>
              </a:rPr>
              <a:t>итательской грамотности</a:t>
            </a:r>
          </a:p>
          <a:p>
            <a:pPr algn="ctr"/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latin typeface="Arial Black" pitchFamily="34" charset="0"/>
                <a:cs typeface="Aharoni" pitchFamily="2" charset="-79"/>
              </a:rPr>
              <a:t>о</a:t>
            </a:r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бучающихся начальной школы на уроках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latin typeface="Arial Black" pitchFamily="34" charset="0"/>
                <a:cs typeface="Aharoni" pitchFamily="2" charset="-79"/>
              </a:rPr>
              <a:t>окружающего мира</a:t>
            </a:r>
          </a:p>
          <a:p>
            <a:pPr algn="ctr"/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85084" y="4474163"/>
            <a:ext cx="3821879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abriola" panose="04040605051002020D02" pitchFamily="82" charset="0"/>
              </a:rPr>
              <a:t>Божко Валентина </a:t>
            </a:r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abriola" panose="04040605051002020D02" pitchFamily="82" charset="0"/>
              </a:rPr>
              <a:t>Анатольевна</a:t>
            </a:r>
          </a:p>
          <a:p>
            <a:pPr algn="ctr"/>
            <a:r>
              <a:rPr lang="ru-RU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abriola" panose="04040605051002020D02" pitchFamily="82" charset="0"/>
              </a:rPr>
              <a:t>у</a:t>
            </a:r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abriola" panose="04040605051002020D02" pitchFamily="82" charset="0"/>
              </a:rPr>
              <a:t>читель начальных классов </a:t>
            </a:r>
          </a:p>
          <a:p>
            <a:pPr algn="ctr"/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abriola" panose="04040605051002020D02" pitchFamily="82" charset="0"/>
              </a:rPr>
              <a:t>МБОУ </a:t>
            </a:r>
            <a:r>
              <a:rPr lang="ru-RU" sz="28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abriola" panose="04040605051002020D02" pitchFamily="82" charset="0"/>
              </a:rPr>
              <a:t>Большинская</a:t>
            </a:r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abriola" panose="04040605051002020D02" pitchFamily="82" charset="0"/>
              </a:rPr>
              <a:t> СОШ</a:t>
            </a:r>
          </a:p>
        </p:txBody>
      </p:sp>
    </p:spTree>
    <p:extLst>
      <p:ext uri="{BB962C8B-B14F-4D97-AF65-F5344CB8AC3E}">
        <p14:creationId xmlns:p14="http://schemas.microsoft.com/office/powerpoint/2010/main" val="3107594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184" y="566953"/>
            <a:ext cx="1128932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Arial"/>
                <a:ea typeface="Calibri"/>
              </a:rPr>
              <a:t>В современной школе ученикам приходится осваивать огромное количество учебного материала. Его надо не только читать, но и понимать, запоминать. Чтобы привлечь внимание ученика к материалу урока, помочь усвоить школьный материал, учитель должен находить и прибегать к нехитрым методам…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42310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4850" y="2938180"/>
            <a:ext cx="11050074" cy="2246769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Кластер</a:t>
            </a:r>
            <a:r>
              <a:rPr kumimoji="0" lang="ru-RU" sz="2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— это графическая форма организации информации, когда выделяются основные смысловые единицы, которые фиксируются в виде схемы с обозначением всех связей между ними. Он представляет собой изображение, способствующее систематизации и обобщению учебного материала. 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78039" y="260648"/>
            <a:ext cx="8989454" cy="707886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Применение метода 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«кластер»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84856" y="1743344"/>
            <a:ext cx="9350062" cy="830997"/>
          </a:xfrm>
          <a:prstGeom prst="rect">
            <a:avLst/>
          </a:prstGeom>
          <a:gradFill rotWithShape="1">
            <a:gsLst>
              <a:gs pos="0">
                <a:srgbClr val="8064A2">
                  <a:tint val="50000"/>
                  <a:satMod val="300000"/>
                </a:srgbClr>
              </a:gs>
              <a:gs pos="35000">
                <a:srgbClr val="8064A2">
                  <a:tint val="37000"/>
                  <a:satMod val="300000"/>
                </a:srgbClr>
              </a:gs>
              <a:gs pos="100000">
                <a:srgbClr val="8064A2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Метод кластера может применяться практически на всех уроках, 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при 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изучении самых разных тем.</a:t>
            </a:r>
          </a:p>
        </p:txBody>
      </p:sp>
    </p:spTree>
    <p:extLst>
      <p:ext uri="{BB962C8B-B14F-4D97-AF65-F5344CB8AC3E}">
        <p14:creationId xmlns:p14="http://schemas.microsoft.com/office/powerpoint/2010/main" val="2029768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76221" y="436478"/>
            <a:ext cx="3684240" cy="984885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Форма работы </a:t>
            </a:r>
            <a:endParaRPr kumimoji="0" lang="ru-RU" sz="4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974610" y="1421363"/>
            <a:ext cx="3465773" cy="887323"/>
          </a:xfrm>
          <a:prstGeom prst="straightConnector1">
            <a:avLst/>
          </a:prstGeom>
          <a:noFill/>
          <a:ln w="38100" cap="flat" cmpd="sng" algn="ctr">
            <a:solidFill>
              <a:srgbClr val="C0504D">
                <a:lumMod val="75000"/>
              </a:srgbClr>
            </a:solidFill>
            <a:prstDash val="solid"/>
            <a:tailEnd type="arrow"/>
          </a:ln>
          <a:effectLst/>
        </p:spPr>
      </p:cxnSp>
      <p:cxnSp>
        <p:nvCxnSpPr>
          <p:cNvPr id="9" name="Прямая со стрелкой 8"/>
          <p:cNvCxnSpPr/>
          <p:nvPr/>
        </p:nvCxnSpPr>
        <p:spPr>
          <a:xfrm flipH="1">
            <a:off x="4141361" y="1421363"/>
            <a:ext cx="1400794" cy="887323"/>
          </a:xfrm>
          <a:prstGeom prst="straightConnector1">
            <a:avLst/>
          </a:prstGeom>
          <a:noFill/>
          <a:ln w="38100" cap="flat" cmpd="sng" algn="ctr">
            <a:solidFill>
              <a:srgbClr val="C0504D">
                <a:lumMod val="75000"/>
              </a:srgbClr>
            </a:solidFill>
            <a:prstDash val="solid"/>
            <a:tailEnd type="arrow"/>
          </a:ln>
          <a:effectLst/>
        </p:spPr>
      </p:cxnSp>
      <p:cxnSp>
        <p:nvCxnSpPr>
          <p:cNvPr id="10" name="Прямая со стрелкой 9"/>
          <p:cNvCxnSpPr/>
          <p:nvPr/>
        </p:nvCxnSpPr>
        <p:spPr>
          <a:xfrm>
            <a:off x="5531767" y="1421363"/>
            <a:ext cx="553911" cy="798739"/>
          </a:xfrm>
          <a:prstGeom prst="straightConnector1">
            <a:avLst/>
          </a:prstGeom>
          <a:noFill/>
          <a:ln w="38100" cap="flat" cmpd="sng" algn="ctr">
            <a:solidFill>
              <a:srgbClr val="C0504D">
                <a:lumMod val="75000"/>
              </a:srgbClr>
            </a:solidFill>
            <a:prstDash val="solid"/>
            <a:tailEnd type="arrow"/>
          </a:ln>
          <a:effectLst/>
        </p:spPr>
      </p:cxnSp>
      <p:cxnSp>
        <p:nvCxnSpPr>
          <p:cNvPr id="11" name="Прямая со стрелкой 10"/>
          <p:cNvCxnSpPr/>
          <p:nvPr/>
        </p:nvCxnSpPr>
        <p:spPr>
          <a:xfrm>
            <a:off x="5527903" y="1421363"/>
            <a:ext cx="3006080" cy="778568"/>
          </a:xfrm>
          <a:prstGeom prst="straightConnector1">
            <a:avLst/>
          </a:prstGeom>
          <a:noFill/>
          <a:ln w="38100" cap="flat" cmpd="sng" algn="ctr">
            <a:solidFill>
              <a:srgbClr val="C0504D">
                <a:lumMod val="75000"/>
              </a:srgbClr>
            </a:solidFill>
            <a:prstDash val="solid"/>
            <a:tailEnd type="arrow"/>
          </a:ln>
          <a:effectLst/>
        </p:spPr>
      </p:cxnSp>
      <p:sp>
        <p:nvSpPr>
          <p:cNvPr id="12" name="Прямоугольник 11"/>
          <p:cNvSpPr/>
          <p:nvPr/>
        </p:nvSpPr>
        <p:spPr>
          <a:xfrm>
            <a:off x="1483448" y="2308686"/>
            <a:ext cx="1889941" cy="369332"/>
          </a:xfrm>
          <a:prstGeom prst="rect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индивидуальная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90487" y="2308686"/>
            <a:ext cx="1181670" cy="369332"/>
          </a:xfrm>
          <a:prstGeom prst="rect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групповая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20412" y="2199931"/>
            <a:ext cx="1531638" cy="369332"/>
          </a:xfrm>
          <a:prstGeom prst="rect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коллективная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04601" y="2201940"/>
            <a:ext cx="2159374" cy="369332"/>
          </a:xfrm>
          <a:prstGeom prst="rect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Домашнее  задание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7" name="Picture 3" descr="C:\Users\Admin\Desktop\для презентации\IMG_20240112_1138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005" y="3142285"/>
            <a:ext cx="3391105" cy="254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для презентации\IMG_20240112_1252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481" y="3116583"/>
            <a:ext cx="3365052" cy="2523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для презентации\IMG_20240112_1154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80" y="3063189"/>
            <a:ext cx="2134668" cy="284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003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33638" y="197282"/>
            <a:ext cx="7848872" cy="1077218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Что дает применение метода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кластера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 уроках детям?</a:t>
            </a: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 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506760" y="1296238"/>
            <a:ext cx="3600400" cy="1017119"/>
          </a:xfrm>
          <a:prstGeom prst="straightConnector1">
            <a:avLst/>
          </a:prstGeom>
          <a:noFill/>
          <a:ln w="38100" cap="flat" cmpd="sng" algn="ctr">
            <a:solidFill>
              <a:srgbClr val="C0504D">
                <a:lumMod val="75000"/>
              </a:srgbClr>
            </a:solidFill>
            <a:prstDash val="solid"/>
            <a:tailEnd type="arrow"/>
          </a:ln>
          <a:effectLst/>
        </p:spPr>
      </p:cxnSp>
      <p:cxnSp>
        <p:nvCxnSpPr>
          <p:cNvPr id="6" name="Прямая со стрелкой 5"/>
          <p:cNvCxnSpPr/>
          <p:nvPr/>
        </p:nvCxnSpPr>
        <p:spPr>
          <a:xfrm flipH="1">
            <a:off x="4422236" y="1298411"/>
            <a:ext cx="1717846" cy="1853915"/>
          </a:xfrm>
          <a:prstGeom prst="straightConnector1">
            <a:avLst/>
          </a:prstGeom>
          <a:noFill/>
          <a:ln w="38100" cap="flat" cmpd="sng" algn="ctr">
            <a:solidFill>
              <a:srgbClr val="C0504D">
                <a:lumMod val="75000"/>
              </a:srgbClr>
            </a:solidFill>
            <a:prstDash val="solid"/>
            <a:tailEnd type="arrow"/>
          </a:ln>
          <a:effectLst/>
        </p:spPr>
      </p:cxnSp>
      <p:cxnSp>
        <p:nvCxnSpPr>
          <p:cNvPr id="7" name="Прямая со стрелкой 6"/>
          <p:cNvCxnSpPr/>
          <p:nvPr/>
        </p:nvCxnSpPr>
        <p:spPr>
          <a:xfrm>
            <a:off x="6140082" y="1300156"/>
            <a:ext cx="0" cy="965805"/>
          </a:xfrm>
          <a:prstGeom prst="straightConnector1">
            <a:avLst/>
          </a:prstGeom>
          <a:noFill/>
          <a:ln w="38100" cap="flat" cmpd="sng" algn="ctr">
            <a:solidFill>
              <a:srgbClr val="C0504D">
                <a:lumMod val="75000"/>
              </a:srgbClr>
            </a:solidFill>
            <a:prstDash val="solid"/>
            <a:tailEnd type="arrow"/>
          </a:ln>
          <a:effectLst/>
        </p:spPr>
      </p:cxnSp>
      <p:cxnSp>
        <p:nvCxnSpPr>
          <p:cNvPr id="8" name="Прямая со стрелкой 7"/>
          <p:cNvCxnSpPr/>
          <p:nvPr/>
        </p:nvCxnSpPr>
        <p:spPr>
          <a:xfrm>
            <a:off x="6173005" y="1296238"/>
            <a:ext cx="3168352" cy="1119351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49705" y="2265961"/>
            <a:ext cx="2057054" cy="1015663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развивает системное мышление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29329" y="3152326"/>
            <a:ext cx="2287369" cy="1938992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учит детей систематизировать не только учебный материал, но и свои оценочные суждения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416484" y="2291617"/>
            <a:ext cx="2141984" cy="3170099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учит ребят вырабатывать и высказывать свое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мнение, сформированное на основании наблюдений, опыта и новых полученных знаний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270365" y="2432752"/>
            <a:ext cx="2141984" cy="2862322"/>
          </a:xfrm>
          <a:prstGeom prst="rect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развивает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навыки одновременного рассмотрения нескольких позиций, способности к творческой переработке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354568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5183" y="194155"/>
            <a:ext cx="915186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Кластер </a:t>
            </a:r>
          </a:p>
          <a:p>
            <a:pPr algn="ctr"/>
            <a:r>
              <a:rPr lang="ru-RU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на уроках окружающего мира</a:t>
            </a:r>
            <a:endParaRPr lang="ru-RU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2051" name="Picture 3" descr="C:\Users\Admin\Desktop\для презентации\IMG_20240112_1226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60" y="1763815"/>
            <a:ext cx="4039206" cy="3029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esktop\для презентации\IMG_20240112_1131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879" y="1763815"/>
            <a:ext cx="3826092" cy="2869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\Desktop\для презентации\IMG_20240112_1157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078" y="3612411"/>
            <a:ext cx="3942073" cy="295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585383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580</TotalTime>
  <Words>193</Words>
  <Application>Microsoft Office PowerPoint</Application>
  <PresentationFormat>Произвольный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Admin</cp:lastModifiedBy>
  <cp:revision>26</cp:revision>
  <dcterms:created xsi:type="dcterms:W3CDTF">2023-12-14T14:09:09Z</dcterms:created>
  <dcterms:modified xsi:type="dcterms:W3CDTF">2024-01-13T16:03:33Z</dcterms:modified>
</cp:coreProperties>
</file>