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9" r:id="rId14"/>
    <p:sldId id="268" r:id="rId15"/>
    <p:sldId id="270" r:id="rId16"/>
    <p:sldId id="271" r:id="rId17"/>
    <p:sldId id="272" r:id="rId18"/>
    <p:sldId id="275" r:id="rId19"/>
    <p:sldId id="273" r:id="rId20"/>
    <p:sldId id="274" r:id="rId21"/>
    <p:sldId id="276" r:id="rId2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1474" y="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06.09.2020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908721"/>
            <a:ext cx="7772400" cy="1944215"/>
          </a:xfrm>
        </p:spPr>
        <p:txBody>
          <a:bodyPr/>
          <a:lstStyle/>
          <a:p>
            <a:r>
              <a:rPr lang="ru-RU" b="1" dirty="0"/>
              <a:t>Введение.</a:t>
            </a:r>
            <a:br>
              <a:rPr lang="ru-RU" b="1" dirty="0"/>
            </a:br>
            <a:r>
              <a:rPr lang="ru-RU" b="1" dirty="0"/>
              <a:t> Проектная деятельность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5984" y="4357694"/>
            <a:ext cx="6400800" cy="1752600"/>
          </a:xfrm>
        </p:spPr>
        <p:txBody>
          <a:bodyPr/>
          <a:lstStyle/>
          <a:p>
            <a:pPr algn="r"/>
            <a:r>
              <a:rPr lang="ru-RU" dirty="0">
                <a:solidFill>
                  <a:schemeClr val="tx1"/>
                </a:solidFill>
              </a:rPr>
              <a:t>Андреева С.Е . </a:t>
            </a:r>
          </a:p>
          <a:p>
            <a:r>
              <a:rPr lang="ru-RU" dirty="0">
                <a:solidFill>
                  <a:schemeClr val="tx1"/>
                </a:solidFill>
              </a:rPr>
              <a:t>Нижний Новгород </a:t>
            </a:r>
          </a:p>
          <a:p>
            <a:r>
              <a:rPr lang="ru-RU" dirty="0">
                <a:solidFill>
                  <a:schemeClr val="tx1"/>
                </a:solidFill>
              </a:rPr>
              <a:t>2020 г. </a:t>
            </a:r>
          </a:p>
          <a:p>
            <a:pPr algn="r"/>
            <a:endParaRPr lang="ru-RU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600" b="1" dirty="0"/>
              <a:t>На защите темы проекта (проектной идеи) с обучающимся должны быть обсуждены:</a:t>
            </a:r>
            <a:br>
              <a:rPr lang="ru-RU" sz="3600" b="1" dirty="0"/>
            </a:b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/>
              <a:t>–	актуальность проекта;</a:t>
            </a:r>
          </a:p>
          <a:p>
            <a:pPr>
              <a:buNone/>
            </a:pPr>
            <a:r>
              <a:rPr lang="ru-RU" dirty="0"/>
              <a:t>–	положительные эффекты от реализации проекта, важные как для самого автора, так и для других людей;</a:t>
            </a:r>
          </a:p>
          <a:p>
            <a:pPr>
              <a:buNone/>
            </a:pPr>
            <a:r>
              <a:rPr lang="ru-RU" dirty="0"/>
              <a:t>–	ресурсы (как материальные, так и нематериальные), необходимые для реализации проекта, возможные источники ресурсов;</a:t>
            </a:r>
          </a:p>
          <a:p>
            <a:pPr>
              <a:buNone/>
            </a:pPr>
            <a:r>
              <a:rPr lang="ru-RU" dirty="0"/>
              <a:t>–	риски реализации проекта и сложности, которые ожидают обучающегося при реализации данного проекта;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28572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sz="2700" b="1" dirty="0"/>
              <a:t>На защите реализации проекта обучающийся представляет свой реализованный проект по следующему (примерному) плану:</a:t>
            </a:r>
            <a:br>
              <a:rPr lang="ru-RU" dirty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ru-RU" dirty="0"/>
              <a:t>1. Тема и краткое описание сути проекта.</a:t>
            </a:r>
          </a:p>
          <a:p>
            <a:pPr>
              <a:buNone/>
            </a:pPr>
            <a:r>
              <a:rPr lang="ru-RU" dirty="0"/>
              <a:t>2. Актуальность проекта.</a:t>
            </a:r>
          </a:p>
          <a:p>
            <a:pPr>
              <a:buNone/>
            </a:pPr>
            <a:r>
              <a:rPr lang="ru-RU" dirty="0"/>
              <a:t>3. Положительные эффекты от реализации проекта, которые получат как сам автор, так и другие люди.</a:t>
            </a:r>
          </a:p>
          <a:p>
            <a:pPr>
              <a:buNone/>
            </a:pPr>
            <a:r>
              <a:rPr lang="ru-RU" dirty="0"/>
              <a:t>4. Ресурсы (материальные и нематериальные), которые были привлечены для реализации проекта, а также источники этих ресурсов.</a:t>
            </a:r>
          </a:p>
          <a:p>
            <a:pPr>
              <a:buNone/>
            </a:pPr>
            <a:r>
              <a:rPr lang="ru-RU" dirty="0"/>
              <a:t>5. Ход реализации проекта.</a:t>
            </a:r>
          </a:p>
          <a:p>
            <a:pPr>
              <a:buNone/>
            </a:pPr>
            <a:r>
              <a:rPr lang="ru-RU" dirty="0"/>
              <a:t>6. Риски реализации проекта и сложности, которые обучающемуся удалось преодолеть в ходе его реализации.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4000" b="1" dirty="0"/>
              <a:t>Исследовательские проекты могут иметь следующие направления:</a:t>
            </a:r>
            <a:br>
              <a:rPr lang="ru-RU" sz="4000" b="1" dirty="0"/>
            </a:b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>
              <a:buNone/>
            </a:pPr>
            <a:r>
              <a:rPr lang="ru-RU" dirty="0"/>
              <a:t>–	</a:t>
            </a:r>
            <a:r>
              <a:rPr lang="ru-RU" dirty="0" err="1"/>
              <a:t>естественно-научные</a:t>
            </a:r>
            <a:r>
              <a:rPr lang="ru-RU" dirty="0"/>
              <a:t> исследования;</a:t>
            </a:r>
          </a:p>
          <a:p>
            <a:pPr algn="just">
              <a:buNone/>
            </a:pPr>
            <a:r>
              <a:rPr lang="ru-RU" dirty="0"/>
              <a:t>–	исследования в гуманитарных областях (в том числе выходящих за рамки школьной программы, например в психологии, социологии);</a:t>
            </a:r>
          </a:p>
          <a:p>
            <a:pPr algn="just">
              <a:buNone/>
            </a:pPr>
            <a:r>
              <a:rPr lang="ru-RU" dirty="0"/>
              <a:t>–	экономические исследования;</a:t>
            </a:r>
          </a:p>
          <a:p>
            <a:pPr algn="just">
              <a:buNone/>
            </a:pPr>
            <a:r>
              <a:rPr lang="ru-RU" dirty="0"/>
              <a:t>–	социальные исследования;</a:t>
            </a:r>
          </a:p>
          <a:p>
            <a:pPr algn="just">
              <a:buNone/>
            </a:pPr>
            <a:r>
              <a:rPr lang="ru-RU" dirty="0"/>
              <a:t>–	научно-технические исследования.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Заголовок 1"/>
          <p:cNvSpPr>
            <a:spLocks noGrp="1"/>
          </p:cNvSpPr>
          <p:nvPr>
            <p:ph type="title"/>
          </p:nvPr>
        </p:nvSpPr>
        <p:spPr>
          <a:xfrm>
            <a:off x="1095375" y="228600"/>
            <a:ext cx="6964363" cy="762000"/>
          </a:xfrm>
        </p:spPr>
        <p:txBody>
          <a:bodyPr/>
          <a:lstStyle/>
          <a:p>
            <a:pPr algn="ctr" eaLnBrk="1" hangingPunct="1"/>
            <a:r>
              <a:rPr lang="ru-RU" sz="3200" b="1" dirty="0">
                <a:latin typeface="Times New Roman" pitchFamily="18" charset="0"/>
                <a:cs typeface="Times New Roman" pitchFamily="18" charset="0"/>
              </a:rPr>
              <a:t>Что такое проект?</a:t>
            </a:r>
          </a:p>
        </p:txBody>
      </p:sp>
      <p:sp>
        <p:nvSpPr>
          <p:cNvPr id="4099" name="Содержимое 2"/>
          <p:cNvSpPr>
            <a:spLocks noGrp="1"/>
          </p:cNvSpPr>
          <p:nvPr>
            <p:ph idx="1"/>
          </p:nvPr>
        </p:nvSpPr>
        <p:spPr>
          <a:xfrm>
            <a:off x="500034" y="928670"/>
            <a:ext cx="8458200" cy="5105400"/>
          </a:xfrm>
        </p:spPr>
        <p:txBody>
          <a:bodyPr>
            <a:normAutofit fontScale="92500" lnSpcReduction="10000"/>
          </a:bodyPr>
          <a:lstStyle/>
          <a:p>
            <a:pPr eaLnBrk="1" hangingPunct="1">
              <a:buFont typeface="Wingdings" pitchFamily="2" charset="2"/>
              <a:buChar char="v"/>
            </a:pPr>
            <a:r>
              <a:rPr lang="ru-RU" b="1" dirty="0">
                <a:latin typeface="Times New Roman" pitchFamily="18" charset="0"/>
                <a:cs typeface="Times New Roman" pitchFamily="18" charset="0"/>
              </a:rPr>
              <a:t>Проект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– это творческая деятельность, направленная на достижение определенной цели, решение какой-либо проблемы.</a:t>
            </a:r>
          </a:p>
          <a:p>
            <a:pPr eaLnBrk="1" hangingPunct="1">
              <a:buFont typeface="Wingdings" pitchFamily="2" charset="2"/>
              <a:buChar char="v"/>
            </a:pPr>
            <a:r>
              <a:rPr lang="ru-RU" b="1" dirty="0">
                <a:latin typeface="Times New Roman" pitchFamily="18" charset="0"/>
                <a:cs typeface="Times New Roman" pitchFamily="18" charset="0"/>
              </a:rPr>
              <a:t>Проектированием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называется подготовка комплекта проектной документации, а также сам процесс создания проекта.</a:t>
            </a:r>
          </a:p>
          <a:p>
            <a:pPr eaLnBrk="1" hangingPunct="1">
              <a:buFont typeface="Wingdings" pitchFamily="2" charset="2"/>
              <a:buNone/>
            </a:pP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>          При проектировании  выполняют пояснительную записку, содержащую анализ ситуации, эскизы, чертежи, экономические расчеты, описание технологии, выбор материалов и инструментов.</a:t>
            </a:r>
          </a:p>
          <a:p>
            <a:pPr eaLnBrk="1" hangingPunct="1">
              <a:buFont typeface="Wingdings" pitchFamily="2" charset="2"/>
              <a:buChar char="v"/>
            </a:pPr>
            <a:r>
              <a:rPr lang="ru-RU" b="1" dirty="0">
                <a:latin typeface="Times New Roman" pitchFamily="18" charset="0"/>
                <a:cs typeface="Times New Roman" pitchFamily="18" charset="0"/>
              </a:rPr>
              <a:t>Проектная деятельность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– это деятельность по созданию нового нужного изделия, новой услуги.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0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 nodeType="clickPar">
                      <p:stCondLst>
                        <p:cond delay="indefinite"/>
                      </p:stCondLst>
                      <p:childTnLst>
                        <p:par>
                          <p:cTn id="1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8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Исследовательский проект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/>
            <a:r>
              <a:rPr lang="ru-RU" dirty="0"/>
              <a:t>Исследовательский проект напоминает по форме научное исследование. Этот тип проектов изначально направлен на сбор информации о каком-то объекте, ознакомление участников проекта с этой информацией, ее анализ, обобщение фактов, предназначенных для широкой аудитории. При этом акцент на теоретической части проекта не означает отсутствия практической части. Примером такого проекта может служить проект по истории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Прикладной (практико-ориентированный)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dirty="0"/>
              <a:t>Прикладной (практико-ориентированный) проект отличает четко обозначенный с самого начала предметный результат деятельности участника (участников) проекта. Пример: проект закона, справочный материал, программа действий, наглядное пособие и т. д.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Информационный проект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dirty="0"/>
              <a:t>Информационный проект направлен на сбор информации о каком-либо объекте или явлении с целью анализа, обобщения и представления информации для широкой аудитории. Такие 3 проекты требуют хорошо продуманной структуры и возможности ее коррекции по ходу работы. Продуктом такого проекта может быть, например, публикация в СМИ.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Творческий проект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/>
            <a:r>
              <a:rPr lang="ru-RU" dirty="0"/>
              <a:t>Творческий проект предполагает свободный, нестандартный подход к оформлению результатов работы. Такие проекты, как правило, требуют самых больших усилий от их авторов, часто связаны с необходимостью организовывать работу других людей, но зато вызывают наибольший резонанс и, как следствие, больше всего запоминаются. Примером такого проекта может служить постановка спектакля, подготовка выставки, видеофильм и т. д.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Социальный проект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dirty="0"/>
              <a:t>Социальный проект предполагают сбор, анализ и представление информации по какой-нибудь актуальной социально-значимой тематике.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Конструкторский проект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dirty="0"/>
              <a:t>Конструкторский проект – материальный объект, макет, иное конструкторское изделие, с полным описанием и научным обоснованием его изготовления и применения.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ФГОС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ru-RU" b="1" dirty="0">
                <a:latin typeface="Times New Roman" pitchFamily="18" charset="0"/>
                <a:cs typeface="Times New Roman" pitchFamily="18" charset="0"/>
              </a:rPr>
              <a:t>Индивидуальный проект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выполняется обучающимся самостоятельно под руководством учителя (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тьютора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) по выбранной теме в рамках одного или нескольких изучаемых учебных предметов, курсов в любой избранной области деятельности (познавательной, практической, учебно-исследовательской, социальной, художественно-творческой, иной).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Инженерный проект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dirty="0"/>
              <a:t>Инженерный проект – </a:t>
            </a:r>
            <a:r>
              <a:rPr lang="ru-RU" dirty="0" err="1"/>
              <a:t>проект</a:t>
            </a:r>
            <a:r>
              <a:rPr lang="ru-RU" dirty="0"/>
              <a:t> с инженерно-техническим содержанием. Например, комплект чертежей по разработке инженерного функционирования (инженерного решения) какого-то объекта с описанием и научным обоснованием его применения.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285728"/>
            <a:ext cx="8229600" cy="1143000"/>
          </a:xfrm>
        </p:spPr>
        <p:txBody>
          <a:bodyPr>
            <a:noAutofit/>
          </a:bodyPr>
          <a:lstStyle/>
          <a:p>
            <a:r>
              <a:rPr lang="ru-RU" sz="2800" b="1" dirty="0"/>
              <a:t>Формы представления результатов проектной деятельности (продукт деятельности):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ru-RU" dirty="0"/>
              <a:t>макеты, модели, рабочие установки, схемы, </a:t>
            </a:r>
            <a:r>
              <a:rPr lang="ru-RU" dirty="0" err="1"/>
              <a:t>план-карты</a:t>
            </a:r>
            <a:r>
              <a:rPr lang="ru-RU" dirty="0"/>
              <a:t>; </a:t>
            </a:r>
          </a:p>
          <a:p>
            <a:r>
              <a:rPr lang="ru-RU" dirty="0" err="1"/>
              <a:t>постеры</a:t>
            </a:r>
            <a:r>
              <a:rPr lang="ru-RU" dirty="0"/>
              <a:t>, презентации; </a:t>
            </a:r>
          </a:p>
          <a:p>
            <a:r>
              <a:rPr lang="ru-RU" dirty="0"/>
              <a:t> альбомы, буклеты, брошюры, книги;</a:t>
            </a:r>
          </a:p>
          <a:p>
            <a:r>
              <a:rPr lang="ru-RU" dirty="0"/>
              <a:t>печатные статьи, эссе, рассказы, стихи, рисунки; результаты исследовательских экспедиций, обработки архивов и мемуаров; </a:t>
            </a:r>
          </a:p>
          <a:p>
            <a:r>
              <a:rPr lang="ru-RU" dirty="0"/>
              <a:t>документальные фильмы, мультфильмы; </a:t>
            </a:r>
          </a:p>
          <a:p>
            <a:r>
              <a:rPr lang="ru-RU" dirty="0"/>
              <a:t>выставки, игры, тематические вечера, концерты; </a:t>
            </a:r>
          </a:p>
          <a:p>
            <a:r>
              <a:rPr lang="ru-RU" dirty="0"/>
              <a:t>сценарии мероприятий; </a:t>
            </a:r>
          </a:p>
          <a:p>
            <a:r>
              <a:rPr lang="ru-RU" dirty="0" err="1"/>
              <a:t>веб-сайты</a:t>
            </a:r>
            <a:r>
              <a:rPr lang="ru-RU" dirty="0"/>
              <a:t>, программное обеспечение, компакт-диски (или другие цифровые носители) и </a:t>
            </a:r>
            <a:r>
              <a:rPr lang="ru-RU" dirty="0" err="1"/>
              <a:t>др</a:t>
            </a: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ФГОС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dirty="0">
                <a:latin typeface="Times New Roman" pitchFamily="18" charset="0"/>
                <a:cs typeface="Times New Roman" pitchFamily="18" charset="0"/>
              </a:rPr>
              <a:t>Должен быть представлен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в виде завершенного учебного исследования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или разработанного проекта: информационного, творческого, социального, прикладного, инновационного, конструкторского, инженерного.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200" b="1" dirty="0"/>
              <a:t>Примерная</a:t>
            </a:r>
            <a:r>
              <a:rPr lang="ru-RU" sz="3200" dirty="0"/>
              <a:t> </a:t>
            </a:r>
            <a:r>
              <a:rPr lang="ru-RU" sz="3200" b="1" dirty="0"/>
              <a:t>образовательная программа среднего общего образования</a:t>
            </a: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algn="just"/>
            <a:r>
              <a:rPr lang="ru-RU" dirty="0">
                <a:latin typeface="Times New Roman" pitchFamily="18" charset="0"/>
                <a:cs typeface="Times New Roman" pitchFamily="18" charset="0"/>
              </a:rPr>
              <a:t>Основной процедурой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итоговой оценки достижения </a:t>
            </a:r>
            <a:r>
              <a:rPr lang="ru-RU" b="1" dirty="0" err="1">
                <a:latin typeface="Times New Roman" pitchFamily="18" charset="0"/>
                <a:cs typeface="Times New Roman" pitchFamily="18" charset="0"/>
              </a:rPr>
              <a:t>метапредметных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 результатов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является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защита итогового индивидуального проекта или учебного исследования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i="1" dirty="0">
                <a:latin typeface="Times New Roman" pitchFamily="18" charset="0"/>
                <a:cs typeface="Times New Roman" pitchFamily="18" charset="0"/>
              </a:rPr>
              <a:t>Индивидуальный проект или учебное исследование может выполняться по любому из следующих направлений: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социальное; бизнес-проектирование; исследовательское; инженерно-конструкторское; информационное; творческое.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Отчет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dirty="0">
                <a:latin typeface="Times New Roman" pitchFamily="18" charset="0"/>
                <a:cs typeface="Times New Roman" pitchFamily="18" charset="0"/>
              </a:rPr>
              <a:t>Защита проекта осуществляется в процессе специально организованной деятельности комиссии образовательной организации или на школьной конференции. Результаты выполнения проекта оцениваются по итогам рассмотрения комиссией представленного продукта с краткой пояснительной запиской, презентации обучающегося и отзыва руководителя.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Оценка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dirty="0"/>
              <a:t>Итоговая отметка по предметам и междисциплинарным программам фиксируется в документе об уровне образования установленного образца – аттестате о среднем общем образовании.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600" b="1" dirty="0">
                <a:latin typeface="Times New Roman" pitchFamily="18" charset="0"/>
                <a:cs typeface="Times New Roman" pitchFamily="18" charset="0"/>
              </a:rPr>
              <a:t>Направления учебно-исследовательской и проектной деятельности </a:t>
            </a:r>
            <a:br>
              <a:rPr lang="ru-RU" dirty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lvl="0">
              <a:buNone/>
            </a:pPr>
            <a:r>
              <a:rPr lang="ru-RU" dirty="0"/>
              <a:t>Возможными направлениями проектной и учебно-исследовательской деятельности являются:</a:t>
            </a:r>
          </a:p>
          <a:p>
            <a:pPr>
              <a:buNone/>
            </a:pPr>
            <a:r>
              <a:rPr lang="ru-RU" dirty="0"/>
              <a:t>–	исследовательское;</a:t>
            </a:r>
          </a:p>
          <a:p>
            <a:pPr>
              <a:buNone/>
            </a:pPr>
            <a:r>
              <a:rPr lang="ru-RU" dirty="0"/>
              <a:t>–	инженерное;</a:t>
            </a:r>
          </a:p>
          <a:p>
            <a:pPr>
              <a:buNone/>
            </a:pPr>
            <a:r>
              <a:rPr lang="ru-RU" dirty="0"/>
              <a:t>–	прикладное;</a:t>
            </a:r>
          </a:p>
          <a:p>
            <a:pPr>
              <a:buNone/>
            </a:pPr>
            <a:r>
              <a:rPr lang="ru-RU" dirty="0"/>
              <a:t>–	бизнес-проектирование;</a:t>
            </a:r>
          </a:p>
          <a:p>
            <a:pPr>
              <a:buNone/>
            </a:pPr>
            <a:r>
              <a:rPr lang="ru-RU" dirty="0"/>
              <a:t>–	информационное;</a:t>
            </a:r>
          </a:p>
          <a:p>
            <a:pPr>
              <a:buNone/>
            </a:pPr>
            <a:r>
              <a:rPr lang="ru-RU" dirty="0"/>
              <a:t>–	социальное;</a:t>
            </a:r>
          </a:p>
          <a:p>
            <a:pPr>
              <a:buNone/>
            </a:pPr>
            <a:r>
              <a:rPr lang="ru-RU" dirty="0"/>
              <a:t>–	игровое;</a:t>
            </a:r>
          </a:p>
          <a:p>
            <a:pPr>
              <a:buNone/>
            </a:pPr>
            <a:r>
              <a:rPr lang="ru-RU" dirty="0"/>
              <a:t>–	творческое.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50004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b="1" dirty="0"/>
              <a:t>Приоритетными направлениями являются:</a:t>
            </a:r>
            <a:br>
              <a:rPr lang="ru-RU" dirty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dirty="0"/>
              <a:t>–	социальное;</a:t>
            </a:r>
          </a:p>
          <a:p>
            <a:pPr>
              <a:buNone/>
            </a:pPr>
            <a:r>
              <a:rPr lang="ru-RU" dirty="0"/>
              <a:t>–	бизнес-проектирование;</a:t>
            </a:r>
          </a:p>
          <a:p>
            <a:pPr>
              <a:buNone/>
            </a:pPr>
            <a:r>
              <a:rPr lang="ru-RU" dirty="0"/>
              <a:t>–	исследовательское;</a:t>
            </a:r>
          </a:p>
          <a:p>
            <a:pPr>
              <a:buNone/>
            </a:pPr>
            <a:r>
              <a:rPr lang="ru-RU" dirty="0"/>
              <a:t>–	инженерное;</a:t>
            </a:r>
          </a:p>
          <a:p>
            <a:pPr>
              <a:buNone/>
            </a:pPr>
            <a:r>
              <a:rPr lang="ru-RU" dirty="0"/>
              <a:t>–	информационное.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u="sng" dirty="0"/>
              <a:t>Защита проекта 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ru-RU" i="1" dirty="0"/>
              <a:t>Публично должны быть представлены два элемента проектной работы:</a:t>
            </a:r>
          </a:p>
          <a:p>
            <a:pPr>
              <a:buNone/>
            </a:pPr>
            <a:r>
              <a:rPr lang="ru-RU" dirty="0"/>
              <a:t>–	защита темы проекта (проектной идеи);</a:t>
            </a:r>
          </a:p>
          <a:p>
            <a:pPr>
              <a:buNone/>
            </a:pPr>
            <a:r>
              <a:rPr lang="ru-RU" dirty="0"/>
              <a:t>–	защита реализованного проекта.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966</Words>
  <Application>Microsoft Office PowerPoint</Application>
  <PresentationFormat>Экран (4:3)</PresentationFormat>
  <Paragraphs>80</Paragraphs>
  <Slides>21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21</vt:i4>
      </vt:variant>
    </vt:vector>
  </HeadingPairs>
  <TitlesOfParts>
    <vt:vector size="26" baseType="lpstr">
      <vt:lpstr>Arial</vt:lpstr>
      <vt:lpstr>Calibri</vt:lpstr>
      <vt:lpstr>Times New Roman</vt:lpstr>
      <vt:lpstr>Wingdings</vt:lpstr>
      <vt:lpstr>Тема Office</vt:lpstr>
      <vt:lpstr>Введение.  Проектная деятельность</vt:lpstr>
      <vt:lpstr>ФГОС</vt:lpstr>
      <vt:lpstr>ФГОС</vt:lpstr>
      <vt:lpstr>Примерная образовательная программа среднего общего образования</vt:lpstr>
      <vt:lpstr>Отчет</vt:lpstr>
      <vt:lpstr>Оценка</vt:lpstr>
      <vt:lpstr>Направления учебно-исследовательской и проектной деятельности  </vt:lpstr>
      <vt:lpstr>Приоритетными направлениями являются: </vt:lpstr>
      <vt:lpstr>Защита проекта </vt:lpstr>
      <vt:lpstr>На защите темы проекта (проектной идеи) с обучающимся должны быть обсуждены: </vt:lpstr>
      <vt:lpstr>На защите реализации проекта обучающийся представляет свой реализованный проект по следующему (примерному) плану: </vt:lpstr>
      <vt:lpstr>Исследовательские проекты могут иметь следующие направления: </vt:lpstr>
      <vt:lpstr>Что такое проект?</vt:lpstr>
      <vt:lpstr>Исследовательский проект</vt:lpstr>
      <vt:lpstr>Прикладной (практико-ориентированный)</vt:lpstr>
      <vt:lpstr>Информационный проект</vt:lpstr>
      <vt:lpstr>Творческий проект</vt:lpstr>
      <vt:lpstr>Социальный проект</vt:lpstr>
      <vt:lpstr>Конструкторский проект</vt:lpstr>
      <vt:lpstr>Инженерный проект</vt:lpstr>
      <vt:lpstr>Формы представления результатов проектной деятельности (продукт деятельности):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Введение.  Проектная деятельность</dc:title>
  <dc:creator>Информатика IV-19</dc:creator>
  <cp:lastModifiedBy>Андрей Королев</cp:lastModifiedBy>
  <cp:revision>9</cp:revision>
  <dcterms:created xsi:type="dcterms:W3CDTF">2019-09-05T10:07:23Z</dcterms:created>
  <dcterms:modified xsi:type="dcterms:W3CDTF">2020-09-06T07:40:39Z</dcterms:modified>
</cp:coreProperties>
</file>

<file path=docProps/thumbnail.jpeg>
</file>