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374" r:id="rId2"/>
    <p:sldId id="379" r:id="rId3"/>
    <p:sldId id="368" r:id="rId4"/>
    <p:sldId id="377" r:id="rId5"/>
    <p:sldId id="378" r:id="rId6"/>
    <p:sldId id="382" r:id="rId7"/>
    <p:sldId id="383" r:id="rId8"/>
    <p:sldId id="384" r:id="rId9"/>
    <p:sldId id="385" r:id="rId1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FFFFA3"/>
    <a:srgbClr val="0000FF"/>
    <a:srgbClr val="FFFF00"/>
    <a:srgbClr val="FFFF66"/>
    <a:srgbClr val="FFFF8F"/>
    <a:srgbClr val="B7FFB7"/>
    <a:srgbClr val="FFFF99"/>
    <a:srgbClr val="CC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8" Type="http://schemas.openxmlformats.org/officeDocument/2006/relationships/image" Target="../media/image11.wmf"/><Relationship Id="rId3" Type="http://schemas.openxmlformats.org/officeDocument/2006/relationships/image" Target="../media/image6.wmf"/><Relationship Id="rId7" Type="http://schemas.openxmlformats.org/officeDocument/2006/relationships/image" Target="../media/image10.wmf"/><Relationship Id="rId2" Type="http://schemas.openxmlformats.org/officeDocument/2006/relationships/image" Target="../media/image5.wmf"/><Relationship Id="rId1" Type="http://schemas.openxmlformats.org/officeDocument/2006/relationships/image" Target="../media/image4.wmf"/><Relationship Id="rId6" Type="http://schemas.openxmlformats.org/officeDocument/2006/relationships/image" Target="../media/image9.wmf"/><Relationship Id="rId5" Type="http://schemas.openxmlformats.org/officeDocument/2006/relationships/image" Target="../media/image8.wmf"/><Relationship Id="rId4" Type="http://schemas.openxmlformats.org/officeDocument/2006/relationships/image" Target="../media/image7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4BE4512E-58E4-4570-A196-FF6D1D4ABD22}" type="datetimeFigureOut">
              <a:rPr lang="ru-RU"/>
              <a:pPr>
                <a:defRPr/>
              </a:pPr>
              <a:t>29.01.2024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BCCC54D7-718C-418A-A327-4EB69454E7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4533DA9-50A1-468D-B7F7-031CA7037A8E}" type="slidenum">
              <a:rPr lang="ru-RU"/>
              <a:pPr/>
              <a:t>4</a:t>
            </a:fld>
            <a:endParaRPr lang="ru-RU"/>
          </a:p>
        </p:txBody>
      </p:sp>
      <p:sp>
        <p:nvSpPr>
          <p:cNvPr id="172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2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20E5F4D-D152-47A8-BCD3-80316D06FA61}" type="slidenum">
              <a:rPr lang="ru-RU"/>
              <a:pPr/>
              <a:t>8</a:t>
            </a:fld>
            <a:endParaRPr lang="ru-RU"/>
          </a:p>
        </p:txBody>
      </p:sp>
      <p:sp>
        <p:nvSpPr>
          <p:cNvPr id="15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20E5F4D-D152-47A8-BCD3-80316D06FA61}" type="slidenum">
              <a:rPr lang="ru-RU"/>
              <a:pPr/>
              <a:t>9</a:t>
            </a:fld>
            <a:endParaRPr lang="ru-RU"/>
          </a:p>
        </p:txBody>
      </p:sp>
      <p:sp>
        <p:nvSpPr>
          <p:cNvPr id="15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208981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2928934"/>
            <a:ext cx="7772400" cy="1470025"/>
          </a:xfrm>
        </p:spPr>
        <p:txBody>
          <a:bodyPr/>
          <a:lstStyle>
            <a:lvl1pPr algn="ctr">
              <a:defRPr b="1" cap="none" spc="0">
                <a:ln/>
                <a:solidFill>
                  <a:srgbClr val="293315"/>
                </a:solidFill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14348" y="4500570"/>
            <a:ext cx="4414846" cy="1395410"/>
          </a:xfrm>
        </p:spPr>
        <p:txBody>
          <a:bodyPr/>
          <a:lstStyle>
            <a:lvl1pPr marL="0" indent="0" algn="ctr">
              <a:buNone/>
              <a:defRPr>
                <a:solidFill>
                  <a:schemeClr val="accent3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264054-53F9-46BA-AE4E-D84A7BE6C59F}" type="datetimeFigureOut">
              <a:rPr lang="ru-RU"/>
              <a:pPr>
                <a:defRPr/>
              </a:pPr>
              <a:t>29.01.2024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7865BA-F8EB-4A33-B5B7-EE5839080C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F8A03B-814B-4868-9087-4D83BD6D7ECF}" type="datetimeFigureOut">
              <a:rPr lang="ru-RU"/>
              <a:pPr>
                <a:defRPr/>
              </a:pPr>
              <a:t>29.01.2024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8BE24C-8F4A-48C0-B73A-578F9E959F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303939-2B25-47BA-B44B-995F2CE7FC7F}" type="datetimeFigureOut">
              <a:rPr lang="ru-RU"/>
              <a:pPr>
                <a:defRPr/>
              </a:pPr>
              <a:t>29.01.2024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133614-9731-47AA-B541-3B7ED6FCF5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МОУ СОШ № 25       Малая Е.В.</a:t>
            </a: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7353729-1AEE-43A3-84CE-1C7A9B8514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4A3B56-4BD5-472A-AC9C-1A0D364425CC}" type="datetimeFigureOut">
              <a:rPr lang="ru-RU"/>
              <a:pPr>
                <a:defRPr/>
              </a:pPr>
              <a:t>29.01.2024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B2F996-C80E-449B-832D-1A9C99C645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D2E2C2-0749-4F6F-B82F-A3FAF640B34C}" type="datetimeFigureOut">
              <a:rPr lang="ru-RU"/>
              <a:pPr>
                <a:defRPr/>
              </a:pPr>
              <a:t>29.01.2024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A3DBCD-CA9F-43C5-8417-9EFAA53BD1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1CEC02-03E2-4AC7-B45A-18CFABE8A725}" type="datetimeFigureOut">
              <a:rPr lang="ru-RU"/>
              <a:pPr>
                <a:defRPr/>
              </a:pPr>
              <a:t>29.01.2024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76BE19-0A3C-40D6-BA6B-5B4ADB8C36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F9283F-E145-4F18-B899-8ED9598FFBC2}" type="datetimeFigureOut">
              <a:rPr lang="ru-RU"/>
              <a:pPr>
                <a:defRPr/>
              </a:pPr>
              <a:t>29.01.2024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CB6654-BB17-4D08-A906-D3FB552167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9C6A3B-8D5B-43C2-B1E5-57301D1DB195}" type="datetimeFigureOut">
              <a:rPr lang="ru-RU"/>
              <a:pPr>
                <a:defRPr/>
              </a:pPr>
              <a:t>29.01.2024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7DB048-0693-4414-BC20-A2171BD353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B027CE-3CF2-4DD1-84D0-B37610F3311B}" type="datetimeFigureOut">
              <a:rPr lang="ru-RU"/>
              <a:pPr>
                <a:defRPr/>
              </a:pPr>
              <a:t>29.01.2024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04A604-5D13-4054-AC2F-6868CAF65F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E17418-41B5-4FDE-8376-F17D43BEFBC1}" type="datetimeFigureOut">
              <a:rPr lang="ru-RU"/>
              <a:pPr>
                <a:defRPr/>
              </a:pPr>
              <a:t>29.01.2024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201206-AE65-4A17-8369-BD041B908F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735883-BD87-4CC4-99FA-0AC024105622}" type="datetimeFigureOut">
              <a:rPr lang="ru-RU"/>
              <a:pPr>
                <a:defRPr/>
              </a:pPr>
              <a:t>29.01.2024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1756BB-C30A-4DC5-BF9A-E3BBC972E5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4500" y="285750"/>
            <a:ext cx="7115175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12291" name="Текст 2"/>
          <p:cNvSpPr>
            <a:spLocks noGrp="1"/>
          </p:cNvSpPr>
          <p:nvPr>
            <p:ph type="body" idx="1"/>
          </p:nvPr>
        </p:nvSpPr>
        <p:spPr bwMode="auto">
          <a:xfrm>
            <a:off x="1714500" y="1643063"/>
            <a:ext cx="7115175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F016E5E-792F-48A3-96B2-8D49021E2876}" type="datetimeFigureOut">
              <a:rPr lang="ru-RU"/>
              <a:pPr>
                <a:defRPr/>
              </a:pPr>
              <a:t>29.01.2024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00FB4A3-D3B0-480F-B8B7-861E18D1B5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9" r:id="rId1"/>
    <p:sldLayoutId id="2147483769" r:id="rId2"/>
    <p:sldLayoutId id="2147483770" r:id="rId3"/>
    <p:sldLayoutId id="2147483771" r:id="rId4"/>
    <p:sldLayoutId id="2147483772" r:id="rId5"/>
    <p:sldLayoutId id="2147483773" r:id="rId6"/>
    <p:sldLayoutId id="2147483774" r:id="rId7"/>
    <p:sldLayoutId id="2147483775" r:id="rId8"/>
    <p:sldLayoutId id="2147483776" r:id="rId9"/>
    <p:sldLayoutId id="2147483777" r:id="rId10"/>
    <p:sldLayoutId id="2147483778" r:id="rId11"/>
    <p:sldLayoutId id="214748378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 kern="1200">
          <a:ln/>
          <a:solidFill>
            <a:srgbClr val="2E3917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2E3917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2E3917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2E3917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2E3917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rgbClr val="2E3917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rgbClr val="2E3917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rgbClr val="2E3917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rgbClr val="2E3917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rgbClr val="4F6228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rgbClr val="4F6228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rgbClr val="4F6228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rgbClr val="4F6228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rgbClr val="4F6228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wmf"/><Relationship Id="rId13" Type="http://schemas.openxmlformats.org/officeDocument/2006/relationships/oleObject" Target="../embeddings/oleObject6.bin"/><Relationship Id="rId18" Type="http://schemas.openxmlformats.org/officeDocument/2006/relationships/image" Target="../media/image11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12" Type="http://schemas.openxmlformats.org/officeDocument/2006/relationships/image" Target="../media/image8.wmf"/><Relationship Id="rId17" Type="http://schemas.openxmlformats.org/officeDocument/2006/relationships/oleObject" Target="../embeddings/oleObject8.bin"/><Relationship Id="rId2" Type="http://schemas.openxmlformats.org/officeDocument/2006/relationships/slideLayout" Target="../slideLayouts/slideLayout12.xml"/><Relationship Id="rId16" Type="http://schemas.openxmlformats.org/officeDocument/2006/relationships/image" Target="../media/image10.wmf"/><Relationship Id="rId20" Type="http://schemas.openxmlformats.org/officeDocument/2006/relationships/image" Target="../media/image13.png"/><Relationship Id="rId1" Type="http://schemas.openxmlformats.org/officeDocument/2006/relationships/vmlDrawing" Target="../drawings/vmlDrawing1.vml"/><Relationship Id="rId6" Type="http://schemas.openxmlformats.org/officeDocument/2006/relationships/image" Target="../media/image5.wmf"/><Relationship Id="rId11" Type="http://schemas.openxmlformats.org/officeDocument/2006/relationships/oleObject" Target="../embeddings/oleObject5.bin"/><Relationship Id="rId5" Type="http://schemas.openxmlformats.org/officeDocument/2006/relationships/oleObject" Target="../embeddings/oleObject2.bin"/><Relationship Id="rId15" Type="http://schemas.openxmlformats.org/officeDocument/2006/relationships/oleObject" Target="../embeddings/oleObject7.bin"/><Relationship Id="rId10" Type="http://schemas.openxmlformats.org/officeDocument/2006/relationships/image" Target="../media/image7.wmf"/><Relationship Id="rId19" Type="http://schemas.openxmlformats.org/officeDocument/2006/relationships/image" Target="../media/image12.png"/><Relationship Id="rId4" Type="http://schemas.openxmlformats.org/officeDocument/2006/relationships/image" Target="../media/image4.wmf"/><Relationship Id="rId9" Type="http://schemas.openxmlformats.org/officeDocument/2006/relationships/oleObject" Target="../embeddings/oleObject4.bin"/><Relationship Id="rId14" Type="http://schemas.openxmlformats.org/officeDocument/2006/relationships/image" Target="../media/image9.w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Box 11"/>
          <p:cNvSpPr txBox="1">
            <a:spLocks noChangeArrowheads="1"/>
          </p:cNvSpPr>
          <p:nvPr/>
        </p:nvSpPr>
        <p:spPr bwMode="auto">
          <a:xfrm>
            <a:off x="827584" y="2041702"/>
            <a:ext cx="8497639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6000" b="1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Решение задач, содержащих графики.</a:t>
            </a:r>
          </a:p>
        </p:txBody>
      </p:sp>
      <p:sp>
        <p:nvSpPr>
          <p:cNvPr id="14340" name="TextBox 4"/>
          <p:cNvSpPr txBox="1">
            <a:spLocks noChangeArrowheads="1"/>
          </p:cNvSpPr>
          <p:nvPr/>
        </p:nvSpPr>
        <p:spPr bwMode="auto">
          <a:xfrm>
            <a:off x="6030913" y="476250"/>
            <a:ext cx="2862262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 smtClean="0">
                <a:solidFill>
                  <a:srgbClr val="002060"/>
                </a:solidFill>
                <a:latin typeface="Georgia" pitchFamily="18" charset="0"/>
              </a:rPr>
              <a:t>22.01.2024</a:t>
            </a:r>
            <a:endParaRPr lang="ru-RU" sz="3200" b="1" dirty="0">
              <a:solidFill>
                <a:srgbClr val="002060"/>
              </a:solidFill>
              <a:latin typeface="Georgia" pitchFamily="18" charset="0"/>
            </a:endParaRPr>
          </a:p>
        </p:txBody>
      </p:sp>
      <p:pic>
        <p:nvPicPr>
          <p:cNvPr id="14341" name="Рисунок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688138" y="4464050"/>
            <a:ext cx="2205037" cy="2205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2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1" name="TextBox 4"/>
          <p:cNvSpPr txBox="1">
            <a:spLocks noChangeArrowheads="1"/>
          </p:cNvSpPr>
          <p:nvPr/>
        </p:nvSpPr>
        <p:spPr bwMode="auto">
          <a:xfrm>
            <a:off x="1331987" y="5201780"/>
            <a:ext cx="374441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>
              <a:defRPr/>
            </a:pPr>
            <a:r>
              <a:rPr lang="ru-RU" sz="3200" b="1" i="1" u="sng" dirty="0">
                <a:ln w="11430"/>
                <a:solidFill>
                  <a:srgbClr val="002060"/>
                </a:solidFill>
                <a:latin typeface="Georgia" pitchFamily="18" charset="0"/>
              </a:rPr>
              <a:t>Алгебра 7 класс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83" name="Rectangle 3"/>
          <p:cNvSpPr>
            <a:spLocks noGrp="1"/>
          </p:cNvSpPr>
          <p:nvPr>
            <p:ph type="body" sz="half" idx="1"/>
          </p:nvPr>
        </p:nvSpPr>
        <p:spPr>
          <a:xfrm>
            <a:off x="2905347" y="1600200"/>
            <a:ext cx="4038600" cy="4525963"/>
          </a:xfrm>
        </p:spPr>
        <p:txBody>
          <a:bodyPr/>
          <a:lstStyle/>
          <a:p>
            <a:endParaRPr lang="ru-RU" sz="2800">
              <a:latin typeface="Georgia" pitchFamily="18" charset="0"/>
            </a:endParaRPr>
          </a:p>
          <a:p>
            <a:endParaRPr lang="ru-RU" sz="2800">
              <a:latin typeface="Georgia" pitchFamily="18" charset="0"/>
            </a:endParaRPr>
          </a:p>
          <a:p>
            <a:endParaRPr lang="ru-RU" sz="2800">
              <a:latin typeface="Georgia" pitchFamily="18" charset="0"/>
            </a:endParaRPr>
          </a:p>
          <a:p>
            <a:endParaRPr lang="ru-RU" sz="2800">
              <a:latin typeface="Georgia" pitchFamily="18" charset="0"/>
            </a:endParaRPr>
          </a:p>
          <a:p>
            <a:endParaRPr lang="ru-RU" sz="2800">
              <a:latin typeface="Georgia" pitchFamily="18" charset="0"/>
            </a:endParaRPr>
          </a:p>
          <a:p>
            <a:endParaRPr lang="ru-RU" sz="2800">
              <a:latin typeface="Georgia" pitchFamily="18" charset="0"/>
            </a:endParaRPr>
          </a:p>
        </p:txBody>
      </p:sp>
      <p:graphicFrame>
        <p:nvGraphicFramePr>
          <p:cNvPr id="174084" name="Object 4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2916460" y="3064652"/>
          <a:ext cx="2159000" cy="681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94" name="Формула" r:id="rId3" imgW="723600" imgH="228600" progId="Equation.3">
                  <p:embed/>
                </p:oleObj>
              </mc:Choice>
              <mc:Fallback>
                <p:oleObj name="Формула" r:id="rId3" imgW="723600" imgH="22860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16460" y="3064652"/>
                        <a:ext cx="2159000" cy="681038"/>
                      </a:xfrm>
                      <a:prstGeom prst="rect">
                        <a:avLst/>
                      </a:prstGeom>
                      <a:solidFill>
                        <a:srgbClr val="FFFF99"/>
                      </a:solidFill>
                      <a:ln w="28575">
                        <a:solidFill>
                          <a:schemeClr val="hlink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4086" name="Object 6"/>
          <p:cNvGraphicFramePr>
            <a:graphicFrameLocks noGrp="1" noChangeAspect="1"/>
          </p:cNvGraphicFramePr>
          <p:nvPr>
            <p:ph sz="quarter" idx="3"/>
          </p:nvPr>
        </p:nvGraphicFramePr>
        <p:xfrm>
          <a:off x="2916460" y="1556395"/>
          <a:ext cx="1879600" cy="1100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95" name="Формула" r:id="rId5" imgW="672840" imgH="393480" progId="Equation.3">
                  <p:embed/>
                </p:oleObj>
              </mc:Choice>
              <mc:Fallback>
                <p:oleObj name="Формула" r:id="rId5" imgW="672840" imgH="39348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16460" y="1556395"/>
                        <a:ext cx="1879600" cy="1100138"/>
                      </a:xfrm>
                      <a:prstGeom prst="rect">
                        <a:avLst/>
                      </a:prstGeom>
                      <a:solidFill>
                        <a:srgbClr val="FFFF99"/>
                      </a:solidFill>
                      <a:ln w="28575">
                        <a:solidFill>
                          <a:schemeClr val="hlink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4087" name="Object 7"/>
          <p:cNvGraphicFramePr>
            <a:graphicFrameLocks noChangeAspect="1"/>
          </p:cNvGraphicFramePr>
          <p:nvPr/>
        </p:nvGraphicFramePr>
        <p:xfrm>
          <a:off x="2916460" y="4153809"/>
          <a:ext cx="2592387" cy="1079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96" name="Формула" r:id="rId7" imgW="825480" imgH="419040" progId="Equation.3">
                  <p:embed/>
                </p:oleObj>
              </mc:Choice>
              <mc:Fallback>
                <p:oleObj name="Формула" r:id="rId7" imgW="825480" imgH="41904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16460" y="4153809"/>
                        <a:ext cx="2592387" cy="1079500"/>
                      </a:xfrm>
                      <a:prstGeom prst="rect">
                        <a:avLst/>
                      </a:prstGeom>
                      <a:solidFill>
                        <a:srgbClr val="FFFF99"/>
                      </a:solidFill>
                      <a:ln w="28575">
                        <a:solidFill>
                          <a:schemeClr val="hlink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4088" name="Object 8"/>
          <p:cNvGraphicFramePr>
            <a:graphicFrameLocks noChangeAspect="1"/>
          </p:cNvGraphicFramePr>
          <p:nvPr/>
        </p:nvGraphicFramePr>
        <p:xfrm>
          <a:off x="2916460" y="5641429"/>
          <a:ext cx="2447925" cy="523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97" name="Формула" r:id="rId9" imgW="774360" imgH="177480" progId="Equation.3">
                  <p:embed/>
                </p:oleObj>
              </mc:Choice>
              <mc:Fallback>
                <p:oleObj name="Формула" r:id="rId9" imgW="774360" imgH="17748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16460" y="5641429"/>
                        <a:ext cx="2447925" cy="523875"/>
                      </a:xfrm>
                      <a:prstGeom prst="rect">
                        <a:avLst/>
                      </a:prstGeom>
                      <a:solidFill>
                        <a:srgbClr val="FFFF99"/>
                      </a:solidFill>
                      <a:ln w="28575">
                        <a:solidFill>
                          <a:schemeClr val="hlink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4089" name="Object 9"/>
          <p:cNvGraphicFramePr>
            <a:graphicFrameLocks noChangeAspect="1"/>
          </p:cNvGraphicFramePr>
          <p:nvPr/>
        </p:nvGraphicFramePr>
        <p:xfrm>
          <a:off x="6372447" y="3169427"/>
          <a:ext cx="2738438" cy="4810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98" name="Формула" r:id="rId11" imgW="647640" imgH="177480" progId="Equation.3">
                  <p:embed/>
                </p:oleObj>
              </mc:Choice>
              <mc:Fallback>
                <p:oleObj name="Формула" r:id="rId11" imgW="647640" imgH="177480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72447" y="3169427"/>
                        <a:ext cx="2738438" cy="481012"/>
                      </a:xfrm>
                      <a:prstGeom prst="rect">
                        <a:avLst/>
                      </a:prstGeom>
                      <a:solidFill>
                        <a:srgbClr val="FFFF99"/>
                      </a:solidFill>
                      <a:ln w="28575">
                        <a:solidFill>
                          <a:schemeClr val="hlink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4090" name="Object 10"/>
          <p:cNvGraphicFramePr>
            <a:graphicFrameLocks noChangeAspect="1"/>
          </p:cNvGraphicFramePr>
          <p:nvPr/>
        </p:nvGraphicFramePr>
        <p:xfrm>
          <a:off x="6372447" y="1670695"/>
          <a:ext cx="2160588" cy="1038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99" name="Формула" r:id="rId13" imgW="761760" imgH="419040" progId="Equation.3">
                  <p:embed/>
                </p:oleObj>
              </mc:Choice>
              <mc:Fallback>
                <p:oleObj name="Формула" r:id="rId13" imgW="761760" imgH="419040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72447" y="1670695"/>
                        <a:ext cx="2160588" cy="1038225"/>
                      </a:xfrm>
                      <a:prstGeom prst="rect">
                        <a:avLst/>
                      </a:prstGeom>
                      <a:solidFill>
                        <a:srgbClr val="FFFF99"/>
                      </a:solidFill>
                      <a:ln w="28575">
                        <a:solidFill>
                          <a:schemeClr val="hlink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4091" name="Object 11"/>
          <p:cNvGraphicFramePr>
            <a:graphicFrameLocks noChangeAspect="1"/>
          </p:cNvGraphicFramePr>
          <p:nvPr/>
        </p:nvGraphicFramePr>
        <p:xfrm>
          <a:off x="6372447" y="4110946"/>
          <a:ext cx="2613025" cy="1069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600" name="Формула" r:id="rId15" imgW="927000" imgH="419040" progId="Equation.3">
                  <p:embed/>
                </p:oleObj>
              </mc:Choice>
              <mc:Fallback>
                <p:oleObj name="Формула" r:id="rId15" imgW="927000" imgH="419040" progId="Equation.3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72447" y="4110946"/>
                        <a:ext cx="2613025" cy="1069975"/>
                      </a:xfrm>
                      <a:prstGeom prst="rect">
                        <a:avLst/>
                      </a:prstGeom>
                      <a:solidFill>
                        <a:srgbClr val="FFFF99"/>
                      </a:solidFill>
                      <a:ln w="28575">
                        <a:solidFill>
                          <a:schemeClr val="hlink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4092" name="Object 12"/>
          <p:cNvGraphicFramePr>
            <a:graphicFrameLocks noChangeAspect="1"/>
          </p:cNvGraphicFramePr>
          <p:nvPr/>
        </p:nvGraphicFramePr>
        <p:xfrm>
          <a:off x="6372447" y="5641429"/>
          <a:ext cx="2106612" cy="476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601" name="Формула" r:id="rId17" imgW="787320" imgH="177480" progId="Equation.3">
                  <p:embed/>
                </p:oleObj>
              </mc:Choice>
              <mc:Fallback>
                <p:oleObj name="Формула" r:id="rId17" imgW="787320" imgH="177480" progId="Equation.3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72447" y="5641429"/>
                        <a:ext cx="2106612" cy="476250"/>
                      </a:xfrm>
                      <a:prstGeom prst="rect">
                        <a:avLst/>
                      </a:prstGeom>
                      <a:solidFill>
                        <a:srgbClr val="FFFF99"/>
                      </a:solidFill>
                      <a:ln w="28575">
                        <a:solidFill>
                          <a:schemeClr val="hlink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179512" y="188640"/>
            <a:ext cx="8964488" cy="1168539"/>
          </a:xfrm>
          <a:prstGeom prst="roundRect">
            <a:avLst>
              <a:gd name="adj" fmla="val 50000"/>
            </a:avLst>
          </a:prstGeom>
          <a:ln w="38100">
            <a:solidFill>
              <a:srgbClr val="0000FF"/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r">
              <a:defRPr/>
            </a:pPr>
            <a:r>
              <a:rPr lang="ru-RU" sz="2400" b="1" dirty="0" smtClean="0">
                <a:solidFill>
                  <a:srgbClr val="002060"/>
                </a:solidFill>
                <a:latin typeface="Georgia" pitchFamily="18" charset="0"/>
              </a:rPr>
              <a:t>Определите какие выражения являются линейной функцией? Назовите коэффициенты </a:t>
            </a:r>
            <a:r>
              <a:rPr lang="ru-RU" sz="2400" b="1" dirty="0" err="1" smtClean="0">
                <a:solidFill>
                  <a:srgbClr val="002060"/>
                </a:solidFill>
                <a:latin typeface="Georgia" pitchFamily="18" charset="0"/>
              </a:rPr>
              <a:t>k</a:t>
            </a:r>
            <a:r>
              <a:rPr lang="ru-RU" sz="2400" b="1" dirty="0" smtClean="0">
                <a:solidFill>
                  <a:srgbClr val="002060"/>
                </a:solidFill>
                <a:latin typeface="Georgia" pitchFamily="18" charset="0"/>
              </a:rPr>
              <a:t> и  </a:t>
            </a:r>
            <a:r>
              <a:rPr lang="ru-RU" sz="2400" b="1" dirty="0" err="1" smtClean="0">
                <a:solidFill>
                  <a:srgbClr val="002060"/>
                </a:solidFill>
                <a:latin typeface="Georgia" pitchFamily="18" charset="0"/>
              </a:rPr>
              <a:t>b</a:t>
            </a:r>
            <a:r>
              <a:rPr lang="ru-RU" sz="2400" b="1" dirty="0" smtClean="0">
                <a:solidFill>
                  <a:srgbClr val="002060"/>
                </a:solidFill>
                <a:latin typeface="Georgia" pitchFamily="18" charset="0"/>
              </a:rPr>
              <a:t>.</a:t>
            </a:r>
            <a:endParaRPr lang="ru-RU" sz="2400" b="1" dirty="0">
              <a:solidFill>
                <a:schemeClr val="tx2">
                  <a:lumMod val="75000"/>
                </a:schemeClr>
              </a:solidFill>
              <a:latin typeface="Georgia" pitchFamily="18" charset="0"/>
            </a:endParaRPr>
          </a:p>
        </p:txBody>
      </p:sp>
      <p:pic>
        <p:nvPicPr>
          <p:cNvPr id="17" name="Рисунок 2"/>
          <p:cNvPicPr>
            <a:picLocks noChangeAspect="1" noChangeArrowheads="1"/>
          </p:cNvPicPr>
          <p:nvPr/>
        </p:nvPicPr>
        <p:blipFill>
          <a:blip r:embed="rId1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23728" y="4077072"/>
            <a:ext cx="1038225" cy="100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Рисунок 1"/>
          <p:cNvPicPr>
            <a:picLocks noChangeAspect="1" noChangeArrowheads="1"/>
          </p:cNvPicPr>
          <p:nvPr/>
        </p:nvPicPr>
        <p:blipFill>
          <a:blip r:embed="rId2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51720" y="1556792"/>
            <a:ext cx="828675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prst="angle"/>
          </a:sp3d>
        </p:spPr>
      </p:pic>
      <p:pic>
        <p:nvPicPr>
          <p:cNvPr id="19" name="Рисунок 2"/>
          <p:cNvPicPr>
            <a:picLocks noChangeAspect="1" noChangeArrowheads="1"/>
          </p:cNvPicPr>
          <p:nvPr/>
        </p:nvPicPr>
        <p:blipFill>
          <a:blip r:embed="rId1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23728" y="5229200"/>
            <a:ext cx="1038225" cy="100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Рисунок 1"/>
          <p:cNvPicPr>
            <a:picLocks noChangeAspect="1" noChangeArrowheads="1"/>
          </p:cNvPicPr>
          <p:nvPr/>
        </p:nvPicPr>
        <p:blipFill>
          <a:blip r:embed="rId2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23728" y="2852936"/>
            <a:ext cx="828675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prst="angle"/>
          </a:sp3d>
        </p:spPr>
      </p:pic>
      <p:pic>
        <p:nvPicPr>
          <p:cNvPr id="21" name="Рисунок 2"/>
          <p:cNvPicPr>
            <a:picLocks noChangeAspect="1" noChangeArrowheads="1"/>
          </p:cNvPicPr>
          <p:nvPr/>
        </p:nvPicPr>
        <p:blipFill>
          <a:blip r:embed="rId1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652120" y="1556792"/>
            <a:ext cx="1038225" cy="100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Рисунок 2"/>
          <p:cNvPicPr>
            <a:picLocks noChangeAspect="1" noChangeArrowheads="1"/>
          </p:cNvPicPr>
          <p:nvPr/>
        </p:nvPicPr>
        <p:blipFill>
          <a:blip r:embed="rId1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652120" y="2636912"/>
            <a:ext cx="1038225" cy="100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Рисунок 2"/>
          <p:cNvPicPr>
            <a:picLocks noChangeAspect="1" noChangeArrowheads="1"/>
          </p:cNvPicPr>
          <p:nvPr/>
        </p:nvPicPr>
        <p:blipFill>
          <a:blip r:embed="rId1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24128" y="4005064"/>
            <a:ext cx="1038225" cy="100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Рисунок 2"/>
          <p:cNvPicPr>
            <a:picLocks noChangeAspect="1" noChangeArrowheads="1"/>
          </p:cNvPicPr>
          <p:nvPr/>
        </p:nvPicPr>
        <p:blipFill>
          <a:blip r:embed="rId1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96136" y="5229200"/>
            <a:ext cx="1038225" cy="100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740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740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740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7408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7408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7408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7408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7408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7408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7408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7408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740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740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740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7408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7408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7408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7408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7408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7408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7408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7408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740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740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740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7408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7408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7408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7408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7408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7408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7408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7408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740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740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740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7408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7408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7408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7408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7408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7408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7408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7408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740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740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740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5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7409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7409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7409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7409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7409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6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7409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7409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6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7409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>
                      <p:stCondLst>
                        <p:cond delay="indefinite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7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7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8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3" fill="hold">
                      <p:stCondLst>
                        <p:cond delay="indefinite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740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740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740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7408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7408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7408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9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7408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7408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9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7408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7408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7408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1" fill="hold">
                      <p:stCondLst>
                        <p:cond delay="indefinite"/>
                      </p:stCondLst>
                      <p:childTnLst>
                        <p:par>
                          <p:cTn id="202" fill="hold">
                            <p:stCondLst>
                              <p:cond delay="0"/>
                            </p:stCondLst>
                            <p:childTnLst>
                              <p:par>
                                <p:cTn id="20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1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1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9" fill="hold">
                      <p:stCondLst>
                        <p:cond delay="indefinite"/>
                      </p:stCondLst>
                      <p:childTnLst>
                        <p:par>
                          <p:cTn id="220" fill="hold">
                            <p:stCondLst>
                              <p:cond delay="0"/>
                            </p:stCondLst>
                            <p:childTnLst>
                              <p:par>
                                <p:cTn id="22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740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740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740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7409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7409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7409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7409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7409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7409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7409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7409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7" fill="hold">
                      <p:stCondLst>
                        <p:cond delay="indefinite"/>
                      </p:stCondLst>
                      <p:childTnLst>
                        <p:par>
                          <p:cTn id="238" fill="hold">
                            <p:stCondLst>
                              <p:cond delay="0"/>
                            </p:stCondLst>
                            <p:childTnLst>
                              <p:par>
                                <p:cTn id="23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4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4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5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5" fill="hold">
                      <p:stCondLst>
                        <p:cond delay="indefinite"/>
                      </p:stCondLst>
                      <p:childTnLst>
                        <p:par>
                          <p:cTn id="256" fill="hold">
                            <p:stCondLst>
                              <p:cond delay="0"/>
                            </p:stCondLst>
                            <p:childTnLst>
                              <p:par>
                                <p:cTn id="25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740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740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740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6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7409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6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7409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7409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6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7409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7409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7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7409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7409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7409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3" fill="hold">
                      <p:stCondLst>
                        <p:cond delay="indefinite"/>
                      </p:stCondLst>
                      <p:childTnLst>
                        <p:par>
                          <p:cTn id="274" fill="hold">
                            <p:stCondLst>
                              <p:cond delay="0"/>
                            </p:stCondLst>
                            <p:childTnLst>
                              <p:par>
                                <p:cTn id="27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8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8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8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8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9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4320826" y="2492896"/>
            <a:ext cx="3419526" cy="707886"/>
          </a:xfrm>
          <a:prstGeom prst="rect">
            <a:avLst/>
          </a:prstGeom>
          <a:solidFill>
            <a:srgbClr val="FFFF8F"/>
          </a:solidFill>
          <a:ln w="28575">
            <a:solidFill>
              <a:srgbClr val="0000CC"/>
            </a:solidFill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none">
            <a:spAutoFit/>
          </a:bodyPr>
          <a:lstStyle/>
          <a:p>
            <a:r>
              <a:rPr lang="en-US" sz="4000" b="1" i="1" dirty="0" smtClean="0">
                <a:solidFill>
                  <a:srgbClr val="002060"/>
                </a:solidFill>
                <a:latin typeface="Georgia" pitchFamily="18" charset="0"/>
              </a:rPr>
              <a:t>f</a:t>
            </a:r>
            <a:r>
              <a:rPr lang="ru-RU" sz="4000" b="1" i="1" dirty="0" smtClean="0">
                <a:solidFill>
                  <a:srgbClr val="002060"/>
                </a:solidFill>
                <a:latin typeface="Georgia" pitchFamily="18" charset="0"/>
              </a:rPr>
              <a:t>(</a:t>
            </a:r>
            <a:r>
              <a:rPr lang="ru-RU" sz="4000" b="1" i="1" dirty="0" err="1" smtClean="0">
                <a:solidFill>
                  <a:srgbClr val="002060"/>
                </a:solidFill>
                <a:latin typeface="Georgia" pitchFamily="18" charset="0"/>
              </a:rPr>
              <a:t>х</a:t>
            </a:r>
            <a:r>
              <a:rPr lang="ru-RU" sz="4000" b="1" i="1" dirty="0" smtClean="0">
                <a:solidFill>
                  <a:srgbClr val="002060"/>
                </a:solidFill>
                <a:latin typeface="Georgia" pitchFamily="18" charset="0"/>
              </a:rPr>
              <a:t>)</a:t>
            </a:r>
            <a:r>
              <a:rPr lang="en-US" sz="4000" b="1" i="1" dirty="0" smtClean="0">
                <a:solidFill>
                  <a:srgbClr val="002060"/>
                </a:solidFill>
                <a:latin typeface="Georgia" pitchFamily="18" charset="0"/>
              </a:rPr>
              <a:t> </a:t>
            </a:r>
            <a:r>
              <a:rPr lang="en-US" sz="4000" b="1" i="1" dirty="0">
                <a:solidFill>
                  <a:srgbClr val="002060"/>
                </a:solidFill>
                <a:latin typeface="Georgia" pitchFamily="18" charset="0"/>
              </a:rPr>
              <a:t>= </a:t>
            </a:r>
            <a:r>
              <a:rPr lang="ru-RU" sz="4000" b="1" i="1" dirty="0" smtClean="0">
                <a:solidFill>
                  <a:srgbClr val="002060"/>
                </a:solidFill>
                <a:latin typeface="Georgia" pitchFamily="18" charset="0"/>
              </a:rPr>
              <a:t>2</a:t>
            </a:r>
            <a:r>
              <a:rPr lang="en-US" sz="4000" b="1" i="1" dirty="0" smtClean="0">
                <a:solidFill>
                  <a:srgbClr val="002060"/>
                </a:solidFill>
                <a:latin typeface="Georgia" pitchFamily="18" charset="0"/>
              </a:rPr>
              <a:t>x </a:t>
            </a:r>
            <a:r>
              <a:rPr lang="en-US" sz="4000" b="1" i="1" dirty="0">
                <a:solidFill>
                  <a:srgbClr val="002060"/>
                </a:solidFill>
                <a:latin typeface="Georgia" pitchFamily="18" charset="0"/>
              </a:rPr>
              <a:t>+ </a:t>
            </a:r>
            <a:r>
              <a:rPr lang="ru-RU" sz="4000" b="1" i="1" dirty="0" smtClean="0">
                <a:solidFill>
                  <a:srgbClr val="002060"/>
                </a:solidFill>
                <a:latin typeface="Georgia" pitchFamily="18" charset="0"/>
              </a:rPr>
              <a:t>7</a:t>
            </a:r>
            <a:r>
              <a:rPr lang="en-US" sz="4000" b="1" i="1" dirty="0" smtClean="0">
                <a:solidFill>
                  <a:srgbClr val="002060"/>
                </a:solidFill>
                <a:latin typeface="Georgia" pitchFamily="18" charset="0"/>
              </a:rPr>
              <a:t> </a:t>
            </a:r>
            <a:endParaRPr lang="ru-RU" sz="4000" b="1" i="1" dirty="0">
              <a:solidFill>
                <a:srgbClr val="002060"/>
              </a:solidFill>
              <a:latin typeface="Georgia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51520" y="188640"/>
            <a:ext cx="3131840" cy="735747"/>
          </a:xfrm>
          <a:prstGeom prst="roundRect">
            <a:avLst>
              <a:gd name="adj" fmla="val 50000"/>
            </a:avLst>
          </a:prstGeom>
          <a:ln w="38100">
            <a:solidFill>
              <a:srgbClr val="0000FF"/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r">
              <a:defRPr/>
            </a:pPr>
            <a:r>
              <a:rPr lang="ru-RU" sz="2800" b="1" dirty="0" smtClean="0">
                <a:latin typeface="Georgia" pitchFamily="18" charset="0"/>
              </a:rPr>
              <a:t>Задание №1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Georgia" pitchFamily="18" charset="0"/>
              </a:rPr>
              <a:t>:</a:t>
            </a:r>
            <a:endParaRPr lang="ru-RU" sz="2800" b="1" dirty="0">
              <a:solidFill>
                <a:schemeClr val="tx2">
                  <a:lumMod val="75000"/>
                </a:schemeClr>
              </a:solidFill>
              <a:latin typeface="Georgia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39552" y="1052736"/>
            <a:ext cx="8352928" cy="1200329"/>
          </a:xfrm>
          <a:prstGeom prst="rect">
            <a:avLst/>
          </a:prstGeom>
          <a:ln w="28575">
            <a:solidFill>
              <a:srgbClr val="0000CC"/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Georgia" pitchFamily="18" charset="0"/>
              </a:rPr>
              <a:t>Для функции у = </a:t>
            </a:r>
            <a:r>
              <a:rPr lang="en-US" sz="2400" b="1" dirty="0" smtClean="0">
                <a:solidFill>
                  <a:srgbClr val="002060"/>
                </a:solidFill>
                <a:latin typeface="Georgia" pitchFamily="18" charset="0"/>
              </a:rPr>
              <a:t>f</a:t>
            </a:r>
            <a:r>
              <a:rPr lang="ru-RU" sz="2400" b="1" dirty="0" smtClean="0">
                <a:solidFill>
                  <a:srgbClr val="002060"/>
                </a:solidFill>
                <a:latin typeface="Georgia" pitchFamily="18" charset="0"/>
              </a:rPr>
              <a:t>(</a:t>
            </a:r>
            <a:r>
              <a:rPr lang="ru-RU" sz="2400" b="1" dirty="0" err="1" smtClean="0">
                <a:solidFill>
                  <a:srgbClr val="002060"/>
                </a:solidFill>
                <a:latin typeface="Georgia" pitchFamily="18" charset="0"/>
              </a:rPr>
              <a:t>х</a:t>
            </a:r>
            <a:r>
              <a:rPr lang="ru-RU" sz="2400" b="1" dirty="0" smtClean="0">
                <a:solidFill>
                  <a:srgbClr val="002060"/>
                </a:solidFill>
                <a:latin typeface="Georgia" pitchFamily="18" charset="0"/>
              </a:rPr>
              <a:t>) найдите </a:t>
            </a:r>
            <a:r>
              <a:rPr lang="en-US" sz="2400" b="1" dirty="0" smtClean="0">
                <a:solidFill>
                  <a:srgbClr val="002060"/>
                </a:solidFill>
                <a:latin typeface="Georgia" pitchFamily="18" charset="0"/>
              </a:rPr>
              <a:t>f</a:t>
            </a:r>
            <a:r>
              <a:rPr lang="ru-RU" sz="2400" b="1" dirty="0" smtClean="0">
                <a:solidFill>
                  <a:srgbClr val="002060"/>
                </a:solidFill>
                <a:latin typeface="Georgia" pitchFamily="18" charset="0"/>
              </a:rPr>
              <a:t>(0),  </a:t>
            </a:r>
            <a:r>
              <a:rPr lang="en-US" sz="2400" b="1" dirty="0" smtClean="0">
                <a:solidFill>
                  <a:srgbClr val="002060"/>
                </a:solidFill>
                <a:latin typeface="Georgia" pitchFamily="18" charset="0"/>
              </a:rPr>
              <a:t>f</a:t>
            </a:r>
            <a:r>
              <a:rPr lang="ru-RU" sz="2400" b="1" dirty="0" smtClean="0">
                <a:solidFill>
                  <a:srgbClr val="002060"/>
                </a:solidFill>
                <a:latin typeface="Georgia" pitchFamily="18" charset="0"/>
              </a:rPr>
              <a:t>(2),  </a:t>
            </a:r>
            <a:r>
              <a:rPr lang="en-US" sz="2400" b="1" dirty="0" smtClean="0">
                <a:solidFill>
                  <a:srgbClr val="002060"/>
                </a:solidFill>
                <a:latin typeface="Georgia" pitchFamily="18" charset="0"/>
              </a:rPr>
              <a:t>f</a:t>
            </a:r>
            <a:r>
              <a:rPr lang="ru-RU" sz="2400" b="1" dirty="0" smtClean="0">
                <a:solidFill>
                  <a:srgbClr val="002060"/>
                </a:solidFill>
                <a:latin typeface="Georgia" pitchFamily="18" charset="0"/>
              </a:rPr>
              <a:t>(</a:t>
            </a:r>
            <a:r>
              <a:rPr lang="ru-RU" sz="2400" b="1" i="1" dirty="0" smtClean="0">
                <a:latin typeface="Georgia" pitchFamily="18" charset="0"/>
              </a:rPr>
              <a:t>– </a:t>
            </a:r>
            <a:r>
              <a:rPr lang="ru-RU" sz="2400" b="1" dirty="0" smtClean="0">
                <a:solidFill>
                  <a:srgbClr val="002060"/>
                </a:solidFill>
                <a:latin typeface="Georgia" pitchFamily="18" charset="0"/>
              </a:rPr>
              <a:t>2). Найдите значения </a:t>
            </a:r>
            <a:r>
              <a:rPr lang="ru-RU" sz="2400" b="1" dirty="0" err="1" smtClean="0">
                <a:solidFill>
                  <a:srgbClr val="002060"/>
                </a:solidFill>
                <a:latin typeface="Georgia" pitchFamily="18" charset="0"/>
              </a:rPr>
              <a:t>х</a:t>
            </a:r>
            <a:r>
              <a:rPr lang="ru-RU" sz="2400" b="1" dirty="0" smtClean="0">
                <a:solidFill>
                  <a:srgbClr val="002060"/>
                </a:solidFill>
                <a:latin typeface="Georgia" pitchFamily="18" charset="0"/>
              </a:rPr>
              <a:t>, при которых</a:t>
            </a:r>
          </a:p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Georgia" pitchFamily="18" charset="0"/>
              </a:rPr>
              <a:t>                              </a:t>
            </a:r>
            <a:r>
              <a:rPr lang="en-US" sz="2400" b="1" dirty="0" smtClean="0">
                <a:solidFill>
                  <a:srgbClr val="002060"/>
                </a:solidFill>
                <a:latin typeface="Georgia" pitchFamily="18" charset="0"/>
              </a:rPr>
              <a:t>f</a:t>
            </a:r>
            <a:r>
              <a:rPr lang="ru-RU" sz="2400" b="1" dirty="0" smtClean="0">
                <a:solidFill>
                  <a:srgbClr val="002060"/>
                </a:solidFill>
                <a:latin typeface="Georgia" pitchFamily="18" charset="0"/>
              </a:rPr>
              <a:t>(</a:t>
            </a:r>
            <a:r>
              <a:rPr lang="ru-RU" sz="2400" b="1" dirty="0" err="1" smtClean="0">
                <a:solidFill>
                  <a:srgbClr val="002060"/>
                </a:solidFill>
                <a:latin typeface="Georgia" pitchFamily="18" charset="0"/>
              </a:rPr>
              <a:t>х</a:t>
            </a:r>
            <a:r>
              <a:rPr lang="ru-RU" sz="2400" b="1" dirty="0" smtClean="0">
                <a:solidFill>
                  <a:srgbClr val="002060"/>
                </a:solidFill>
                <a:latin typeface="Georgia" pitchFamily="18" charset="0"/>
              </a:rPr>
              <a:t>)=0,   </a:t>
            </a:r>
            <a:r>
              <a:rPr lang="en-US" sz="2400" b="1" dirty="0" smtClean="0">
                <a:solidFill>
                  <a:srgbClr val="002060"/>
                </a:solidFill>
                <a:latin typeface="Georgia" pitchFamily="18" charset="0"/>
              </a:rPr>
              <a:t>f</a:t>
            </a:r>
            <a:r>
              <a:rPr lang="ru-RU" sz="2400" b="1" dirty="0" smtClean="0">
                <a:solidFill>
                  <a:srgbClr val="002060"/>
                </a:solidFill>
                <a:latin typeface="Georgia" pitchFamily="18" charset="0"/>
              </a:rPr>
              <a:t>(</a:t>
            </a:r>
            <a:r>
              <a:rPr lang="ru-RU" sz="2400" b="1" dirty="0" err="1" smtClean="0">
                <a:solidFill>
                  <a:srgbClr val="002060"/>
                </a:solidFill>
                <a:latin typeface="Georgia" pitchFamily="18" charset="0"/>
              </a:rPr>
              <a:t>х</a:t>
            </a:r>
            <a:r>
              <a:rPr lang="ru-RU" sz="2400" b="1" dirty="0" smtClean="0">
                <a:solidFill>
                  <a:srgbClr val="002060"/>
                </a:solidFill>
                <a:latin typeface="Georgia" pitchFamily="18" charset="0"/>
              </a:rPr>
              <a:t>)=1,   </a:t>
            </a:r>
            <a:r>
              <a:rPr lang="en-US" sz="2400" b="1" dirty="0" smtClean="0">
                <a:solidFill>
                  <a:srgbClr val="002060"/>
                </a:solidFill>
                <a:latin typeface="Georgia" pitchFamily="18" charset="0"/>
              </a:rPr>
              <a:t>f</a:t>
            </a:r>
            <a:r>
              <a:rPr lang="ru-RU" sz="2400" b="1" dirty="0" smtClean="0">
                <a:solidFill>
                  <a:srgbClr val="002060"/>
                </a:solidFill>
                <a:latin typeface="Georgia" pitchFamily="18" charset="0"/>
              </a:rPr>
              <a:t>(</a:t>
            </a:r>
            <a:r>
              <a:rPr lang="ru-RU" sz="2400" b="1" dirty="0" err="1" smtClean="0">
                <a:solidFill>
                  <a:srgbClr val="002060"/>
                </a:solidFill>
                <a:latin typeface="Georgia" pitchFamily="18" charset="0"/>
              </a:rPr>
              <a:t>х</a:t>
            </a:r>
            <a:r>
              <a:rPr lang="ru-RU" sz="2400" b="1" dirty="0" smtClean="0">
                <a:solidFill>
                  <a:srgbClr val="002060"/>
                </a:solidFill>
                <a:latin typeface="Georgia" pitchFamily="18" charset="0"/>
              </a:rPr>
              <a:t>)= </a:t>
            </a:r>
            <a:r>
              <a:rPr lang="ru-RU" sz="2400" b="1" i="1" dirty="0" smtClean="0">
                <a:latin typeface="Georgia" pitchFamily="18" charset="0"/>
              </a:rPr>
              <a:t>–</a:t>
            </a:r>
            <a:r>
              <a:rPr lang="ru-RU" sz="2400" b="1" dirty="0" smtClean="0">
                <a:solidFill>
                  <a:srgbClr val="002060"/>
                </a:solidFill>
                <a:latin typeface="Georgia" pitchFamily="18" charset="0"/>
              </a:rPr>
              <a:t> 1.                            </a:t>
            </a:r>
            <a:endParaRPr lang="ru-RU" sz="2400" b="1" dirty="0">
              <a:solidFill>
                <a:srgbClr val="002060"/>
              </a:solidFill>
              <a:latin typeface="Georgia" pitchFamily="18" charset="0"/>
            </a:endParaRPr>
          </a:p>
        </p:txBody>
      </p:sp>
      <p:sp>
        <p:nvSpPr>
          <p:cNvPr id="24" name="Прямоугольник 23"/>
          <p:cNvSpPr>
            <a:spLocks noChangeArrowheads="1"/>
          </p:cNvSpPr>
          <p:nvPr/>
        </p:nvSpPr>
        <p:spPr bwMode="auto">
          <a:xfrm>
            <a:off x="4320826" y="3441194"/>
            <a:ext cx="3344185" cy="707886"/>
          </a:xfrm>
          <a:prstGeom prst="rect">
            <a:avLst/>
          </a:prstGeom>
          <a:solidFill>
            <a:srgbClr val="FFFF8F"/>
          </a:solidFill>
          <a:ln w="28575">
            <a:solidFill>
              <a:srgbClr val="0000CC"/>
            </a:solidFill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none">
            <a:spAutoFit/>
          </a:bodyPr>
          <a:lstStyle/>
          <a:p>
            <a:r>
              <a:rPr lang="en-US" sz="4000" b="1" i="1" dirty="0" smtClean="0">
                <a:solidFill>
                  <a:srgbClr val="002060"/>
                </a:solidFill>
                <a:latin typeface="Georgia" pitchFamily="18" charset="0"/>
              </a:rPr>
              <a:t>f</a:t>
            </a:r>
            <a:r>
              <a:rPr lang="ru-RU" sz="4000" b="1" i="1" dirty="0" smtClean="0">
                <a:solidFill>
                  <a:srgbClr val="002060"/>
                </a:solidFill>
                <a:latin typeface="Georgia" pitchFamily="18" charset="0"/>
              </a:rPr>
              <a:t>(</a:t>
            </a:r>
            <a:r>
              <a:rPr lang="ru-RU" sz="4000" b="1" i="1" dirty="0" err="1" smtClean="0">
                <a:solidFill>
                  <a:srgbClr val="002060"/>
                </a:solidFill>
                <a:latin typeface="Georgia" pitchFamily="18" charset="0"/>
              </a:rPr>
              <a:t>х</a:t>
            </a:r>
            <a:r>
              <a:rPr lang="ru-RU" sz="4000" b="1" i="1" dirty="0" smtClean="0">
                <a:solidFill>
                  <a:srgbClr val="002060"/>
                </a:solidFill>
                <a:latin typeface="Georgia" pitchFamily="18" charset="0"/>
              </a:rPr>
              <a:t>)</a:t>
            </a:r>
            <a:r>
              <a:rPr lang="en-US" sz="4000" b="1" i="1" dirty="0" smtClean="0">
                <a:solidFill>
                  <a:srgbClr val="002060"/>
                </a:solidFill>
                <a:latin typeface="Georgia" pitchFamily="18" charset="0"/>
              </a:rPr>
              <a:t> </a:t>
            </a:r>
            <a:r>
              <a:rPr lang="en-US" sz="4000" b="1" i="1" dirty="0">
                <a:solidFill>
                  <a:srgbClr val="002060"/>
                </a:solidFill>
                <a:latin typeface="Georgia" pitchFamily="18" charset="0"/>
              </a:rPr>
              <a:t>= </a:t>
            </a:r>
            <a:r>
              <a:rPr lang="ru-RU" sz="4000" b="1" i="1" dirty="0" smtClean="0">
                <a:solidFill>
                  <a:srgbClr val="002060"/>
                </a:solidFill>
                <a:latin typeface="Georgia" pitchFamily="18" charset="0"/>
              </a:rPr>
              <a:t>9 – 4х</a:t>
            </a:r>
            <a:endParaRPr lang="ru-RU" sz="4000" b="1" i="1" dirty="0">
              <a:solidFill>
                <a:srgbClr val="002060"/>
              </a:solidFill>
              <a:latin typeface="Georgia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195736" y="4365104"/>
            <a:ext cx="6696744" cy="830997"/>
          </a:xfrm>
          <a:prstGeom prst="rect">
            <a:avLst/>
          </a:prstGeom>
          <a:ln w="28575">
            <a:solidFill>
              <a:srgbClr val="0000CC"/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Georgia" pitchFamily="18" charset="0"/>
              </a:rPr>
              <a:t>Составьте таблицу и запишите в ней результаты вычислений</a:t>
            </a:r>
            <a:endParaRPr lang="ru-RU" sz="2400" b="1" dirty="0">
              <a:solidFill>
                <a:srgbClr val="002060"/>
              </a:solidFill>
              <a:latin typeface="Georgia" pitchFamily="18" charset="0"/>
            </a:endParaRPr>
          </a:p>
        </p:txBody>
      </p:sp>
      <p:sp>
        <p:nvSpPr>
          <p:cNvPr id="26" name="Овал 25"/>
          <p:cNvSpPr/>
          <p:nvPr/>
        </p:nvSpPr>
        <p:spPr>
          <a:xfrm>
            <a:off x="3278424" y="2390671"/>
            <a:ext cx="897594" cy="822305"/>
          </a:xfrm>
          <a:prstGeom prst="ellipse">
            <a:avLst/>
          </a:prstGeom>
          <a:ln w="28575">
            <a:solidFill>
              <a:srgbClr val="0000CC"/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Georgia" pitchFamily="18" charset="0"/>
              </a:rPr>
              <a:t>а)</a:t>
            </a:r>
            <a:endParaRPr lang="ru-RU" sz="2400" dirty="0"/>
          </a:p>
        </p:txBody>
      </p:sp>
      <p:sp>
        <p:nvSpPr>
          <p:cNvPr id="27" name="Овал 26"/>
          <p:cNvSpPr/>
          <p:nvPr/>
        </p:nvSpPr>
        <p:spPr>
          <a:xfrm>
            <a:off x="3275856" y="3326775"/>
            <a:ext cx="877306" cy="822305"/>
          </a:xfrm>
          <a:prstGeom prst="ellipse">
            <a:avLst/>
          </a:prstGeom>
          <a:ln w="28575">
            <a:solidFill>
              <a:srgbClr val="0000CC"/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Georgia" pitchFamily="18" charset="0"/>
              </a:rPr>
              <a:t>б)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069" name="Rectangle 61"/>
          <p:cNvSpPr>
            <a:spLocks noChangeArrowheads="1"/>
          </p:cNvSpPr>
          <p:nvPr/>
        </p:nvSpPr>
        <p:spPr bwMode="auto">
          <a:xfrm>
            <a:off x="1908349" y="2133600"/>
            <a:ext cx="7345363" cy="388778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>
              <a:latin typeface="Georgia" pitchFamily="18" charset="0"/>
            </a:endParaRPr>
          </a:p>
        </p:txBody>
      </p:sp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1187624" y="2038350"/>
            <a:ext cx="8150225" cy="4702175"/>
            <a:chOff x="294" y="952"/>
            <a:chExt cx="5134" cy="2962"/>
          </a:xfrm>
        </p:grpSpPr>
        <p:sp>
          <p:nvSpPr>
            <p:cNvPr id="171016" name="Text Box 8"/>
            <p:cNvSpPr txBox="1">
              <a:spLocks noChangeArrowheads="1"/>
            </p:cNvSpPr>
            <p:nvPr/>
          </p:nvSpPr>
          <p:spPr bwMode="auto">
            <a:xfrm>
              <a:off x="567" y="1118"/>
              <a:ext cx="272" cy="5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endParaRPr lang="ru-RU" sz="3200" b="1">
                <a:latin typeface="Georgia" pitchFamily="18" charset="0"/>
                <a:cs typeface="Arial" charset="0"/>
              </a:endParaRPr>
            </a:p>
            <a:p>
              <a:endParaRPr lang="ru-RU" sz="2000" b="1">
                <a:latin typeface="Georgia" pitchFamily="18" charset="0"/>
                <a:cs typeface="Arial" charset="0"/>
              </a:endParaRPr>
            </a:p>
          </p:txBody>
        </p:sp>
        <p:sp>
          <p:nvSpPr>
            <p:cNvPr id="171017" name="Freeform 9"/>
            <p:cNvSpPr>
              <a:spLocks/>
            </p:cNvSpPr>
            <p:nvPr/>
          </p:nvSpPr>
          <p:spPr bwMode="auto">
            <a:xfrm>
              <a:off x="1895" y="1024"/>
              <a:ext cx="8" cy="262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" y="2624"/>
                </a:cxn>
              </a:cxnLst>
              <a:rect l="0" t="0" r="r" b="b"/>
              <a:pathLst>
                <a:path w="8" h="2624">
                  <a:moveTo>
                    <a:pt x="0" y="0"/>
                  </a:moveTo>
                  <a:lnTo>
                    <a:pt x="8" y="2624"/>
                  </a:lnTo>
                </a:path>
              </a:pathLst>
            </a:custGeom>
            <a:noFill/>
            <a:ln w="12700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>
                <a:latin typeface="Georgia" pitchFamily="18" charset="0"/>
              </a:endParaRPr>
            </a:p>
          </p:txBody>
        </p:sp>
        <p:sp>
          <p:nvSpPr>
            <p:cNvPr id="171018" name="Freeform 10"/>
            <p:cNvSpPr>
              <a:spLocks/>
            </p:cNvSpPr>
            <p:nvPr/>
          </p:nvSpPr>
          <p:spPr bwMode="auto">
            <a:xfrm>
              <a:off x="735" y="3480"/>
              <a:ext cx="2714" cy="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714" y="6"/>
                </a:cxn>
              </a:cxnLst>
              <a:rect l="0" t="0" r="r" b="b"/>
              <a:pathLst>
                <a:path w="2714" h="6">
                  <a:moveTo>
                    <a:pt x="0" y="0"/>
                  </a:moveTo>
                  <a:lnTo>
                    <a:pt x="2714" y="6"/>
                  </a:lnTo>
                </a:path>
              </a:pathLst>
            </a:custGeom>
            <a:noFill/>
            <a:ln w="12700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>
                <a:latin typeface="Georgia" pitchFamily="18" charset="0"/>
              </a:endParaRPr>
            </a:p>
          </p:txBody>
        </p:sp>
        <p:grpSp>
          <p:nvGrpSpPr>
            <p:cNvPr id="3" name="Group 11"/>
            <p:cNvGrpSpPr>
              <a:grpSpLocks/>
            </p:cNvGrpSpPr>
            <p:nvPr/>
          </p:nvGrpSpPr>
          <p:grpSpPr bwMode="auto">
            <a:xfrm>
              <a:off x="727" y="1392"/>
              <a:ext cx="4648" cy="1920"/>
              <a:chOff x="727" y="1392"/>
              <a:chExt cx="2741" cy="1920"/>
            </a:xfrm>
          </p:grpSpPr>
          <p:sp>
            <p:nvSpPr>
              <p:cNvPr id="171020" name="Freeform 12"/>
              <p:cNvSpPr>
                <a:spLocks/>
              </p:cNvSpPr>
              <p:nvPr/>
            </p:nvSpPr>
            <p:spPr bwMode="auto">
              <a:xfrm>
                <a:off x="727" y="1968"/>
                <a:ext cx="2696" cy="5"/>
              </a:xfrm>
              <a:custGeom>
                <a:avLst/>
                <a:gdLst/>
                <a:ahLst/>
                <a:cxnLst>
                  <a:cxn ang="0">
                    <a:pos x="2696" y="5"/>
                  </a:cxn>
                  <a:cxn ang="0">
                    <a:pos x="0" y="0"/>
                  </a:cxn>
                </a:cxnLst>
                <a:rect l="0" t="0" r="r" b="b"/>
                <a:pathLst>
                  <a:path w="2696" h="5">
                    <a:moveTo>
                      <a:pt x="2696" y="5"/>
                    </a:moveTo>
                    <a:lnTo>
                      <a:pt x="0" y="0"/>
                    </a:ln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>
                  <a:latin typeface="Georgia" pitchFamily="18" charset="0"/>
                </a:endParaRPr>
              </a:p>
            </p:txBody>
          </p:sp>
          <p:sp>
            <p:nvSpPr>
              <p:cNvPr id="171021" name="Freeform 13"/>
              <p:cNvSpPr>
                <a:spLocks/>
              </p:cNvSpPr>
              <p:nvPr/>
            </p:nvSpPr>
            <p:spPr bwMode="auto">
              <a:xfrm>
                <a:off x="751" y="1584"/>
                <a:ext cx="2706" cy="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706" y="6"/>
                  </a:cxn>
                </a:cxnLst>
                <a:rect l="0" t="0" r="r" b="b"/>
                <a:pathLst>
                  <a:path w="2706" h="6">
                    <a:moveTo>
                      <a:pt x="0" y="0"/>
                    </a:moveTo>
                    <a:lnTo>
                      <a:pt x="2706" y="6"/>
                    </a:lnTo>
                  </a:path>
                </a:pathLst>
              </a:custGeom>
              <a:noFill/>
              <a:ln w="12700" cap="flat" cmpd="sng">
                <a:solidFill>
                  <a:srgbClr val="4D4D4D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>
                  <a:latin typeface="Georgia" pitchFamily="18" charset="0"/>
                </a:endParaRPr>
              </a:p>
            </p:txBody>
          </p:sp>
          <p:sp>
            <p:nvSpPr>
              <p:cNvPr id="171022" name="Freeform 14"/>
              <p:cNvSpPr>
                <a:spLocks/>
              </p:cNvSpPr>
              <p:nvPr/>
            </p:nvSpPr>
            <p:spPr bwMode="auto">
              <a:xfrm>
                <a:off x="735" y="3285"/>
                <a:ext cx="2712" cy="27"/>
              </a:xfrm>
              <a:custGeom>
                <a:avLst/>
                <a:gdLst/>
                <a:ahLst/>
                <a:cxnLst>
                  <a:cxn ang="0">
                    <a:pos x="0" y="27"/>
                  </a:cxn>
                  <a:cxn ang="0">
                    <a:pos x="0" y="0"/>
                  </a:cxn>
                  <a:cxn ang="0">
                    <a:pos x="2712" y="12"/>
                  </a:cxn>
                </a:cxnLst>
                <a:rect l="0" t="0" r="r" b="b"/>
                <a:pathLst>
                  <a:path w="2712" h="27">
                    <a:moveTo>
                      <a:pt x="0" y="27"/>
                    </a:moveTo>
                    <a:lnTo>
                      <a:pt x="0" y="0"/>
                    </a:lnTo>
                    <a:lnTo>
                      <a:pt x="2712" y="12"/>
                    </a:lnTo>
                  </a:path>
                </a:pathLst>
              </a:custGeom>
              <a:noFill/>
              <a:ln w="12700" cap="flat" cmpd="sng">
                <a:solidFill>
                  <a:srgbClr val="4D4D4D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>
                  <a:latin typeface="Georgia" pitchFamily="18" charset="0"/>
                </a:endParaRPr>
              </a:p>
            </p:txBody>
          </p:sp>
          <p:sp>
            <p:nvSpPr>
              <p:cNvPr id="171023" name="Freeform 15"/>
              <p:cNvSpPr>
                <a:spLocks/>
              </p:cNvSpPr>
              <p:nvPr/>
            </p:nvSpPr>
            <p:spPr bwMode="auto">
              <a:xfrm>
                <a:off x="744" y="3096"/>
                <a:ext cx="2724" cy="1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724" y="12"/>
                  </a:cxn>
                </a:cxnLst>
                <a:rect l="0" t="0" r="r" b="b"/>
                <a:pathLst>
                  <a:path w="2724" h="12">
                    <a:moveTo>
                      <a:pt x="0" y="0"/>
                    </a:moveTo>
                    <a:lnTo>
                      <a:pt x="2724" y="12"/>
                    </a:lnTo>
                  </a:path>
                </a:pathLst>
              </a:custGeom>
              <a:noFill/>
              <a:ln w="12700">
                <a:solidFill>
                  <a:srgbClr val="4D4D4D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>
                  <a:latin typeface="Georgia" pitchFamily="18" charset="0"/>
                </a:endParaRPr>
              </a:p>
            </p:txBody>
          </p:sp>
          <p:sp>
            <p:nvSpPr>
              <p:cNvPr id="171024" name="Freeform 16"/>
              <p:cNvSpPr>
                <a:spLocks/>
              </p:cNvSpPr>
              <p:nvPr/>
            </p:nvSpPr>
            <p:spPr bwMode="auto">
              <a:xfrm>
                <a:off x="744" y="2904"/>
                <a:ext cx="2712" cy="1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712" y="12"/>
                  </a:cxn>
                </a:cxnLst>
                <a:rect l="0" t="0" r="r" b="b"/>
                <a:pathLst>
                  <a:path w="2712" h="12">
                    <a:moveTo>
                      <a:pt x="0" y="0"/>
                    </a:moveTo>
                    <a:lnTo>
                      <a:pt x="2712" y="12"/>
                    </a:lnTo>
                  </a:path>
                </a:pathLst>
              </a:custGeom>
              <a:noFill/>
              <a:ln w="12700" cap="flat" cmpd="sng">
                <a:solidFill>
                  <a:srgbClr val="4D4D4D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>
                  <a:latin typeface="Georgia" pitchFamily="18" charset="0"/>
                </a:endParaRPr>
              </a:p>
            </p:txBody>
          </p:sp>
          <p:sp>
            <p:nvSpPr>
              <p:cNvPr id="171025" name="Freeform 17"/>
              <p:cNvSpPr>
                <a:spLocks/>
              </p:cNvSpPr>
              <p:nvPr/>
            </p:nvSpPr>
            <p:spPr bwMode="auto">
              <a:xfrm>
                <a:off x="752" y="2712"/>
                <a:ext cx="2688" cy="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688" y="8"/>
                  </a:cxn>
                </a:cxnLst>
                <a:rect l="0" t="0" r="r" b="b"/>
                <a:pathLst>
                  <a:path w="2688" h="8">
                    <a:moveTo>
                      <a:pt x="0" y="0"/>
                    </a:moveTo>
                    <a:lnTo>
                      <a:pt x="2688" y="8"/>
                    </a:lnTo>
                  </a:path>
                </a:pathLst>
              </a:custGeom>
              <a:noFill/>
              <a:ln w="12700" cap="flat" cmpd="sng">
                <a:solidFill>
                  <a:srgbClr val="4D4D4D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>
                  <a:latin typeface="Georgia" pitchFamily="18" charset="0"/>
                </a:endParaRPr>
              </a:p>
            </p:txBody>
          </p:sp>
          <p:sp>
            <p:nvSpPr>
              <p:cNvPr id="171026" name="Freeform 18"/>
              <p:cNvSpPr>
                <a:spLocks/>
              </p:cNvSpPr>
              <p:nvPr/>
            </p:nvSpPr>
            <p:spPr bwMode="auto">
              <a:xfrm>
                <a:off x="744" y="2520"/>
                <a:ext cx="2704" cy="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704" y="8"/>
                  </a:cxn>
                </a:cxnLst>
                <a:rect l="0" t="0" r="r" b="b"/>
                <a:pathLst>
                  <a:path w="2704" h="8">
                    <a:moveTo>
                      <a:pt x="0" y="0"/>
                    </a:moveTo>
                    <a:lnTo>
                      <a:pt x="2704" y="8"/>
                    </a:lnTo>
                  </a:path>
                </a:pathLst>
              </a:custGeom>
              <a:noFill/>
              <a:ln w="12700" cap="flat" cmpd="sng">
                <a:solidFill>
                  <a:srgbClr val="4D4D4D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>
                  <a:latin typeface="Georgia" pitchFamily="18" charset="0"/>
                </a:endParaRPr>
              </a:p>
            </p:txBody>
          </p:sp>
          <p:sp>
            <p:nvSpPr>
              <p:cNvPr id="171027" name="Freeform 19"/>
              <p:cNvSpPr>
                <a:spLocks/>
              </p:cNvSpPr>
              <p:nvPr/>
            </p:nvSpPr>
            <p:spPr bwMode="auto">
              <a:xfrm>
                <a:off x="736" y="2336"/>
                <a:ext cx="2717" cy="1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717" y="16"/>
                  </a:cxn>
                </a:cxnLst>
                <a:rect l="0" t="0" r="r" b="b"/>
                <a:pathLst>
                  <a:path w="2717" h="16">
                    <a:moveTo>
                      <a:pt x="0" y="0"/>
                    </a:moveTo>
                    <a:lnTo>
                      <a:pt x="2717" y="16"/>
                    </a:lnTo>
                  </a:path>
                </a:pathLst>
              </a:custGeom>
              <a:noFill/>
              <a:ln w="12700" cap="flat" cmpd="sng">
                <a:solidFill>
                  <a:srgbClr val="4D4D4D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>
                  <a:latin typeface="Georgia" pitchFamily="18" charset="0"/>
                </a:endParaRPr>
              </a:p>
            </p:txBody>
          </p:sp>
          <p:sp>
            <p:nvSpPr>
              <p:cNvPr id="171028" name="Freeform 20"/>
              <p:cNvSpPr>
                <a:spLocks/>
              </p:cNvSpPr>
              <p:nvPr/>
            </p:nvSpPr>
            <p:spPr bwMode="auto">
              <a:xfrm>
                <a:off x="752" y="2144"/>
                <a:ext cx="2696" cy="1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696" y="16"/>
                  </a:cxn>
                </a:cxnLst>
                <a:rect l="0" t="0" r="r" b="b"/>
                <a:pathLst>
                  <a:path w="2696" h="16">
                    <a:moveTo>
                      <a:pt x="0" y="0"/>
                    </a:moveTo>
                    <a:lnTo>
                      <a:pt x="2696" y="16"/>
                    </a:lnTo>
                  </a:path>
                </a:pathLst>
              </a:custGeom>
              <a:noFill/>
              <a:ln w="12700" cap="flat" cmpd="sng">
                <a:solidFill>
                  <a:srgbClr val="4D4D4D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>
                  <a:latin typeface="Georgia" pitchFamily="18" charset="0"/>
                </a:endParaRPr>
              </a:p>
            </p:txBody>
          </p:sp>
          <p:sp>
            <p:nvSpPr>
              <p:cNvPr id="171029" name="Freeform 21"/>
              <p:cNvSpPr>
                <a:spLocks/>
              </p:cNvSpPr>
              <p:nvPr/>
            </p:nvSpPr>
            <p:spPr bwMode="auto">
              <a:xfrm>
                <a:off x="727" y="1776"/>
                <a:ext cx="2722" cy="2"/>
              </a:xfrm>
              <a:custGeom>
                <a:avLst/>
                <a:gdLst/>
                <a:ahLst/>
                <a:cxnLst>
                  <a:cxn ang="0">
                    <a:pos x="0" y="2"/>
                  </a:cxn>
                  <a:cxn ang="0">
                    <a:pos x="2722" y="0"/>
                  </a:cxn>
                </a:cxnLst>
                <a:rect l="0" t="0" r="r" b="b"/>
                <a:pathLst>
                  <a:path w="2722" h="2">
                    <a:moveTo>
                      <a:pt x="0" y="2"/>
                    </a:moveTo>
                    <a:lnTo>
                      <a:pt x="2722" y="0"/>
                    </a:lnTo>
                  </a:path>
                </a:pathLst>
              </a:custGeom>
              <a:noFill/>
              <a:ln w="12700" cap="flat" cmpd="sng">
                <a:solidFill>
                  <a:srgbClr val="4D4D4D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>
                  <a:latin typeface="Georgia" pitchFamily="18" charset="0"/>
                </a:endParaRPr>
              </a:p>
            </p:txBody>
          </p:sp>
          <p:sp>
            <p:nvSpPr>
              <p:cNvPr id="171030" name="Freeform 22"/>
              <p:cNvSpPr>
                <a:spLocks/>
              </p:cNvSpPr>
              <p:nvPr/>
            </p:nvSpPr>
            <p:spPr bwMode="auto">
              <a:xfrm>
                <a:off x="751" y="1392"/>
                <a:ext cx="2702" cy="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702" y="6"/>
                  </a:cxn>
                </a:cxnLst>
                <a:rect l="0" t="0" r="r" b="b"/>
                <a:pathLst>
                  <a:path w="2702" h="6">
                    <a:moveTo>
                      <a:pt x="0" y="0"/>
                    </a:moveTo>
                    <a:lnTo>
                      <a:pt x="2702" y="6"/>
                    </a:lnTo>
                  </a:path>
                </a:pathLst>
              </a:custGeom>
              <a:noFill/>
              <a:ln w="12700" cap="flat" cmpd="sng">
                <a:solidFill>
                  <a:srgbClr val="4D4D4D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>
                  <a:latin typeface="Georgia" pitchFamily="18" charset="0"/>
                </a:endParaRPr>
              </a:p>
            </p:txBody>
          </p:sp>
        </p:grpSp>
        <p:sp>
          <p:nvSpPr>
            <p:cNvPr id="171031" name="Freeform 23"/>
            <p:cNvSpPr>
              <a:spLocks/>
            </p:cNvSpPr>
            <p:nvPr/>
          </p:nvSpPr>
          <p:spPr bwMode="auto">
            <a:xfrm>
              <a:off x="735" y="1200"/>
              <a:ext cx="2718" cy="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718" y="2"/>
                </a:cxn>
              </a:cxnLst>
              <a:rect l="0" t="0" r="r" b="b"/>
              <a:pathLst>
                <a:path w="2718" h="2">
                  <a:moveTo>
                    <a:pt x="0" y="0"/>
                  </a:moveTo>
                  <a:lnTo>
                    <a:pt x="2718" y="2"/>
                  </a:lnTo>
                </a:path>
              </a:pathLst>
            </a:custGeom>
            <a:noFill/>
            <a:ln w="12700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>
                <a:latin typeface="Georgia" pitchFamily="18" charset="0"/>
              </a:endParaRPr>
            </a:p>
          </p:txBody>
        </p:sp>
        <p:sp>
          <p:nvSpPr>
            <p:cNvPr id="171032" name="Freeform 24"/>
            <p:cNvSpPr>
              <a:spLocks/>
            </p:cNvSpPr>
            <p:nvPr/>
          </p:nvSpPr>
          <p:spPr bwMode="auto">
            <a:xfrm>
              <a:off x="759" y="1024"/>
              <a:ext cx="2694" cy="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694" y="2"/>
                </a:cxn>
              </a:cxnLst>
              <a:rect l="0" t="0" r="r" b="b"/>
              <a:pathLst>
                <a:path w="2694" h="2">
                  <a:moveTo>
                    <a:pt x="0" y="0"/>
                  </a:moveTo>
                  <a:lnTo>
                    <a:pt x="2694" y="2"/>
                  </a:lnTo>
                </a:path>
              </a:pathLst>
            </a:custGeom>
            <a:noFill/>
            <a:ln w="12700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>
                <a:latin typeface="Georgia" pitchFamily="18" charset="0"/>
              </a:endParaRPr>
            </a:p>
          </p:txBody>
        </p:sp>
        <p:sp>
          <p:nvSpPr>
            <p:cNvPr id="171033" name="Freeform 25"/>
            <p:cNvSpPr>
              <a:spLocks/>
            </p:cNvSpPr>
            <p:nvPr/>
          </p:nvSpPr>
          <p:spPr bwMode="auto">
            <a:xfrm>
              <a:off x="3439" y="1016"/>
              <a:ext cx="14" cy="262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4" y="2626"/>
                </a:cxn>
              </a:cxnLst>
              <a:rect l="0" t="0" r="r" b="b"/>
              <a:pathLst>
                <a:path w="14" h="2626">
                  <a:moveTo>
                    <a:pt x="0" y="0"/>
                  </a:moveTo>
                  <a:lnTo>
                    <a:pt x="14" y="2626"/>
                  </a:lnTo>
                </a:path>
              </a:pathLst>
            </a:custGeom>
            <a:noFill/>
            <a:ln w="12700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>
                <a:latin typeface="Georgia" pitchFamily="18" charset="0"/>
              </a:endParaRPr>
            </a:p>
          </p:txBody>
        </p:sp>
        <p:sp>
          <p:nvSpPr>
            <p:cNvPr id="171034" name="Freeform 26"/>
            <p:cNvSpPr>
              <a:spLocks/>
            </p:cNvSpPr>
            <p:nvPr/>
          </p:nvSpPr>
          <p:spPr bwMode="auto">
            <a:xfrm>
              <a:off x="3257" y="1024"/>
              <a:ext cx="6" cy="2646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0" y="2646"/>
                </a:cxn>
              </a:cxnLst>
              <a:rect l="0" t="0" r="r" b="b"/>
              <a:pathLst>
                <a:path w="6" h="2646">
                  <a:moveTo>
                    <a:pt x="6" y="0"/>
                  </a:moveTo>
                  <a:lnTo>
                    <a:pt x="0" y="2646"/>
                  </a:lnTo>
                </a:path>
              </a:pathLst>
            </a:custGeom>
            <a:noFill/>
            <a:ln w="12700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>
                <a:latin typeface="Georgia" pitchFamily="18" charset="0"/>
              </a:endParaRPr>
            </a:p>
          </p:txBody>
        </p:sp>
        <p:sp>
          <p:nvSpPr>
            <p:cNvPr id="171035" name="Freeform 27"/>
            <p:cNvSpPr>
              <a:spLocks/>
            </p:cNvSpPr>
            <p:nvPr/>
          </p:nvSpPr>
          <p:spPr bwMode="auto">
            <a:xfrm>
              <a:off x="3061" y="1024"/>
              <a:ext cx="2" cy="2642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0" y="2642"/>
                </a:cxn>
              </a:cxnLst>
              <a:rect l="0" t="0" r="r" b="b"/>
              <a:pathLst>
                <a:path w="2" h="2642">
                  <a:moveTo>
                    <a:pt x="2" y="0"/>
                  </a:moveTo>
                  <a:lnTo>
                    <a:pt x="0" y="2642"/>
                  </a:lnTo>
                </a:path>
              </a:pathLst>
            </a:custGeom>
            <a:noFill/>
            <a:ln w="12700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>
                <a:latin typeface="Georgia" pitchFamily="18" charset="0"/>
              </a:endParaRPr>
            </a:p>
          </p:txBody>
        </p:sp>
        <p:sp>
          <p:nvSpPr>
            <p:cNvPr id="171036" name="Freeform 28"/>
            <p:cNvSpPr>
              <a:spLocks/>
            </p:cNvSpPr>
            <p:nvPr/>
          </p:nvSpPr>
          <p:spPr bwMode="auto">
            <a:xfrm>
              <a:off x="2855" y="1032"/>
              <a:ext cx="14" cy="262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4" y="2626"/>
                </a:cxn>
              </a:cxnLst>
              <a:rect l="0" t="0" r="r" b="b"/>
              <a:pathLst>
                <a:path w="14" h="2626">
                  <a:moveTo>
                    <a:pt x="0" y="0"/>
                  </a:moveTo>
                  <a:lnTo>
                    <a:pt x="14" y="2626"/>
                  </a:lnTo>
                </a:path>
              </a:pathLst>
            </a:custGeom>
            <a:noFill/>
            <a:ln w="12700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>
                <a:latin typeface="Georgia" pitchFamily="18" charset="0"/>
              </a:endParaRPr>
            </a:p>
          </p:txBody>
        </p:sp>
        <p:sp>
          <p:nvSpPr>
            <p:cNvPr id="171037" name="Freeform 29"/>
            <p:cNvSpPr>
              <a:spLocks/>
            </p:cNvSpPr>
            <p:nvPr/>
          </p:nvSpPr>
          <p:spPr bwMode="auto">
            <a:xfrm>
              <a:off x="2671" y="1032"/>
              <a:ext cx="2" cy="263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2634"/>
                </a:cxn>
              </a:cxnLst>
              <a:rect l="0" t="0" r="r" b="b"/>
              <a:pathLst>
                <a:path w="2" h="2634">
                  <a:moveTo>
                    <a:pt x="0" y="0"/>
                  </a:moveTo>
                  <a:lnTo>
                    <a:pt x="2" y="2634"/>
                  </a:lnTo>
                </a:path>
              </a:pathLst>
            </a:custGeom>
            <a:noFill/>
            <a:ln w="12700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>
                <a:latin typeface="Georgia" pitchFamily="18" charset="0"/>
              </a:endParaRPr>
            </a:p>
          </p:txBody>
        </p:sp>
        <p:sp>
          <p:nvSpPr>
            <p:cNvPr id="171038" name="Freeform 30"/>
            <p:cNvSpPr>
              <a:spLocks/>
            </p:cNvSpPr>
            <p:nvPr/>
          </p:nvSpPr>
          <p:spPr bwMode="auto">
            <a:xfrm>
              <a:off x="2479" y="1032"/>
              <a:ext cx="4" cy="264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2649"/>
                </a:cxn>
              </a:cxnLst>
              <a:rect l="0" t="0" r="r" b="b"/>
              <a:pathLst>
                <a:path w="4" h="2649">
                  <a:moveTo>
                    <a:pt x="0" y="0"/>
                  </a:moveTo>
                  <a:lnTo>
                    <a:pt x="4" y="2649"/>
                  </a:lnTo>
                </a:path>
              </a:pathLst>
            </a:custGeom>
            <a:noFill/>
            <a:ln w="12700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>
                <a:latin typeface="Georgia" pitchFamily="18" charset="0"/>
              </a:endParaRPr>
            </a:p>
          </p:txBody>
        </p:sp>
        <p:sp>
          <p:nvSpPr>
            <p:cNvPr id="171039" name="Freeform 31"/>
            <p:cNvSpPr>
              <a:spLocks/>
            </p:cNvSpPr>
            <p:nvPr/>
          </p:nvSpPr>
          <p:spPr bwMode="auto">
            <a:xfrm>
              <a:off x="2279" y="1032"/>
              <a:ext cx="6" cy="263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" y="2634"/>
                </a:cxn>
              </a:cxnLst>
              <a:rect l="0" t="0" r="r" b="b"/>
              <a:pathLst>
                <a:path w="6" h="2634">
                  <a:moveTo>
                    <a:pt x="0" y="0"/>
                  </a:moveTo>
                  <a:lnTo>
                    <a:pt x="6" y="2634"/>
                  </a:lnTo>
                </a:path>
              </a:pathLst>
            </a:custGeom>
            <a:noFill/>
            <a:ln w="12700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>
                <a:latin typeface="Georgia" pitchFamily="18" charset="0"/>
              </a:endParaRPr>
            </a:p>
          </p:txBody>
        </p:sp>
        <p:sp>
          <p:nvSpPr>
            <p:cNvPr id="171040" name="Freeform 32"/>
            <p:cNvSpPr>
              <a:spLocks/>
            </p:cNvSpPr>
            <p:nvPr/>
          </p:nvSpPr>
          <p:spPr bwMode="auto">
            <a:xfrm>
              <a:off x="2087" y="1032"/>
              <a:ext cx="6" cy="262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" y="2626"/>
                </a:cxn>
              </a:cxnLst>
              <a:rect l="0" t="0" r="r" b="b"/>
              <a:pathLst>
                <a:path w="6" h="2626">
                  <a:moveTo>
                    <a:pt x="0" y="0"/>
                  </a:moveTo>
                  <a:lnTo>
                    <a:pt x="6" y="2626"/>
                  </a:lnTo>
                </a:path>
              </a:pathLst>
            </a:custGeom>
            <a:noFill/>
            <a:ln w="12700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>
                <a:latin typeface="Georgia" pitchFamily="18" charset="0"/>
              </a:endParaRPr>
            </a:p>
          </p:txBody>
        </p:sp>
        <p:sp>
          <p:nvSpPr>
            <p:cNvPr id="171041" name="Freeform 33"/>
            <p:cNvSpPr>
              <a:spLocks/>
            </p:cNvSpPr>
            <p:nvPr/>
          </p:nvSpPr>
          <p:spPr bwMode="auto">
            <a:xfrm>
              <a:off x="1703" y="1024"/>
              <a:ext cx="9" cy="265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" y="2657"/>
                </a:cxn>
              </a:cxnLst>
              <a:rect l="0" t="0" r="r" b="b"/>
              <a:pathLst>
                <a:path w="9" h="2657">
                  <a:moveTo>
                    <a:pt x="0" y="0"/>
                  </a:moveTo>
                  <a:lnTo>
                    <a:pt x="9" y="2657"/>
                  </a:lnTo>
                </a:path>
              </a:pathLst>
            </a:custGeom>
            <a:noFill/>
            <a:ln w="12700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>
                <a:latin typeface="Georgia" pitchFamily="18" charset="0"/>
              </a:endParaRPr>
            </a:p>
          </p:txBody>
        </p:sp>
        <p:sp>
          <p:nvSpPr>
            <p:cNvPr id="171042" name="Freeform 34"/>
            <p:cNvSpPr>
              <a:spLocks/>
            </p:cNvSpPr>
            <p:nvPr/>
          </p:nvSpPr>
          <p:spPr bwMode="auto">
            <a:xfrm>
              <a:off x="1503" y="1024"/>
              <a:ext cx="6" cy="264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" y="2646"/>
                </a:cxn>
              </a:cxnLst>
              <a:rect l="0" t="0" r="r" b="b"/>
              <a:pathLst>
                <a:path w="6" h="2646">
                  <a:moveTo>
                    <a:pt x="0" y="0"/>
                  </a:moveTo>
                  <a:lnTo>
                    <a:pt x="6" y="2646"/>
                  </a:lnTo>
                </a:path>
              </a:pathLst>
            </a:custGeom>
            <a:noFill/>
            <a:ln w="12700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>
                <a:latin typeface="Georgia" pitchFamily="18" charset="0"/>
              </a:endParaRPr>
            </a:p>
          </p:txBody>
        </p:sp>
        <p:sp>
          <p:nvSpPr>
            <p:cNvPr id="171043" name="Freeform 35"/>
            <p:cNvSpPr>
              <a:spLocks/>
            </p:cNvSpPr>
            <p:nvPr/>
          </p:nvSpPr>
          <p:spPr bwMode="auto">
            <a:xfrm>
              <a:off x="1311" y="1016"/>
              <a:ext cx="6" cy="265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" y="2650"/>
                </a:cxn>
              </a:cxnLst>
              <a:rect l="0" t="0" r="r" b="b"/>
              <a:pathLst>
                <a:path w="6" h="2650">
                  <a:moveTo>
                    <a:pt x="0" y="0"/>
                  </a:moveTo>
                  <a:lnTo>
                    <a:pt x="6" y="2650"/>
                  </a:lnTo>
                </a:path>
              </a:pathLst>
            </a:custGeom>
            <a:noFill/>
            <a:ln w="12700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>
                <a:latin typeface="Georgia" pitchFamily="18" charset="0"/>
              </a:endParaRPr>
            </a:p>
          </p:txBody>
        </p:sp>
        <p:sp>
          <p:nvSpPr>
            <p:cNvPr id="171044" name="Freeform 36"/>
            <p:cNvSpPr>
              <a:spLocks/>
            </p:cNvSpPr>
            <p:nvPr/>
          </p:nvSpPr>
          <p:spPr bwMode="auto">
            <a:xfrm>
              <a:off x="1119" y="1024"/>
              <a:ext cx="6" cy="263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" y="2638"/>
                </a:cxn>
              </a:cxnLst>
              <a:rect l="0" t="0" r="r" b="b"/>
              <a:pathLst>
                <a:path w="6" h="2638">
                  <a:moveTo>
                    <a:pt x="0" y="0"/>
                  </a:moveTo>
                  <a:lnTo>
                    <a:pt x="6" y="2638"/>
                  </a:lnTo>
                </a:path>
              </a:pathLst>
            </a:custGeom>
            <a:noFill/>
            <a:ln w="12700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>
                <a:latin typeface="Georgia" pitchFamily="18" charset="0"/>
              </a:endParaRPr>
            </a:p>
          </p:txBody>
        </p:sp>
        <p:sp>
          <p:nvSpPr>
            <p:cNvPr id="171045" name="Freeform 37"/>
            <p:cNvSpPr>
              <a:spLocks/>
            </p:cNvSpPr>
            <p:nvPr/>
          </p:nvSpPr>
          <p:spPr bwMode="auto">
            <a:xfrm>
              <a:off x="927" y="1032"/>
              <a:ext cx="2" cy="263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2630"/>
                </a:cxn>
              </a:cxnLst>
              <a:rect l="0" t="0" r="r" b="b"/>
              <a:pathLst>
                <a:path w="2" h="2630">
                  <a:moveTo>
                    <a:pt x="0" y="0"/>
                  </a:moveTo>
                  <a:lnTo>
                    <a:pt x="2" y="2630"/>
                  </a:lnTo>
                </a:path>
              </a:pathLst>
            </a:custGeom>
            <a:noFill/>
            <a:ln w="12700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>
                <a:latin typeface="Georgia" pitchFamily="18" charset="0"/>
              </a:endParaRPr>
            </a:p>
          </p:txBody>
        </p:sp>
        <p:sp>
          <p:nvSpPr>
            <p:cNvPr id="171046" name="Freeform 38"/>
            <p:cNvSpPr>
              <a:spLocks/>
            </p:cNvSpPr>
            <p:nvPr/>
          </p:nvSpPr>
          <p:spPr bwMode="auto">
            <a:xfrm>
              <a:off x="746" y="3472"/>
              <a:ext cx="4672" cy="3"/>
            </a:xfrm>
            <a:custGeom>
              <a:avLst/>
              <a:gdLst/>
              <a:ahLst/>
              <a:cxnLst>
                <a:cxn ang="0">
                  <a:pos x="0" y="3"/>
                </a:cxn>
                <a:cxn ang="0">
                  <a:pos x="4672" y="0"/>
                </a:cxn>
              </a:cxnLst>
              <a:rect l="0" t="0" r="r" b="b"/>
              <a:pathLst>
                <a:path w="4672" h="3">
                  <a:moveTo>
                    <a:pt x="0" y="3"/>
                  </a:moveTo>
                  <a:lnTo>
                    <a:pt x="4672" y="0"/>
                  </a:lnTo>
                </a:path>
              </a:pathLst>
            </a:custGeom>
            <a:noFill/>
            <a:ln w="57150">
              <a:solidFill>
                <a:schemeClr val="tx1"/>
              </a:solidFill>
              <a:round/>
              <a:headEnd/>
              <a:tailEnd type="stealth" w="med" len="lg"/>
            </a:ln>
            <a:effectLst/>
          </p:spPr>
          <p:txBody>
            <a:bodyPr/>
            <a:lstStyle/>
            <a:p>
              <a:endParaRPr lang="ru-RU">
                <a:latin typeface="Georgia" pitchFamily="18" charset="0"/>
              </a:endParaRPr>
            </a:p>
          </p:txBody>
        </p:sp>
        <p:sp>
          <p:nvSpPr>
            <p:cNvPr id="171047" name="Freeform 39"/>
            <p:cNvSpPr>
              <a:spLocks/>
            </p:cNvSpPr>
            <p:nvPr/>
          </p:nvSpPr>
          <p:spPr bwMode="auto">
            <a:xfrm>
              <a:off x="740" y="1026"/>
              <a:ext cx="8" cy="2604"/>
            </a:xfrm>
            <a:custGeom>
              <a:avLst/>
              <a:gdLst/>
              <a:ahLst/>
              <a:cxnLst>
                <a:cxn ang="0">
                  <a:pos x="8" y="2604"/>
                </a:cxn>
                <a:cxn ang="0">
                  <a:pos x="0" y="0"/>
                </a:cxn>
              </a:cxnLst>
              <a:rect l="0" t="0" r="r" b="b"/>
              <a:pathLst>
                <a:path w="8" h="2604">
                  <a:moveTo>
                    <a:pt x="8" y="2604"/>
                  </a:moveTo>
                  <a:lnTo>
                    <a:pt x="0" y="0"/>
                  </a:lnTo>
                </a:path>
              </a:pathLst>
            </a:custGeom>
            <a:noFill/>
            <a:ln w="57150" cmpd="sng">
              <a:solidFill>
                <a:schemeClr val="tx1"/>
              </a:solidFill>
              <a:round/>
              <a:headEnd/>
              <a:tailEnd type="stealth" w="med" len="lg"/>
            </a:ln>
            <a:effectLst/>
          </p:spPr>
          <p:txBody>
            <a:bodyPr/>
            <a:lstStyle/>
            <a:p>
              <a:endParaRPr lang="ru-RU">
                <a:latin typeface="Georgia" pitchFamily="18" charset="0"/>
              </a:endParaRPr>
            </a:p>
          </p:txBody>
        </p:sp>
        <p:sp>
          <p:nvSpPr>
            <p:cNvPr id="171048" name="Text Box 40"/>
            <p:cNvSpPr txBox="1">
              <a:spLocks noChangeArrowheads="1"/>
            </p:cNvSpPr>
            <p:nvPr/>
          </p:nvSpPr>
          <p:spPr bwMode="auto">
            <a:xfrm>
              <a:off x="2016" y="2054"/>
              <a:ext cx="116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endParaRPr lang="ru-RU" sz="2000" b="1">
                <a:latin typeface="Georgia" pitchFamily="18" charset="0"/>
                <a:cs typeface="Arial" charset="0"/>
              </a:endParaRPr>
            </a:p>
          </p:txBody>
        </p:sp>
        <p:sp>
          <p:nvSpPr>
            <p:cNvPr id="171049" name="Text Box 41"/>
            <p:cNvSpPr txBox="1">
              <a:spLocks noChangeArrowheads="1"/>
            </p:cNvSpPr>
            <p:nvPr/>
          </p:nvSpPr>
          <p:spPr bwMode="auto">
            <a:xfrm>
              <a:off x="657" y="3507"/>
              <a:ext cx="4771" cy="4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b="1" dirty="0">
                  <a:latin typeface="Georgia" pitchFamily="18" charset="0"/>
                  <a:cs typeface="Arial" charset="0"/>
                </a:rPr>
                <a:t>         20     40      60     80    100   120   140    160   180   200    220   </a:t>
              </a:r>
              <a:endParaRPr lang="ru-RU" b="1" dirty="0" smtClean="0">
                <a:latin typeface="Georgia" pitchFamily="18" charset="0"/>
                <a:cs typeface="Arial" charset="0"/>
              </a:endParaRPr>
            </a:p>
            <a:p>
              <a:r>
                <a:rPr lang="ru-RU" b="1" dirty="0" smtClean="0">
                  <a:latin typeface="Georgia" pitchFamily="18" charset="0"/>
                  <a:cs typeface="Arial" charset="0"/>
                </a:rPr>
                <a:t>                                                                                                                </a:t>
              </a:r>
              <a:r>
                <a:rPr lang="en-US" b="1" dirty="0">
                  <a:latin typeface="Georgia" pitchFamily="18" charset="0"/>
                  <a:cs typeface="Arial" charset="0"/>
                </a:rPr>
                <a:t>S</a:t>
              </a:r>
              <a:r>
                <a:rPr lang="ru-RU" b="1" dirty="0">
                  <a:latin typeface="Georgia" pitchFamily="18" charset="0"/>
                  <a:cs typeface="Arial" charset="0"/>
                </a:rPr>
                <a:t>, км</a:t>
              </a:r>
            </a:p>
          </p:txBody>
        </p:sp>
        <p:sp>
          <p:nvSpPr>
            <p:cNvPr id="171050" name="Freeform 42"/>
            <p:cNvSpPr>
              <a:spLocks/>
            </p:cNvSpPr>
            <p:nvPr/>
          </p:nvSpPr>
          <p:spPr bwMode="auto">
            <a:xfrm>
              <a:off x="720" y="1008"/>
              <a:ext cx="14" cy="262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4" y="2626"/>
                </a:cxn>
              </a:cxnLst>
              <a:rect l="0" t="0" r="r" b="b"/>
              <a:pathLst>
                <a:path w="14" h="2626">
                  <a:moveTo>
                    <a:pt x="0" y="0"/>
                  </a:moveTo>
                  <a:lnTo>
                    <a:pt x="14" y="2626"/>
                  </a:lnTo>
                </a:path>
              </a:pathLst>
            </a:custGeom>
            <a:noFill/>
            <a:ln w="12700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>
                <a:latin typeface="Georgia" pitchFamily="18" charset="0"/>
              </a:endParaRPr>
            </a:p>
          </p:txBody>
        </p:sp>
        <p:sp>
          <p:nvSpPr>
            <p:cNvPr id="171051" name="Text Box 43"/>
            <p:cNvSpPr txBox="1">
              <a:spLocks noChangeArrowheads="1"/>
            </p:cNvSpPr>
            <p:nvPr/>
          </p:nvSpPr>
          <p:spPr bwMode="auto">
            <a:xfrm>
              <a:off x="294" y="967"/>
              <a:ext cx="469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800" b="1" i="1">
                  <a:latin typeface="Georgia" pitchFamily="18" charset="0"/>
                  <a:cs typeface="Arial" charset="0"/>
                </a:rPr>
                <a:t>t</a:t>
              </a:r>
              <a:r>
                <a:rPr lang="ru-RU" sz="2000" b="1" i="1">
                  <a:latin typeface="Georgia" pitchFamily="18" charset="0"/>
                  <a:cs typeface="Arial" charset="0"/>
                </a:rPr>
                <a:t>,</a:t>
              </a:r>
              <a:r>
                <a:rPr lang="en-US" sz="2000" b="1" i="1">
                  <a:latin typeface="Georgia" pitchFamily="18" charset="0"/>
                  <a:cs typeface="Arial" charset="0"/>
                </a:rPr>
                <a:t> </a:t>
              </a:r>
              <a:r>
                <a:rPr lang="ru-RU" sz="2000" b="1" i="1">
                  <a:latin typeface="Georgia" pitchFamily="18" charset="0"/>
                  <a:cs typeface="Arial" charset="0"/>
                </a:rPr>
                <a:t>ч</a:t>
              </a:r>
              <a:r>
                <a:rPr lang="en-US" sz="2800" b="1">
                  <a:latin typeface="Georgia" pitchFamily="18" charset="0"/>
                  <a:cs typeface="Arial" charset="0"/>
                </a:rPr>
                <a:t> </a:t>
              </a:r>
              <a:endParaRPr lang="ru-RU" sz="2800" b="1">
                <a:latin typeface="Georgia" pitchFamily="18" charset="0"/>
                <a:cs typeface="Arial" charset="0"/>
              </a:endParaRPr>
            </a:p>
          </p:txBody>
        </p:sp>
        <p:sp>
          <p:nvSpPr>
            <p:cNvPr id="171052" name="Freeform 44"/>
            <p:cNvSpPr>
              <a:spLocks/>
            </p:cNvSpPr>
            <p:nvPr/>
          </p:nvSpPr>
          <p:spPr bwMode="auto">
            <a:xfrm>
              <a:off x="3643" y="1012"/>
              <a:ext cx="15" cy="263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" y="2631"/>
                </a:cxn>
              </a:cxnLst>
              <a:rect l="0" t="0" r="r" b="b"/>
              <a:pathLst>
                <a:path w="15" h="2631">
                  <a:moveTo>
                    <a:pt x="0" y="0"/>
                  </a:moveTo>
                  <a:lnTo>
                    <a:pt x="15" y="2631"/>
                  </a:lnTo>
                </a:path>
              </a:pathLst>
            </a:custGeom>
            <a:noFill/>
            <a:ln w="12700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>
                <a:latin typeface="Georgia" pitchFamily="18" charset="0"/>
              </a:endParaRPr>
            </a:p>
          </p:txBody>
        </p:sp>
        <p:sp>
          <p:nvSpPr>
            <p:cNvPr id="171053" name="Freeform 45"/>
            <p:cNvSpPr>
              <a:spLocks/>
            </p:cNvSpPr>
            <p:nvPr/>
          </p:nvSpPr>
          <p:spPr bwMode="auto">
            <a:xfrm>
              <a:off x="3833" y="1026"/>
              <a:ext cx="14" cy="262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4" y="2626"/>
                </a:cxn>
              </a:cxnLst>
              <a:rect l="0" t="0" r="r" b="b"/>
              <a:pathLst>
                <a:path w="14" h="2626">
                  <a:moveTo>
                    <a:pt x="0" y="0"/>
                  </a:moveTo>
                  <a:lnTo>
                    <a:pt x="14" y="2626"/>
                  </a:lnTo>
                </a:path>
              </a:pathLst>
            </a:custGeom>
            <a:noFill/>
            <a:ln w="12700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>
                <a:latin typeface="Georgia" pitchFamily="18" charset="0"/>
              </a:endParaRPr>
            </a:p>
          </p:txBody>
        </p:sp>
        <p:sp>
          <p:nvSpPr>
            <p:cNvPr id="171054" name="Freeform 46"/>
            <p:cNvSpPr>
              <a:spLocks/>
            </p:cNvSpPr>
            <p:nvPr/>
          </p:nvSpPr>
          <p:spPr bwMode="auto">
            <a:xfrm>
              <a:off x="4037" y="1012"/>
              <a:ext cx="15" cy="263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" y="2631"/>
                </a:cxn>
              </a:cxnLst>
              <a:rect l="0" t="0" r="r" b="b"/>
              <a:pathLst>
                <a:path w="15" h="2631">
                  <a:moveTo>
                    <a:pt x="0" y="0"/>
                  </a:moveTo>
                  <a:lnTo>
                    <a:pt x="15" y="2631"/>
                  </a:lnTo>
                </a:path>
              </a:pathLst>
            </a:custGeom>
            <a:noFill/>
            <a:ln w="12700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>
                <a:latin typeface="Georgia" pitchFamily="18" charset="0"/>
              </a:endParaRPr>
            </a:p>
          </p:txBody>
        </p:sp>
        <p:sp>
          <p:nvSpPr>
            <p:cNvPr id="171055" name="Freeform 47"/>
            <p:cNvSpPr>
              <a:spLocks/>
            </p:cNvSpPr>
            <p:nvPr/>
          </p:nvSpPr>
          <p:spPr bwMode="auto">
            <a:xfrm>
              <a:off x="4227" y="1026"/>
              <a:ext cx="14" cy="262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4" y="2626"/>
                </a:cxn>
              </a:cxnLst>
              <a:rect l="0" t="0" r="r" b="b"/>
              <a:pathLst>
                <a:path w="14" h="2626">
                  <a:moveTo>
                    <a:pt x="0" y="0"/>
                  </a:moveTo>
                  <a:lnTo>
                    <a:pt x="14" y="2626"/>
                  </a:lnTo>
                </a:path>
              </a:pathLst>
            </a:custGeom>
            <a:noFill/>
            <a:ln w="12700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>
                <a:latin typeface="Georgia" pitchFamily="18" charset="0"/>
              </a:endParaRPr>
            </a:p>
          </p:txBody>
        </p:sp>
        <p:sp>
          <p:nvSpPr>
            <p:cNvPr id="171056" name="Freeform 48"/>
            <p:cNvSpPr>
              <a:spLocks/>
            </p:cNvSpPr>
            <p:nvPr/>
          </p:nvSpPr>
          <p:spPr bwMode="auto">
            <a:xfrm>
              <a:off x="4414" y="1012"/>
              <a:ext cx="15" cy="263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" y="2631"/>
                </a:cxn>
              </a:cxnLst>
              <a:rect l="0" t="0" r="r" b="b"/>
              <a:pathLst>
                <a:path w="15" h="2631">
                  <a:moveTo>
                    <a:pt x="0" y="0"/>
                  </a:moveTo>
                  <a:lnTo>
                    <a:pt x="15" y="2631"/>
                  </a:lnTo>
                </a:path>
              </a:pathLst>
            </a:custGeom>
            <a:noFill/>
            <a:ln w="12700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>
                <a:latin typeface="Georgia" pitchFamily="18" charset="0"/>
              </a:endParaRPr>
            </a:p>
          </p:txBody>
        </p:sp>
        <p:sp>
          <p:nvSpPr>
            <p:cNvPr id="171057" name="Freeform 49"/>
            <p:cNvSpPr>
              <a:spLocks/>
            </p:cNvSpPr>
            <p:nvPr/>
          </p:nvSpPr>
          <p:spPr bwMode="auto">
            <a:xfrm>
              <a:off x="4604" y="1026"/>
              <a:ext cx="14" cy="262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4" y="2626"/>
                </a:cxn>
              </a:cxnLst>
              <a:rect l="0" t="0" r="r" b="b"/>
              <a:pathLst>
                <a:path w="14" h="2626">
                  <a:moveTo>
                    <a:pt x="0" y="0"/>
                  </a:moveTo>
                  <a:lnTo>
                    <a:pt x="14" y="2626"/>
                  </a:lnTo>
                </a:path>
              </a:pathLst>
            </a:custGeom>
            <a:noFill/>
            <a:ln w="12700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>
                <a:latin typeface="Georgia" pitchFamily="18" charset="0"/>
              </a:endParaRPr>
            </a:p>
          </p:txBody>
        </p:sp>
        <p:sp>
          <p:nvSpPr>
            <p:cNvPr id="171058" name="Freeform 50"/>
            <p:cNvSpPr>
              <a:spLocks/>
            </p:cNvSpPr>
            <p:nvPr/>
          </p:nvSpPr>
          <p:spPr bwMode="auto">
            <a:xfrm>
              <a:off x="4822" y="1012"/>
              <a:ext cx="15" cy="263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" y="2631"/>
                </a:cxn>
              </a:cxnLst>
              <a:rect l="0" t="0" r="r" b="b"/>
              <a:pathLst>
                <a:path w="15" h="2631">
                  <a:moveTo>
                    <a:pt x="0" y="0"/>
                  </a:moveTo>
                  <a:lnTo>
                    <a:pt x="15" y="2631"/>
                  </a:lnTo>
                </a:path>
              </a:pathLst>
            </a:custGeom>
            <a:noFill/>
            <a:ln w="12700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>
                <a:latin typeface="Georgia" pitchFamily="18" charset="0"/>
              </a:endParaRPr>
            </a:p>
          </p:txBody>
        </p:sp>
        <p:sp>
          <p:nvSpPr>
            <p:cNvPr id="171059" name="Freeform 51"/>
            <p:cNvSpPr>
              <a:spLocks/>
            </p:cNvSpPr>
            <p:nvPr/>
          </p:nvSpPr>
          <p:spPr bwMode="auto">
            <a:xfrm>
              <a:off x="5012" y="1026"/>
              <a:ext cx="14" cy="262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4" y="2626"/>
                </a:cxn>
              </a:cxnLst>
              <a:rect l="0" t="0" r="r" b="b"/>
              <a:pathLst>
                <a:path w="14" h="2626">
                  <a:moveTo>
                    <a:pt x="0" y="0"/>
                  </a:moveTo>
                  <a:lnTo>
                    <a:pt x="14" y="2626"/>
                  </a:lnTo>
                </a:path>
              </a:pathLst>
            </a:custGeom>
            <a:noFill/>
            <a:ln w="12700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>
                <a:latin typeface="Georgia" pitchFamily="18" charset="0"/>
              </a:endParaRPr>
            </a:p>
          </p:txBody>
        </p:sp>
        <p:sp>
          <p:nvSpPr>
            <p:cNvPr id="171060" name="Freeform 52"/>
            <p:cNvSpPr>
              <a:spLocks/>
            </p:cNvSpPr>
            <p:nvPr/>
          </p:nvSpPr>
          <p:spPr bwMode="auto">
            <a:xfrm>
              <a:off x="5193" y="1012"/>
              <a:ext cx="15" cy="263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" y="2631"/>
                </a:cxn>
              </a:cxnLst>
              <a:rect l="0" t="0" r="r" b="b"/>
              <a:pathLst>
                <a:path w="15" h="2631">
                  <a:moveTo>
                    <a:pt x="0" y="0"/>
                  </a:moveTo>
                  <a:lnTo>
                    <a:pt x="15" y="2631"/>
                  </a:lnTo>
                </a:path>
              </a:pathLst>
            </a:custGeom>
            <a:noFill/>
            <a:ln w="12700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>
                <a:latin typeface="Georgia" pitchFamily="18" charset="0"/>
              </a:endParaRPr>
            </a:p>
          </p:txBody>
        </p:sp>
        <p:sp>
          <p:nvSpPr>
            <p:cNvPr id="171061" name="Freeform 53"/>
            <p:cNvSpPr>
              <a:spLocks/>
            </p:cNvSpPr>
            <p:nvPr/>
          </p:nvSpPr>
          <p:spPr bwMode="auto">
            <a:xfrm>
              <a:off x="5383" y="1026"/>
              <a:ext cx="14" cy="262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4" y="2626"/>
                </a:cxn>
              </a:cxnLst>
              <a:rect l="0" t="0" r="r" b="b"/>
              <a:pathLst>
                <a:path w="14" h="2626">
                  <a:moveTo>
                    <a:pt x="0" y="0"/>
                  </a:moveTo>
                  <a:lnTo>
                    <a:pt x="14" y="2626"/>
                  </a:lnTo>
                </a:path>
              </a:pathLst>
            </a:custGeom>
            <a:noFill/>
            <a:ln w="12700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>
                <a:latin typeface="Georgia" pitchFamily="18" charset="0"/>
              </a:endParaRPr>
            </a:p>
          </p:txBody>
        </p:sp>
        <p:grpSp>
          <p:nvGrpSpPr>
            <p:cNvPr id="4" name="Group 54"/>
            <p:cNvGrpSpPr>
              <a:grpSpLocks/>
            </p:cNvGrpSpPr>
            <p:nvPr/>
          </p:nvGrpSpPr>
          <p:grpSpPr bwMode="auto">
            <a:xfrm>
              <a:off x="3424" y="1031"/>
              <a:ext cx="1993" cy="178"/>
              <a:chOff x="2699" y="1031"/>
              <a:chExt cx="2718" cy="178"/>
            </a:xfrm>
          </p:grpSpPr>
          <p:sp>
            <p:nvSpPr>
              <p:cNvPr id="171063" name="Freeform 55"/>
              <p:cNvSpPr>
                <a:spLocks/>
              </p:cNvSpPr>
              <p:nvPr/>
            </p:nvSpPr>
            <p:spPr bwMode="auto">
              <a:xfrm>
                <a:off x="2699" y="1207"/>
                <a:ext cx="2718" cy="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718" y="2"/>
                  </a:cxn>
                </a:cxnLst>
                <a:rect l="0" t="0" r="r" b="b"/>
                <a:pathLst>
                  <a:path w="2718" h="2">
                    <a:moveTo>
                      <a:pt x="0" y="0"/>
                    </a:moveTo>
                    <a:lnTo>
                      <a:pt x="2718" y="2"/>
                    </a:lnTo>
                  </a:path>
                </a:pathLst>
              </a:custGeom>
              <a:noFill/>
              <a:ln w="12700" cap="flat" cmpd="sng">
                <a:solidFill>
                  <a:srgbClr val="4D4D4D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>
                  <a:latin typeface="Georgia" pitchFamily="18" charset="0"/>
                </a:endParaRPr>
              </a:p>
            </p:txBody>
          </p:sp>
          <p:sp>
            <p:nvSpPr>
              <p:cNvPr id="171064" name="Freeform 56"/>
              <p:cNvSpPr>
                <a:spLocks/>
              </p:cNvSpPr>
              <p:nvPr/>
            </p:nvSpPr>
            <p:spPr bwMode="auto">
              <a:xfrm>
                <a:off x="2723" y="1031"/>
                <a:ext cx="2694" cy="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694" y="2"/>
                  </a:cxn>
                </a:cxnLst>
                <a:rect l="0" t="0" r="r" b="b"/>
                <a:pathLst>
                  <a:path w="2694" h="2">
                    <a:moveTo>
                      <a:pt x="0" y="0"/>
                    </a:moveTo>
                    <a:lnTo>
                      <a:pt x="2694" y="2"/>
                    </a:lnTo>
                  </a:path>
                </a:pathLst>
              </a:custGeom>
              <a:noFill/>
              <a:ln w="12700" cap="flat" cmpd="sng">
                <a:solidFill>
                  <a:srgbClr val="4D4D4D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>
                  <a:latin typeface="Georgia" pitchFamily="18" charset="0"/>
                </a:endParaRPr>
              </a:p>
            </p:txBody>
          </p:sp>
        </p:grpSp>
        <p:sp>
          <p:nvSpPr>
            <p:cNvPr id="171065" name="Freeform 57"/>
            <p:cNvSpPr>
              <a:spLocks/>
            </p:cNvSpPr>
            <p:nvPr/>
          </p:nvSpPr>
          <p:spPr bwMode="auto">
            <a:xfrm>
              <a:off x="748" y="1962"/>
              <a:ext cx="4280" cy="1513"/>
            </a:xfrm>
            <a:custGeom>
              <a:avLst/>
              <a:gdLst/>
              <a:ahLst/>
              <a:cxnLst>
                <a:cxn ang="0">
                  <a:pos x="0" y="1513"/>
                </a:cxn>
                <a:cxn ang="0">
                  <a:pos x="3085" y="742"/>
                </a:cxn>
                <a:cxn ang="0">
                  <a:pos x="3085" y="561"/>
                </a:cxn>
                <a:cxn ang="0">
                  <a:pos x="4280" y="0"/>
                </a:cxn>
              </a:cxnLst>
              <a:rect l="0" t="0" r="r" b="b"/>
              <a:pathLst>
                <a:path w="4280" h="1513">
                  <a:moveTo>
                    <a:pt x="0" y="1513"/>
                  </a:moveTo>
                  <a:lnTo>
                    <a:pt x="3085" y="742"/>
                  </a:lnTo>
                  <a:lnTo>
                    <a:pt x="3085" y="561"/>
                  </a:lnTo>
                  <a:lnTo>
                    <a:pt x="4280" y="0"/>
                  </a:lnTo>
                </a:path>
              </a:pathLst>
            </a:custGeom>
            <a:noFill/>
            <a:ln w="76200" cmpd="sng">
              <a:solidFill>
                <a:srgbClr val="FF0000"/>
              </a:solidFill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/>
            <a:lstStyle/>
            <a:p>
              <a:endParaRPr lang="ru-RU">
                <a:latin typeface="Georgia" pitchFamily="18" charset="0"/>
              </a:endParaRPr>
            </a:p>
          </p:txBody>
        </p:sp>
        <p:sp>
          <p:nvSpPr>
            <p:cNvPr id="171066" name="Freeform 58"/>
            <p:cNvSpPr>
              <a:spLocks/>
            </p:cNvSpPr>
            <p:nvPr/>
          </p:nvSpPr>
          <p:spPr bwMode="auto">
            <a:xfrm>
              <a:off x="748" y="1199"/>
              <a:ext cx="4257" cy="2276"/>
            </a:xfrm>
            <a:custGeom>
              <a:avLst/>
              <a:gdLst/>
              <a:ahLst/>
              <a:cxnLst>
                <a:cxn ang="0">
                  <a:pos x="0" y="2276"/>
                </a:cxn>
                <a:cxn ang="0">
                  <a:pos x="2903" y="1324"/>
                </a:cxn>
                <a:cxn ang="0">
                  <a:pos x="2903" y="949"/>
                </a:cxn>
                <a:cxn ang="0">
                  <a:pos x="4257" y="0"/>
                </a:cxn>
              </a:cxnLst>
              <a:rect l="0" t="0" r="r" b="b"/>
              <a:pathLst>
                <a:path w="4257" h="2276">
                  <a:moveTo>
                    <a:pt x="0" y="2276"/>
                  </a:moveTo>
                  <a:lnTo>
                    <a:pt x="2903" y="1324"/>
                  </a:lnTo>
                  <a:lnTo>
                    <a:pt x="2903" y="949"/>
                  </a:lnTo>
                  <a:lnTo>
                    <a:pt x="4257" y="0"/>
                  </a:lnTo>
                </a:path>
              </a:pathLst>
            </a:custGeom>
            <a:noFill/>
            <a:ln w="76200" cmpd="sng">
              <a:solidFill>
                <a:srgbClr val="0000FF"/>
              </a:solidFill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/>
            <a:lstStyle/>
            <a:p>
              <a:endParaRPr lang="ru-RU">
                <a:latin typeface="Georgia" pitchFamily="18" charset="0"/>
              </a:endParaRPr>
            </a:p>
          </p:txBody>
        </p:sp>
        <p:pic>
          <p:nvPicPr>
            <p:cNvPr id="171067" name="Picture 59" descr="car84"/>
            <p:cNvPicPr>
              <a:picLocks noChangeAspect="1" noChangeArrowheads="1" noCrop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 rot="20621525">
              <a:off x="4535" y="1743"/>
              <a:ext cx="552" cy="239"/>
            </a:xfrm>
            <a:prstGeom prst="rect">
              <a:avLst/>
            </a:prstGeom>
            <a:noFill/>
          </p:spPr>
        </p:pic>
        <p:pic>
          <p:nvPicPr>
            <p:cNvPr id="171068" name="Picture 60" descr="transportation_clipart_bus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20235355">
              <a:off x="4376" y="952"/>
              <a:ext cx="635" cy="359"/>
            </a:xfrm>
            <a:prstGeom prst="rect">
              <a:avLst/>
            </a:prstGeom>
            <a:noFill/>
          </p:spPr>
        </p:pic>
      </p:grpSp>
      <p:sp>
        <p:nvSpPr>
          <p:cNvPr id="171071" name="Line 63"/>
          <p:cNvSpPr>
            <a:spLocks noChangeShapeType="1"/>
          </p:cNvSpPr>
          <p:nvPr/>
        </p:nvSpPr>
        <p:spPr bwMode="auto">
          <a:xfrm>
            <a:off x="2484612" y="5949950"/>
            <a:ext cx="0" cy="2159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171072" name="Line 64"/>
          <p:cNvSpPr>
            <a:spLocks noChangeShapeType="1"/>
          </p:cNvSpPr>
          <p:nvPr/>
        </p:nvSpPr>
        <p:spPr bwMode="auto">
          <a:xfrm>
            <a:off x="3132312" y="5949950"/>
            <a:ext cx="0" cy="2159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171073" name="Line 65"/>
          <p:cNvSpPr>
            <a:spLocks noChangeShapeType="1"/>
          </p:cNvSpPr>
          <p:nvPr/>
        </p:nvSpPr>
        <p:spPr bwMode="auto">
          <a:xfrm>
            <a:off x="3708574" y="5949950"/>
            <a:ext cx="0" cy="2159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171074" name="Line 66"/>
          <p:cNvSpPr>
            <a:spLocks noChangeShapeType="1"/>
          </p:cNvSpPr>
          <p:nvPr/>
        </p:nvSpPr>
        <p:spPr bwMode="auto">
          <a:xfrm>
            <a:off x="4356274" y="5949950"/>
            <a:ext cx="0" cy="2159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171075" name="Line 67"/>
          <p:cNvSpPr>
            <a:spLocks noChangeShapeType="1"/>
          </p:cNvSpPr>
          <p:nvPr/>
        </p:nvSpPr>
        <p:spPr bwMode="auto">
          <a:xfrm>
            <a:off x="4932537" y="5949950"/>
            <a:ext cx="0" cy="2159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171076" name="Line 68"/>
          <p:cNvSpPr>
            <a:spLocks noChangeShapeType="1"/>
          </p:cNvSpPr>
          <p:nvPr/>
        </p:nvSpPr>
        <p:spPr bwMode="auto">
          <a:xfrm>
            <a:off x="5580237" y="5949950"/>
            <a:ext cx="0" cy="2159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171077" name="Line 69"/>
          <p:cNvSpPr>
            <a:spLocks noChangeShapeType="1"/>
          </p:cNvSpPr>
          <p:nvPr/>
        </p:nvSpPr>
        <p:spPr bwMode="auto">
          <a:xfrm>
            <a:off x="6156499" y="5949950"/>
            <a:ext cx="0" cy="2159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171078" name="Line 70"/>
          <p:cNvSpPr>
            <a:spLocks noChangeShapeType="1"/>
          </p:cNvSpPr>
          <p:nvPr/>
        </p:nvSpPr>
        <p:spPr bwMode="auto">
          <a:xfrm>
            <a:off x="6804199" y="5949950"/>
            <a:ext cx="0" cy="2159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171079" name="Line 71"/>
          <p:cNvSpPr>
            <a:spLocks noChangeShapeType="1"/>
          </p:cNvSpPr>
          <p:nvPr/>
        </p:nvSpPr>
        <p:spPr bwMode="auto">
          <a:xfrm>
            <a:off x="7453487" y="5949950"/>
            <a:ext cx="0" cy="2159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171080" name="Line 72"/>
          <p:cNvSpPr>
            <a:spLocks noChangeShapeType="1"/>
          </p:cNvSpPr>
          <p:nvPr/>
        </p:nvSpPr>
        <p:spPr bwMode="auto">
          <a:xfrm>
            <a:off x="8029749" y="5949950"/>
            <a:ext cx="0" cy="2159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171081" name="Line 73"/>
          <p:cNvSpPr>
            <a:spLocks noChangeShapeType="1"/>
          </p:cNvSpPr>
          <p:nvPr/>
        </p:nvSpPr>
        <p:spPr bwMode="auto">
          <a:xfrm>
            <a:off x="8677449" y="5949950"/>
            <a:ext cx="0" cy="2159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171082" name="Line 74"/>
          <p:cNvSpPr>
            <a:spLocks noChangeShapeType="1"/>
          </p:cNvSpPr>
          <p:nvPr/>
        </p:nvSpPr>
        <p:spPr bwMode="auto">
          <a:xfrm>
            <a:off x="1836912" y="5445125"/>
            <a:ext cx="2159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171083" name="Line 75"/>
          <p:cNvSpPr>
            <a:spLocks noChangeShapeType="1"/>
          </p:cNvSpPr>
          <p:nvPr/>
        </p:nvSpPr>
        <p:spPr bwMode="auto">
          <a:xfrm>
            <a:off x="1836912" y="4868863"/>
            <a:ext cx="2159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171084" name="Line 76"/>
          <p:cNvSpPr>
            <a:spLocks noChangeShapeType="1"/>
          </p:cNvSpPr>
          <p:nvPr/>
        </p:nvSpPr>
        <p:spPr bwMode="auto">
          <a:xfrm>
            <a:off x="1836912" y="4221163"/>
            <a:ext cx="2159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171085" name="Line 77"/>
          <p:cNvSpPr>
            <a:spLocks noChangeShapeType="1"/>
          </p:cNvSpPr>
          <p:nvPr/>
        </p:nvSpPr>
        <p:spPr bwMode="auto">
          <a:xfrm>
            <a:off x="1836912" y="3644900"/>
            <a:ext cx="2159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171086" name="Line 78"/>
          <p:cNvSpPr>
            <a:spLocks noChangeShapeType="1"/>
          </p:cNvSpPr>
          <p:nvPr/>
        </p:nvSpPr>
        <p:spPr bwMode="auto">
          <a:xfrm>
            <a:off x="1836912" y="3068638"/>
            <a:ext cx="2159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171087" name="Rectangle 79"/>
          <p:cNvSpPr>
            <a:spLocks noChangeArrowheads="1"/>
          </p:cNvSpPr>
          <p:nvPr/>
        </p:nvSpPr>
        <p:spPr bwMode="auto">
          <a:xfrm>
            <a:off x="1403524" y="2836863"/>
            <a:ext cx="414338" cy="3322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000" b="1">
                <a:latin typeface="Georgia" pitchFamily="18" charset="0"/>
              </a:rPr>
              <a:t>5</a:t>
            </a:r>
          </a:p>
          <a:p>
            <a:endParaRPr lang="en-US" b="1">
              <a:latin typeface="Georgia" pitchFamily="18" charset="0"/>
            </a:endParaRPr>
          </a:p>
          <a:p>
            <a:r>
              <a:rPr lang="en-US" sz="2000" b="1">
                <a:latin typeface="Georgia" pitchFamily="18" charset="0"/>
              </a:rPr>
              <a:t>4</a:t>
            </a:r>
          </a:p>
          <a:p>
            <a:endParaRPr lang="en-US" b="1">
              <a:latin typeface="Georgia" pitchFamily="18" charset="0"/>
            </a:endParaRPr>
          </a:p>
          <a:p>
            <a:r>
              <a:rPr lang="en-US" sz="2000" b="1">
                <a:latin typeface="Georgia" pitchFamily="18" charset="0"/>
              </a:rPr>
              <a:t>3</a:t>
            </a:r>
          </a:p>
          <a:p>
            <a:endParaRPr lang="en-US" sz="2400" b="1">
              <a:latin typeface="Georgia" pitchFamily="18" charset="0"/>
            </a:endParaRPr>
          </a:p>
          <a:p>
            <a:r>
              <a:rPr lang="en-US" sz="2000" b="1">
                <a:latin typeface="Georgia" pitchFamily="18" charset="0"/>
              </a:rPr>
              <a:t>2</a:t>
            </a:r>
          </a:p>
          <a:p>
            <a:endParaRPr lang="en-US" sz="1600" b="1">
              <a:latin typeface="Georgia" pitchFamily="18" charset="0"/>
            </a:endParaRPr>
          </a:p>
          <a:p>
            <a:r>
              <a:rPr lang="en-US" sz="2000" b="1">
                <a:latin typeface="Georgia" pitchFamily="18" charset="0"/>
              </a:rPr>
              <a:t>1</a:t>
            </a:r>
          </a:p>
          <a:p>
            <a:pPr>
              <a:spcBef>
                <a:spcPct val="50000"/>
              </a:spcBef>
            </a:pPr>
            <a:endParaRPr lang="ru-RU" sz="2400" b="1">
              <a:latin typeface="Georgia" pitchFamily="18" charset="0"/>
              <a:cs typeface="Arial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431032" y="188640"/>
            <a:ext cx="8712968" cy="995422"/>
          </a:xfrm>
          <a:prstGeom prst="roundRect">
            <a:avLst>
              <a:gd name="adj" fmla="val 50000"/>
            </a:avLst>
          </a:prstGeom>
          <a:ln w="38100">
            <a:solidFill>
              <a:srgbClr val="0000FF"/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r">
              <a:defRPr/>
            </a:pPr>
            <a:r>
              <a:rPr lang="ru-RU" sz="2000" b="1" dirty="0" smtClean="0">
                <a:solidFill>
                  <a:srgbClr val="002060"/>
                </a:solidFill>
                <a:latin typeface="Georgia" pitchFamily="18" charset="0"/>
              </a:rPr>
              <a:t>На рисунке изображены графики движения автомобиля и автобуса. Используя графики, ответить на вопросы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Georgia" pitchFamily="18" charset="0"/>
              </a:rPr>
              <a:t>:</a:t>
            </a:r>
            <a:endParaRPr lang="ru-RU" sz="2000" b="1" dirty="0">
              <a:solidFill>
                <a:schemeClr val="tx2">
                  <a:lumMod val="75000"/>
                </a:schemeClr>
              </a:solidFill>
              <a:latin typeface="Georgia" pitchFamily="18" charset="0"/>
            </a:endParaRPr>
          </a:p>
        </p:txBody>
      </p:sp>
      <p:sp>
        <p:nvSpPr>
          <p:cNvPr id="171012" name="Text Box 4"/>
          <p:cNvSpPr txBox="1">
            <a:spLocks noChangeArrowheads="1"/>
          </p:cNvSpPr>
          <p:nvPr/>
        </p:nvSpPr>
        <p:spPr bwMode="auto">
          <a:xfrm>
            <a:off x="467544" y="1484784"/>
            <a:ext cx="7056784" cy="769441"/>
          </a:xfrm>
          <a:prstGeom prst="rect">
            <a:avLst/>
          </a:prstGeom>
          <a:solidFill>
            <a:srgbClr val="FFFFA3"/>
          </a:solidFill>
          <a:ln>
            <a:solidFill>
              <a:srgbClr val="0000FF"/>
            </a:solidFill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42900" indent="-342900"/>
            <a:r>
              <a:rPr lang="ru-RU" sz="2200" b="1" dirty="0" smtClean="0">
                <a:solidFill>
                  <a:srgbClr val="002060"/>
                </a:solidFill>
                <a:latin typeface="Georgia" pitchFamily="18" charset="0"/>
              </a:rPr>
              <a:t>Какой </a:t>
            </a:r>
            <a:r>
              <a:rPr lang="ru-RU" sz="2200" b="1" dirty="0">
                <a:solidFill>
                  <a:srgbClr val="002060"/>
                </a:solidFill>
                <a:latin typeface="Georgia" pitchFamily="18" charset="0"/>
              </a:rPr>
              <a:t>стала скорость движения автобуса и автомобиля после остановки?</a:t>
            </a:r>
          </a:p>
        </p:txBody>
      </p:sp>
      <p:sp>
        <p:nvSpPr>
          <p:cNvPr id="171013" name="Text Box 5"/>
          <p:cNvSpPr txBox="1">
            <a:spLocks noChangeArrowheads="1"/>
          </p:cNvSpPr>
          <p:nvPr/>
        </p:nvSpPr>
        <p:spPr bwMode="auto">
          <a:xfrm>
            <a:off x="467544" y="1484784"/>
            <a:ext cx="7056784" cy="769441"/>
          </a:xfrm>
          <a:prstGeom prst="rect">
            <a:avLst/>
          </a:prstGeom>
          <a:solidFill>
            <a:srgbClr val="FFFFA3"/>
          </a:solidFill>
          <a:ln>
            <a:solidFill>
              <a:srgbClr val="0000FF"/>
            </a:solidFill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42900" indent="-342900"/>
            <a:r>
              <a:rPr lang="ru-RU" sz="2200" b="1" dirty="0" smtClean="0">
                <a:solidFill>
                  <a:srgbClr val="002060"/>
                </a:solidFill>
                <a:latin typeface="Georgia" pitchFamily="18" charset="0"/>
              </a:rPr>
              <a:t> </a:t>
            </a:r>
            <a:r>
              <a:rPr lang="ru-RU" sz="2200" b="1" dirty="0">
                <a:solidFill>
                  <a:srgbClr val="002060"/>
                </a:solidFill>
                <a:latin typeface="Georgia" pitchFamily="18" charset="0"/>
              </a:rPr>
              <a:t>Сколько времени двигался до остановки автобус? автомобиль</a:t>
            </a:r>
            <a:r>
              <a:rPr lang="ru-RU" sz="2200" b="1" dirty="0" smtClean="0">
                <a:solidFill>
                  <a:srgbClr val="002060"/>
                </a:solidFill>
                <a:latin typeface="Georgia" pitchFamily="18" charset="0"/>
              </a:rPr>
              <a:t>?</a:t>
            </a:r>
            <a:endParaRPr lang="ru-RU" sz="2200" b="1" dirty="0">
              <a:solidFill>
                <a:srgbClr val="002060"/>
              </a:solidFill>
              <a:latin typeface="Georgia" pitchFamily="18" charset="0"/>
            </a:endParaRPr>
          </a:p>
        </p:txBody>
      </p:sp>
      <p:sp>
        <p:nvSpPr>
          <p:cNvPr id="171011" name="Text Box 3"/>
          <p:cNvSpPr txBox="1">
            <a:spLocks noChangeArrowheads="1"/>
          </p:cNvSpPr>
          <p:nvPr/>
        </p:nvSpPr>
        <p:spPr bwMode="auto">
          <a:xfrm>
            <a:off x="467544" y="1507431"/>
            <a:ext cx="7056784" cy="769441"/>
          </a:xfrm>
          <a:prstGeom prst="rect">
            <a:avLst/>
          </a:prstGeom>
          <a:solidFill>
            <a:srgbClr val="FFFFA3"/>
          </a:solidFill>
          <a:ln>
            <a:solidFill>
              <a:srgbClr val="0000FF"/>
            </a:solidFill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42900" indent="-342900"/>
            <a:r>
              <a:rPr lang="ru-RU" sz="2200" b="1" dirty="0">
                <a:solidFill>
                  <a:srgbClr val="002060"/>
                </a:solidFill>
                <a:latin typeface="Georgia" pitchFamily="18" charset="0"/>
              </a:rPr>
              <a:t> Какой путь прошел за 3 ч автобус? автомобиль</a:t>
            </a:r>
            <a:r>
              <a:rPr lang="ru-RU" sz="2200" b="1" dirty="0" smtClean="0">
                <a:solidFill>
                  <a:srgbClr val="002060"/>
                </a:solidFill>
                <a:latin typeface="Georgia" pitchFamily="18" charset="0"/>
              </a:rPr>
              <a:t>?</a:t>
            </a:r>
            <a:endParaRPr lang="ru-RU" sz="2200" b="1" dirty="0">
              <a:solidFill>
                <a:srgbClr val="002060"/>
              </a:solidFill>
              <a:latin typeface="Georgia" pitchFamily="18" charset="0"/>
            </a:endParaRPr>
          </a:p>
        </p:txBody>
      </p:sp>
      <p:sp>
        <p:nvSpPr>
          <p:cNvPr id="79" name="Text Box 3"/>
          <p:cNvSpPr txBox="1">
            <a:spLocks noChangeArrowheads="1"/>
          </p:cNvSpPr>
          <p:nvPr/>
        </p:nvSpPr>
        <p:spPr bwMode="auto">
          <a:xfrm>
            <a:off x="467544" y="1484784"/>
            <a:ext cx="7056784" cy="769441"/>
          </a:xfrm>
          <a:prstGeom prst="rect">
            <a:avLst/>
          </a:prstGeom>
          <a:solidFill>
            <a:srgbClr val="FFFFA3"/>
          </a:solidFill>
          <a:ln>
            <a:solidFill>
              <a:srgbClr val="0000FF"/>
            </a:solidFill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457200" indent="-457200"/>
            <a:r>
              <a:rPr lang="ru-RU" sz="2200" b="1" dirty="0" smtClean="0">
                <a:solidFill>
                  <a:srgbClr val="002060"/>
                </a:solidFill>
                <a:latin typeface="Georgia" pitchFamily="18" charset="0"/>
              </a:rPr>
              <a:t>Какой </a:t>
            </a:r>
            <a:r>
              <a:rPr lang="ru-RU" sz="2200" b="1" dirty="0">
                <a:solidFill>
                  <a:srgbClr val="002060"/>
                </a:solidFill>
                <a:latin typeface="Georgia" pitchFamily="18" charset="0"/>
              </a:rPr>
              <a:t>путь прошла каждая из автомашин до остановки</a:t>
            </a:r>
            <a:r>
              <a:rPr lang="ru-RU" sz="2200" b="1" dirty="0" smtClean="0">
                <a:solidFill>
                  <a:srgbClr val="002060"/>
                </a:solidFill>
                <a:latin typeface="Georgia" pitchFamily="18" charset="0"/>
              </a:rPr>
              <a:t>?</a:t>
            </a:r>
            <a:endParaRPr lang="ru-RU" sz="2200" b="1" dirty="0">
              <a:solidFill>
                <a:srgbClr val="002060"/>
              </a:solidFill>
              <a:latin typeface="Georgia" pitchFamily="18" charset="0"/>
            </a:endParaRPr>
          </a:p>
        </p:txBody>
      </p:sp>
      <p:sp>
        <p:nvSpPr>
          <p:cNvPr id="82" name="Text Box 3"/>
          <p:cNvSpPr txBox="1">
            <a:spLocks noChangeArrowheads="1"/>
          </p:cNvSpPr>
          <p:nvPr/>
        </p:nvSpPr>
        <p:spPr bwMode="auto">
          <a:xfrm>
            <a:off x="467544" y="1484784"/>
            <a:ext cx="7056784" cy="430887"/>
          </a:xfrm>
          <a:prstGeom prst="rect">
            <a:avLst/>
          </a:prstGeom>
          <a:solidFill>
            <a:srgbClr val="FFFFA3"/>
          </a:solidFill>
          <a:ln>
            <a:solidFill>
              <a:srgbClr val="0000FF"/>
            </a:solidFill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42900" indent="-342900"/>
            <a:r>
              <a:rPr lang="ru-RU" sz="2200" b="1" dirty="0" smtClean="0">
                <a:solidFill>
                  <a:srgbClr val="002060"/>
                </a:solidFill>
                <a:latin typeface="Georgia" pitchFamily="18" charset="0"/>
              </a:rPr>
              <a:t>Какой </a:t>
            </a:r>
            <a:r>
              <a:rPr lang="ru-RU" sz="2200" b="1" dirty="0">
                <a:solidFill>
                  <a:srgbClr val="002060"/>
                </a:solidFill>
                <a:latin typeface="Georgia" pitchFamily="18" charset="0"/>
              </a:rPr>
              <a:t>была скорость до остановки?</a:t>
            </a:r>
          </a:p>
        </p:txBody>
      </p:sp>
      <p:sp>
        <p:nvSpPr>
          <p:cNvPr id="83" name="Text Box 5"/>
          <p:cNvSpPr txBox="1">
            <a:spLocks noChangeArrowheads="1"/>
          </p:cNvSpPr>
          <p:nvPr/>
        </p:nvSpPr>
        <p:spPr bwMode="auto">
          <a:xfrm>
            <a:off x="467544" y="1484784"/>
            <a:ext cx="7056784" cy="769441"/>
          </a:xfrm>
          <a:prstGeom prst="rect">
            <a:avLst/>
          </a:prstGeom>
          <a:solidFill>
            <a:srgbClr val="FFFFA3"/>
          </a:solidFill>
          <a:ln>
            <a:solidFill>
              <a:srgbClr val="0000FF"/>
            </a:solidFill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42900" indent="-342900"/>
            <a:r>
              <a:rPr lang="ru-RU" sz="2200" b="1" dirty="0" smtClean="0">
                <a:solidFill>
                  <a:srgbClr val="002060"/>
                </a:solidFill>
                <a:latin typeface="Georgia" pitchFamily="18" charset="0"/>
              </a:rPr>
              <a:t> </a:t>
            </a:r>
            <a:r>
              <a:rPr lang="ru-RU" sz="2200" b="1" dirty="0">
                <a:solidFill>
                  <a:srgbClr val="002060"/>
                </a:solidFill>
                <a:latin typeface="Georgia" pitchFamily="18" charset="0"/>
              </a:rPr>
              <a:t>Какой была продолжительность стоянки автобуса? автомобиля?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10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xit" presetSubtype="9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710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710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10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xit" presetSubtype="9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xit" presetSubtype="9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710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xit" presetSubtype="9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1710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1710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10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xit" presetSubtype="9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710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1012" grpId="0" animBg="1"/>
      <p:bldP spid="171013" grpId="0" animBg="1"/>
      <p:bldP spid="171013" grpId="1" animBg="1"/>
      <p:bldP spid="171011" grpId="0" animBg="1"/>
      <p:bldP spid="171011" grpId="1" animBg="1"/>
      <p:bldP spid="79" grpId="0" animBg="1"/>
      <p:bldP spid="79" grpId="1" animBg="1"/>
      <p:bldP spid="82" grpId="0" animBg="1"/>
      <p:bldP spid="82" grpId="1" animBg="1"/>
      <p:bldP spid="83" grpId="0" animBg="1"/>
      <p:bldP spid="83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109" name="Rectangle 53"/>
          <p:cNvSpPr>
            <a:spLocks noChangeArrowheads="1"/>
          </p:cNvSpPr>
          <p:nvPr/>
        </p:nvSpPr>
        <p:spPr bwMode="auto">
          <a:xfrm>
            <a:off x="2431331" y="2349326"/>
            <a:ext cx="5400675" cy="40322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173059" name="Text Box 3"/>
          <p:cNvSpPr txBox="1">
            <a:spLocks noChangeArrowheads="1"/>
          </p:cNvSpPr>
          <p:nvPr/>
        </p:nvSpPr>
        <p:spPr bwMode="auto">
          <a:xfrm>
            <a:off x="2193206" y="6359351"/>
            <a:ext cx="538638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000" b="1"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0     </a:t>
            </a:r>
            <a: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     1           2       </a:t>
            </a:r>
            <a:r>
              <a:rPr lang="ru-RU" sz="2000" b="1"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 </a:t>
            </a:r>
            <a: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  3         </a:t>
            </a:r>
            <a:r>
              <a:rPr lang="ru-RU" sz="2000" b="1"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 </a:t>
            </a:r>
            <a: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 4      </a:t>
            </a:r>
            <a:r>
              <a:rPr lang="ru-RU" sz="2000" b="1"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 </a:t>
            </a:r>
            <a: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    5          6</a:t>
            </a:r>
            <a:endParaRPr lang="ru-RU" sz="2000" b="1">
              <a:effectLst>
                <a:outerShdw blurRad="38100" dist="38100" dir="2700000" algn="tl">
                  <a:srgbClr val="C0C0C0"/>
                </a:outerShdw>
              </a:effectLst>
              <a:latin typeface="Georgia" pitchFamily="18" charset="0"/>
            </a:endParaRPr>
          </a:p>
        </p:txBody>
      </p:sp>
      <p:sp>
        <p:nvSpPr>
          <p:cNvPr id="173060" name="Text Box 4"/>
          <p:cNvSpPr txBox="1">
            <a:spLocks noChangeArrowheads="1"/>
          </p:cNvSpPr>
          <p:nvPr/>
        </p:nvSpPr>
        <p:spPr bwMode="auto">
          <a:xfrm>
            <a:off x="1475656" y="1701626"/>
            <a:ext cx="817853" cy="41857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n-US" sz="2800" dirty="0">
              <a:latin typeface="Georgia" pitchFamily="18" charset="0"/>
            </a:endParaRPr>
          </a:p>
          <a:p>
            <a:r>
              <a:rPr lang="en-US" sz="2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500</a:t>
            </a:r>
            <a:endParaRPr lang="en-US" sz="2800" b="1" dirty="0">
              <a:effectLst>
                <a:outerShdw blurRad="38100" dist="38100" dir="2700000" algn="tl">
                  <a:srgbClr val="C0C0C0"/>
                </a:outerShdw>
              </a:effectLst>
              <a:latin typeface="Georgia" pitchFamily="18" charset="0"/>
            </a:endParaRPr>
          </a:p>
          <a:p>
            <a:endParaRPr lang="ru-RU" sz="300" b="1" dirty="0">
              <a:effectLst>
                <a:outerShdw blurRad="38100" dist="38100" dir="2700000" algn="tl">
                  <a:srgbClr val="C0C0C0"/>
                </a:outerShdw>
              </a:effectLst>
              <a:latin typeface="Georgia" pitchFamily="18" charset="0"/>
            </a:endParaRPr>
          </a:p>
          <a:p>
            <a:endParaRPr lang="ru-RU" sz="300" b="1" dirty="0">
              <a:effectLst>
                <a:outerShdw blurRad="38100" dist="38100" dir="2700000" algn="tl">
                  <a:srgbClr val="C0C0C0"/>
                </a:outerShdw>
              </a:effectLst>
              <a:latin typeface="Georgia" pitchFamily="18" charset="0"/>
            </a:endParaRPr>
          </a:p>
          <a:p>
            <a:r>
              <a:rPr lang="en-US" sz="2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 </a:t>
            </a:r>
            <a:endParaRPr lang="ru-RU" sz="300" b="1" dirty="0">
              <a:effectLst>
                <a:outerShdw blurRad="38100" dist="38100" dir="2700000" algn="tl">
                  <a:srgbClr val="C0C0C0"/>
                </a:outerShdw>
              </a:effectLst>
              <a:latin typeface="Georgia" pitchFamily="18" charset="0"/>
            </a:endParaRPr>
          </a:p>
          <a:p>
            <a:endParaRPr lang="ru-RU" sz="300" b="1" dirty="0">
              <a:effectLst>
                <a:outerShdw blurRad="38100" dist="38100" dir="2700000" algn="tl">
                  <a:srgbClr val="C0C0C0"/>
                </a:outerShdw>
              </a:effectLst>
              <a:latin typeface="Georgia" pitchFamily="18" charset="0"/>
            </a:endParaRPr>
          </a:p>
          <a:p>
            <a:r>
              <a:rPr lang="en-US" sz="2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40</a:t>
            </a:r>
            <a:r>
              <a:rPr lang="ru-RU" sz="2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0</a:t>
            </a:r>
            <a:endParaRPr lang="ru-RU" sz="200" b="1" dirty="0">
              <a:effectLst>
                <a:outerShdw blurRad="38100" dist="38100" dir="2700000" algn="tl">
                  <a:srgbClr val="C0C0C0"/>
                </a:outerShdw>
              </a:effectLst>
              <a:latin typeface="Georgia" pitchFamily="18" charset="0"/>
            </a:endParaRPr>
          </a:p>
          <a:p>
            <a:r>
              <a:rPr lang="ru-RU" sz="2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3</a:t>
            </a:r>
            <a:endParaRPr lang="ru-RU" sz="2400" b="1" dirty="0">
              <a:effectLst>
                <a:outerShdw blurRad="38100" dist="38100" dir="2700000" algn="tl">
                  <a:srgbClr val="C0C0C0"/>
                </a:outerShdw>
              </a:effectLst>
              <a:latin typeface="Georgia" pitchFamily="18" charset="0"/>
            </a:endParaRPr>
          </a:p>
          <a:p>
            <a:r>
              <a:rPr lang="en-US" sz="2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 </a:t>
            </a:r>
            <a:endParaRPr lang="ru-RU" sz="300" b="1" dirty="0">
              <a:effectLst>
                <a:outerShdw blurRad="38100" dist="38100" dir="2700000" algn="tl">
                  <a:srgbClr val="C0C0C0"/>
                </a:outerShdw>
              </a:effectLst>
              <a:latin typeface="Georgia" pitchFamily="18" charset="0"/>
            </a:endParaRPr>
          </a:p>
          <a:p>
            <a:endParaRPr lang="ru-RU" sz="300" b="1" dirty="0">
              <a:effectLst>
                <a:outerShdw blurRad="38100" dist="38100" dir="2700000" algn="tl">
                  <a:srgbClr val="C0C0C0"/>
                </a:outerShdw>
              </a:effectLst>
              <a:latin typeface="Georgia" pitchFamily="18" charset="0"/>
            </a:endParaRPr>
          </a:p>
          <a:p>
            <a:r>
              <a:rPr lang="en-US" sz="2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30</a:t>
            </a:r>
            <a:r>
              <a:rPr lang="ru-RU" sz="2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0</a:t>
            </a:r>
            <a:endParaRPr lang="en-US" sz="2800" b="1" dirty="0">
              <a:effectLst>
                <a:outerShdw blurRad="38100" dist="38100" dir="2700000" algn="tl">
                  <a:srgbClr val="C0C0C0"/>
                </a:outerShdw>
              </a:effectLst>
              <a:latin typeface="Georgia" pitchFamily="18" charset="0"/>
            </a:endParaRPr>
          </a:p>
          <a:p>
            <a:endParaRPr lang="ru-RU" sz="2800" b="1" dirty="0">
              <a:effectLst>
                <a:outerShdw blurRad="38100" dist="38100" dir="2700000" algn="tl">
                  <a:srgbClr val="C0C0C0"/>
                </a:outerShdw>
              </a:effectLst>
              <a:latin typeface="Georgia" pitchFamily="18" charset="0"/>
            </a:endParaRPr>
          </a:p>
          <a:p>
            <a:r>
              <a:rPr lang="en-US" sz="2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20</a:t>
            </a:r>
            <a:r>
              <a:rPr lang="ru-RU" sz="2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0</a:t>
            </a:r>
            <a:endParaRPr lang="en-US" sz="2800" b="1" dirty="0">
              <a:effectLst>
                <a:outerShdw blurRad="38100" dist="38100" dir="2700000" algn="tl">
                  <a:srgbClr val="C0C0C0"/>
                </a:outerShdw>
              </a:effectLst>
              <a:latin typeface="Georgia" pitchFamily="18" charset="0"/>
            </a:endParaRPr>
          </a:p>
          <a:p>
            <a:endParaRPr lang="ru-RU" sz="300" b="1" dirty="0">
              <a:effectLst>
                <a:outerShdw blurRad="38100" dist="38100" dir="2700000" algn="tl">
                  <a:srgbClr val="C0C0C0"/>
                </a:outerShdw>
              </a:effectLst>
              <a:latin typeface="Georgia" pitchFamily="18" charset="0"/>
            </a:endParaRPr>
          </a:p>
          <a:p>
            <a:endParaRPr lang="ru-RU" sz="100" b="1" dirty="0">
              <a:effectLst>
                <a:outerShdw blurRad="38100" dist="38100" dir="2700000" algn="tl">
                  <a:srgbClr val="C0C0C0"/>
                </a:outerShdw>
              </a:effectLst>
              <a:latin typeface="Georgia" pitchFamily="18" charset="0"/>
            </a:endParaRPr>
          </a:p>
          <a:p>
            <a:r>
              <a:rPr lang="ru-RU" sz="2400" dirty="0">
                <a:latin typeface="Georgia" pitchFamily="18" charset="0"/>
              </a:rPr>
              <a:t>  </a:t>
            </a:r>
            <a:endParaRPr lang="en-US" sz="2000" b="1" dirty="0">
              <a:effectLst>
                <a:outerShdw blurRad="38100" dist="38100" dir="2700000" algn="tl">
                  <a:srgbClr val="C0C0C0"/>
                </a:outerShdw>
              </a:effectLst>
              <a:latin typeface="Georgia" pitchFamily="18" charset="0"/>
            </a:endParaRPr>
          </a:p>
          <a:p>
            <a:r>
              <a:rPr lang="en-US" sz="2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100</a:t>
            </a:r>
            <a:endParaRPr lang="ru-RU" sz="2400" b="1" dirty="0">
              <a:effectLst>
                <a:outerShdw blurRad="38100" dist="38100" dir="2700000" algn="tl">
                  <a:srgbClr val="C0C0C0"/>
                </a:outerShdw>
              </a:effectLst>
              <a:latin typeface="Georgia" pitchFamily="18" charset="0"/>
            </a:endParaRPr>
          </a:p>
        </p:txBody>
      </p:sp>
      <p:sp>
        <p:nvSpPr>
          <p:cNvPr id="173061" name="Freeform 5"/>
          <p:cNvSpPr>
            <a:spLocks/>
          </p:cNvSpPr>
          <p:nvPr/>
        </p:nvSpPr>
        <p:spPr bwMode="auto">
          <a:xfrm>
            <a:off x="2431331" y="6387926"/>
            <a:ext cx="4959350" cy="127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124" y="8"/>
              </a:cxn>
            </a:cxnLst>
            <a:rect l="0" t="0" r="r" b="b"/>
            <a:pathLst>
              <a:path w="3124" h="8">
                <a:moveTo>
                  <a:pt x="0" y="0"/>
                </a:moveTo>
                <a:lnTo>
                  <a:pt x="3124" y="8"/>
                </a:lnTo>
              </a:path>
            </a:pathLst>
          </a:custGeom>
          <a:noFill/>
          <a:ln w="9525" cap="flat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173062" name="Text Box 6"/>
          <p:cNvSpPr txBox="1">
            <a:spLocks noChangeArrowheads="1"/>
          </p:cNvSpPr>
          <p:nvPr/>
        </p:nvSpPr>
        <p:spPr bwMode="auto">
          <a:xfrm>
            <a:off x="1403648" y="1844824"/>
            <a:ext cx="939681" cy="430887"/>
          </a:xfrm>
          <a:prstGeom prst="rect">
            <a:avLst/>
          </a:prstGeom>
          <a:solidFill>
            <a:srgbClr val="FFFFA3"/>
          </a:solidFill>
          <a:ln>
            <a:solidFill>
              <a:srgbClr val="0000CC"/>
            </a:solidFill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sz="2200" b="1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S</a:t>
            </a:r>
            <a:r>
              <a:rPr lang="ru-RU" sz="2200" b="1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, км</a:t>
            </a:r>
          </a:p>
        </p:txBody>
      </p:sp>
      <p:sp>
        <p:nvSpPr>
          <p:cNvPr id="173063" name="Freeform 7"/>
          <p:cNvSpPr>
            <a:spLocks/>
          </p:cNvSpPr>
          <p:nvPr/>
        </p:nvSpPr>
        <p:spPr bwMode="auto">
          <a:xfrm>
            <a:off x="2431331" y="6387926"/>
            <a:ext cx="5367337" cy="952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381" y="6"/>
              </a:cxn>
            </a:cxnLst>
            <a:rect l="0" t="0" r="r" b="b"/>
            <a:pathLst>
              <a:path w="3381" h="6">
                <a:moveTo>
                  <a:pt x="0" y="0"/>
                </a:moveTo>
                <a:lnTo>
                  <a:pt x="3381" y="6"/>
                </a:lnTo>
              </a:path>
            </a:pathLst>
          </a:custGeom>
          <a:noFill/>
          <a:ln w="57150">
            <a:solidFill>
              <a:schemeClr val="tx1"/>
            </a:solidFill>
            <a:round/>
            <a:headEnd/>
            <a:tailEnd type="stealth" w="med" len="lg"/>
          </a:ln>
          <a:effectLst/>
        </p:spPr>
        <p:txBody>
          <a:bodyPr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173064" name="Freeform 8"/>
          <p:cNvSpPr>
            <a:spLocks/>
          </p:cNvSpPr>
          <p:nvPr/>
        </p:nvSpPr>
        <p:spPr bwMode="auto">
          <a:xfrm>
            <a:off x="2415456" y="2023889"/>
            <a:ext cx="19050" cy="4357687"/>
          </a:xfrm>
          <a:custGeom>
            <a:avLst/>
            <a:gdLst/>
            <a:ahLst/>
            <a:cxnLst>
              <a:cxn ang="0">
                <a:pos x="12" y="2745"/>
              </a:cxn>
              <a:cxn ang="0">
                <a:pos x="0" y="0"/>
              </a:cxn>
            </a:cxnLst>
            <a:rect l="0" t="0" r="r" b="b"/>
            <a:pathLst>
              <a:path w="12" h="2745">
                <a:moveTo>
                  <a:pt x="12" y="2745"/>
                </a:moveTo>
                <a:lnTo>
                  <a:pt x="0" y="0"/>
                </a:lnTo>
              </a:path>
            </a:pathLst>
          </a:custGeom>
          <a:noFill/>
          <a:ln w="57150">
            <a:solidFill>
              <a:schemeClr val="tx1"/>
            </a:solidFill>
            <a:round/>
            <a:headEnd/>
            <a:tailEnd type="stealth" w="med" len="lg"/>
          </a:ln>
          <a:effectLst/>
        </p:spPr>
        <p:txBody>
          <a:bodyPr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173065" name="Freeform 9"/>
          <p:cNvSpPr>
            <a:spLocks/>
          </p:cNvSpPr>
          <p:nvPr/>
        </p:nvSpPr>
        <p:spPr bwMode="auto">
          <a:xfrm>
            <a:off x="2823443" y="2360439"/>
            <a:ext cx="12700" cy="4037012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8" y="2994"/>
              </a:cxn>
            </a:cxnLst>
            <a:rect l="0" t="0" r="r" b="b"/>
            <a:pathLst>
              <a:path w="8" h="2994">
                <a:moveTo>
                  <a:pt x="0" y="0"/>
                </a:moveTo>
                <a:lnTo>
                  <a:pt x="8" y="2994"/>
                </a:lnTo>
              </a:path>
            </a:pathLst>
          </a:custGeom>
          <a:noFill/>
          <a:ln w="9525" cap="flat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173066" name="Freeform 10"/>
          <p:cNvSpPr>
            <a:spLocks/>
          </p:cNvSpPr>
          <p:nvPr/>
        </p:nvSpPr>
        <p:spPr bwMode="auto">
          <a:xfrm>
            <a:off x="3236193" y="2349326"/>
            <a:ext cx="12700" cy="4079875"/>
          </a:xfrm>
          <a:custGeom>
            <a:avLst/>
            <a:gdLst/>
            <a:ahLst/>
            <a:cxnLst>
              <a:cxn ang="0">
                <a:pos x="8" y="0"/>
              </a:cxn>
              <a:cxn ang="0">
                <a:pos x="0" y="3026"/>
              </a:cxn>
            </a:cxnLst>
            <a:rect l="0" t="0" r="r" b="b"/>
            <a:pathLst>
              <a:path w="8" h="3026">
                <a:moveTo>
                  <a:pt x="8" y="0"/>
                </a:moveTo>
                <a:lnTo>
                  <a:pt x="0" y="3026"/>
                </a:lnTo>
              </a:path>
            </a:pathLst>
          </a:custGeom>
          <a:noFill/>
          <a:ln w="9525" cap="flat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173067" name="Freeform 11"/>
          <p:cNvSpPr>
            <a:spLocks/>
          </p:cNvSpPr>
          <p:nvPr/>
        </p:nvSpPr>
        <p:spPr bwMode="auto">
          <a:xfrm>
            <a:off x="3650531" y="2358851"/>
            <a:ext cx="1587" cy="404812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3002"/>
              </a:cxn>
            </a:cxnLst>
            <a:rect l="0" t="0" r="r" b="b"/>
            <a:pathLst>
              <a:path w="1" h="3002">
                <a:moveTo>
                  <a:pt x="0" y="0"/>
                </a:moveTo>
                <a:lnTo>
                  <a:pt x="0" y="3002"/>
                </a:lnTo>
              </a:path>
            </a:pathLst>
          </a:custGeom>
          <a:noFill/>
          <a:ln w="9525" cap="flat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173068" name="Freeform 12"/>
          <p:cNvSpPr>
            <a:spLocks/>
          </p:cNvSpPr>
          <p:nvPr/>
        </p:nvSpPr>
        <p:spPr bwMode="auto">
          <a:xfrm>
            <a:off x="4082331" y="2358851"/>
            <a:ext cx="1587" cy="404812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3002"/>
              </a:cxn>
            </a:cxnLst>
            <a:rect l="0" t="0" r="r" b="b"/>
            <a:pathLst>
              <a:path w="1" h="3002">
                <a:moveTo>
                  <a:pt x="0" y="0"/>
                </a:moveTo>
                <a:lnTo>
                  <a:pt x="0" y="3002"/>
                </a:lnTo>
              </a:path>
            </a:pathLst>
          </a:custGeom>
          <a:noFill/>
          <a:ln w="9525" cap="flat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173069" name="Freeform 13"/>
          <p:cNvSpPr>
            <a:spLocks/>
          </p:cNvSpPr>
          <p:nvPr/>
        </p:nvSpPr>
        <p:spPr bwMode="auto">
          <a:xfrm>
            <a:off x="4490318" y="2369964"/>
            <a:ext cx="14288" cy="4059237"/>
          </a:xfrm>
          <a:custGeom>
            <a:avLst/>
            <a:gdLst/>
            <a:ahLst/>
            <a:cxnLst>
              <a:cxn ang="0">
                <a:pos x="9" y="0"/>
              </a:cxn>
              <a:cxn ang="0">
                <a:pos x="0" y="3010"/>
              </a:cxn>
            </a:cxnLst>
            <a:rect l="0" t="0" r="r" b="b"/>
            <a:pathLst>
              <a:path w="9" h="3010">
                <a:moveTo>
                  <a:pt x="9" y="0"/>
                </a:moveTo>
                <a:lnTo>
                  <a:pt x="0" y="3010"/>
                </a:lnTo>
              </a:path>
            </a:pathLst>
          </a:custGeom>
          <a:noFill/>
          <a:ln w="9525" cap="flat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173070" name="Freeform 14"/>
          <p:cNvSpPr>
            <a:spLocks/>
          </p:cNvSpPr>
          <p:nvPr/>
        </p:nvSpPr>
        <p:spPr bwMode="auto">
          <a:xfrm>
            <a:off x="5353918" y="2358851"/>
            <a:ext cx="1588" cy="404812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3002"/>
              </a:cxn>
            </a:cxnLst>
            <a:rect l="0" t="0" r="r" b="b"/>
            <a:pathLst>
              <a:path w="1" h="3002">
                <a:moveTo>
                  <a:pt x="0" y="0"/>
                </a:moveTo>
                <a:lnTo>
                  <a:pt x="0" y="3002"/>
                </a:lnTo>
              </a:path>
            </a:pathLst>
          </a:custGeom>
          <a:noFill/>
          <a:ln w="9525" cap="flat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173071" name="Freeform 15"/>
          <p:cNvSpPr>
            <a:spLocks/>
          </p:cNvSpPr>
          <p:nvPr/>
        </p:nvSpPr>
        <p:spPr bwMode="auto">
          <a:xfrm>
            <a:off x="5749206" y="2354089"/>
            <a:ext cx="1587" cy="40259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3222"/>
              </a:cxn>
            </a:cxnLst>
            <a:rect l="0" t="0" r="r" b="b"/>
            <a:pathLst>
              <a:path w="1" h="3222">
                <a:moveTo>
                  <a:pt x="0" y="0"/>
                </a:moveTo>
                <a:lnTo>
                  <a:pt x="0" y="3222"/>
                </a:lnTo>
              </a:path>
            </a:pathLst>
          </a:custGeom>
          <a:noFill/>
          <a:ln w="9525" cap="flat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173072" name="Freeform 16"/>
          <p:cNvSpPr>
            <a:spLocks/>
          </p:cNvSpPr>
          <p:nvPr/>
        </p:nvSpPr>
        <p:spPr bwMode="auto">
          <a:xfrm>
            <a:off x="6169893" y="2354089"/>
            <a:ext cx="1588" cy="40259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3222"/>
              </a:cxn>
            </a:cxnLst>
            <a:rect l="0" t="0" r="r" b="b"/>
            <a:pathLst>
              <a:path w="1" h="3222">
                <a:moveTo>
                  <a:pt x="0" y="0"/>
                </a:moveTo>
                <a:lnTo>
                  <a:pt x="0" y="3222"/>
                </a:lnTo>
              </a:path>
            </a:pathLst>
          </a:custGeom>
          <a:noFill/>
          <a:ln w="9525" cap="flat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173073" name="Freeform 17"/>
          <p:cNvSpPr>
            <a:spLocks/>
          </p:cNvSpPr>
          <p:nvPr/>
        </p:nvSpPr>
        <p:spPr bwMode="auto">
          <a:xfrm>
            <a:off x="6579468" y="2358851"/>
            <a:ext cx="1588" cy="404812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3002"/>
              </a:cxn>
            </a:cxnLst>
            <a:rect l="0" t="0" r="r" b="b"/>
            <a:pathLst>
              <a:path w="1" h="3002">
                <a:moveTo>
                  <a:pt x="0" y="0"/>
                </a:moveTo>
                <a:lnTo>
                  <a:pt x="0" y="3002"/>
                </a:lnTo>
              </a:path>
            </a:pathLst>
          </a:custGeom>
          <a:noFill/>
          <a:ln w="9525" cap="flat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173074" name="Freeform 18"/>
          <p:cNvSpPr>
            <a:spLocks/>
          </p:cNvSpPr>
          <p:nvPr/>
        </p:nvSpPr>
        <p:spPr bwMode="auto">
          <a:xfrm>
            <a:off x="7009681" y="2358851"/>
            <a:ext cx="1587" cy="404812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3002"/>
              </a:cxn>
            </a:cxnLst>
            <a:rect l="0" t="0" r="r" b="b"/>
            <a:pathLst>
              <a:path w="1" h="3002">
                <a:moveTo>
                  <a:pt x="0" y="0"/>
                </a:moveTo>
                <a:lnTo>
                  <a:pt x="0" y="3002"/>
                </a:lnTo>
              </a:path>
            </a:pathLst>
          </a:custGeom>
          <a:noFill/>
          <a:ln w="9525" cap="flat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173075" name="Freeform 19"/>
          <p:cNvSpPr>
            <a:spLocks/>
          </p:cNvSpPr>
          <p:nvPr/>
        </p:nvSpPr>
        <p:spPr bwMode="auto">
          <a:xfrm>
            <a:off x="7430368" y="2369964"/>
            <a:ext cx="12700" cy="4038600"/>
          </a:xfrm>
          <a:custGeom>
            <a:avLst/>
            <a:gdLst/>
            <a:ahLst/>
            <a:cxnLst>
              <a:cxn ang="0">
                <a:pos x="8" y="0"/>
              </a:cxn>
              <a:cxn ang="0">
                <a:pos x="0" y="2994"/>
              </a:cxn>
            </a:cxnLst>
            <a:rect l="0" t="0" r="r" b="b"/>
            <a:pathLst>
              <a:path w="8" h="2994">
                <a:moveTo>
                  <a:pt x="8" y="0"/>
                </a:moveTo>
                <a:lnTo>
                  <a:pt x="0" y="2994"/>
                </a:lnTo>
              </a:path>
            </a:pathLst>
          </a:custGeom>
          <a:noFill/>
          <a:ln w="9525" cap="flat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173076" name="Freeform 20"/>
          <p:cNvSpPr>
            <a:spLocks/>
          </p:cNvSpPr>
          <p:nvPr/>
        </p:nvSpPr>
        <p:spPr bwMode="auto">
          <a:xfrm>
            <a:off x="4909418" y="2358851"/>
            <a:ext cx="14288" cy="4057650"/>
          </a:xfrm>
          <a:custGeom>
            <a:avLst/>
            <a:gdLst/>
            <a:ahLst/>
            <a:cxnLst>
              <a:cxn ang="0">
                <a:pos x="9" y="0"/>
              </a:cxn>
              <a:cxn ang="0">
                <a:pos x="0" y="3010"/>
              </a:cxn>
            </a:cxnLst>
            <a:rect l="0" t="0" r="r" b="b"/>
            <a:pathLst>
              <a:path w="9" h="3010">
                <a:moveTo>
                  <a:pt x="9" y="0"/>
                </a:moveTo>
                <a:lnTo>
                  <a:pt x="0" y="3010"/>
                </a:lnTo>
              </a:path>
            </a:pathLst>
          </a:custGeom>
          <a:noFill/>
          <a:ln w="9525" cap="flat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173077" name="Text Box 21"/>
          <p:cNvSpPr txBox="1">
            <a:spLocks noChangeArrowheads="1"/>
          </p:cNvSpPr>
          <p:nvPr/>
        </p:nvSpPr>
        <p:spPr bwMode="auto">
          <a:xfrm>
            <a:off x="7666906" y="6356176"/>
            <a:ext cx="685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t</a:t>
            </a:r>
            <a:r>
              <a:rPr lang="ru-RU" sz="24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, ч</a:t>
            </a:r>
          </a:p>
        </p:txBody>
      </p:sp>
      <p:grpSp>
        <p:nvGrpSpPr>
          <p:cNvPr id="2" name="Group 23"/>
          <p:cNvGrpSpPr>
            <a:grpSpLocks/>
          </p:cNvGrpSpPr>
          <p:nvPr/>
        </p:nvGrpSpPr>
        <p:grpSpPr bwMode="auto">
          <a:xfrm>
            <a:off x="2391643" y="2349326"/>
            <a:ext cx="5473700" cy="3641725"/>
            <a:chOff x="385" y="1389"/>
            <a:chExt cx="3175" cy="2294"/>
          </a:xfrm>
        </p:grpSpPr>
        <p:sp>
          <p:nvSpPr>
            <p:cNvPr id="173080" name="Freeform 24"/>
            <p:cNvSpPr>
              <a:spLocks/>
            </p:cNvSpPr>
            <p:nvPr/>
          </p:nvSpPr>
          <p:spPr bwMode="auto">
            <a:xfrm>
              <a:off x="393" y="3675"/>
              <a:ext cx="3143" cy="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124" y="8"/>
                </a:cxn>
              </a:cxnLst>
              <a:rect l="0" t="0" r="r" b="b"/>
              <a:pathLst>
                <a:path w="3124" h="8">
                  <a:moveTo>
                    <a:pt x="0" y="0"/>
                  </a:moveTo>
                  <a:lnTo>
                    <a:pt x="3124" y="8"/>
                  </a:lnTo>
                </a:path>
              </a:pathLst>
            </a:custGeom>
            <a:noFill/>
            <a:ln w="9525" cap="flat">
              <a:solidFill>
                <a:schemeClr val="tx1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>
                <a:latin typeface="Georgia" pitchFamily="18" charset="0"/>
              </a:endParaRPr>
            </a:p>
          </p:txBody>
        </p:sp>
        <p:sp>
          <p:nvSpPr>
            <p:cNvPr id="173081" name="Line 25"/>
            <p:cNvSpPr>
              <a:spLocks noChangeShapeType="1"/>
            </p:cNvSpPr>
            <p:nvPr/>
          </p:nvSpPr>
          <p:spPr bwMode="auto">
            <a:xfrm>
              <a:off x="410" y="3434"/>
              <a:ext cx="3149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sysDot"/>
              <a:round/>
              <a:headEnd/>
              <a:tailEnd/>
            </a:ln>
            <a:effectLst/>
          </p:spPr>
          <p:txBody>
            <a:bodyPr/>
            <a:lstStyle/>
            <a:p>
              <a:endParaRPr lang="ru-RU">
                <a:latin typeface="Georgia" pitchFamily="18" charset="0"/>
              </a:endParaRPr>
            </a:p>
          </p:txBody>
        </p:sp>
        <p:sp>
          <p:nvSpPr>
            <p:cNvPr id="173082" name="Freeform 26"/>
            <p:cNvSpPr>
              <a:spLocks/>
            </p:cNvSpPr>
            <p:nvPr/>
          </p:nvSpPr>
          <p:spPr bwMode="auto">
            <a:xfrm>
              <a:off x="402" y="3180"/>
              <a:ext cx="3150" cy="8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3131" y="0"/>
                </a:cxn>
              </a:cxnLst>
              <a:rect l="0" t="0" r="r" b="b"/>
              <a:pathLst>
                <a:path w="3131" h="8">
                  <a:moveTo>
                    <a:pt x="0" y="8"/>
                  </a:moveTo>
                  <a:lnTo>
                    <a:pt x="3131" y="0"/>
                  </a:lnTo>
                </a:path>
              </a:pathLst>
            </a:custGeom>
            <a:noFill/>
            <a:ln w="9525" cap="flat">
              <a:solidFill>
                <a:schemeClr val="tx1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>
                <a:latin typeface="Georgia" pitchFamily="18" charset="0"/>
              </a:endParaRPr>
            </a:p>
          </p:txBody>
        </p:sp>
        <p:sp>
          <p:nvSpPr>
            <p:cNvPr id="173083" name="Freeform 27"/>
            <p:cNvSpPr>
              <a:spLocks/>
            </p:cNvSpPr>
            <p:nvPr/>
          </p:nvSpPr>
          <p:spPr bwMode="auto">
            <a:xfrm>
              <a:off x="410" y="2935"/>
              <a:ext cx="3150" cy="8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3131" y="0"/>
                </a:cxn>
              </a:cxnLst>
              <a:rect l="0" t="0" r="r" b="b"/>
              <a:pathLst>
                <a:path w="3131" h="8">
                  <a:moveTo>
                    <a:pt x="0" y="8"/>
                  </a:moveTo>
                  <a:lnTo>
                    <a:pt x="3131" y="0"/>
                  </a:lnTo>
                </a:path>
              </a:pathLst>
            </a:custGeom>
            <a:noFill/>
            <a:ln w="9525" cap="flat">
              <a:solidFill>
                <a:schemeClr val="tx1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>
                <a:latin typeface="Georgia" pitchFamily="18" charset="0"/>
              </a:endParaRPr>
            </a:p>
          </p:txBody>
        </p:sp>
        <p:sp>
          <p:nvSpPr>
            <p:cNvPr id="173084" name="Freeform 28"/>
            <p:cNvSpPr>
              <a:spLocks/>
            </p:cNvSpPr>
            <p:nvPr/>
          </p:nvSpPr>
          <p:spPr bwMode="auto">
            <a:xfrm>
              <a:off x="393" y="2685"/>
              <a:ext cx="3151" cy="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132" y="8"/>
                </a:cxn>
              </a:cxnLst>
              <a:rect l="0" t="0" r="r" b="b"/>
              <a:pathLst>
                <a:path w="3132" h="8">
                  <a:moveTo>
                    <a:pt x="0" y="0"/>
                  </a:moveTo>
                  <a:lnTo>
                    <a:pt x="3132" y="8"/>
                  </a:lnTo>
                </a:path>
              </a:pathLst>
            </a:custGeom>
            <a:noFill/>
            <a:ln w="9525" cap="flat">
              <a:solidFill>
                <a:schemeClr val="tx1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>
                <a:latin typeface="Georgia" pitchFamily="18" charset="0"/>
              </a:endParaRPr>
            </a:p>
          </p:txBody>
        </p:sp>
        <p:sp>
          <p:nvSpPr>
            <p:cNvPr id="173085" name="Freeform 29"/>
            <p:cNvSpPr>
              <a:spLocks/>
            </p:cNvSpPr>
            <p:nvPr/>
          </p:nvSpPr>
          <p:spPr bwMode="auto">
            <a:xfrm>
              <a:off x="410" y="2428"/>
              <a:ext cx="3126" cy="8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3107" y="0"/>
                </a:cxn>
              </a:cxnLst>
              <a:rect l="0" t="0" r="r" b="b"/>
              <a:pathLst>
                <a:path w="3107" h="8">
                  <a:moveTo>
                    <a:pt x="0" y="8"/>
                  </a:moveTo>
                  <a:lnTo>
                    <a:pt x="3107" y="0"/>
                  </a:lnTo>
                </a:path>
              </a:pathLst>
            </a:custGeom>
            <a:noFill/>
            <a:ln w="9525" cap="flat">
              <a:solidFill>
                <a:schemeClr val="tx1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>
                <a:latin typeface="Georgia" pitchFamily="18" charset="0"/>
              </a:endParaRPr>
            </a:p>
          </p:txBody>
        </p:sp>
        <p:sp>
          <p:nvSpPr>
            <p:cNvPr id="173086" name="Freeform 30"/>
            <p:cNvSpPr>
              <a:spLocks/>
            </p:cNvSpPr>
            <p:nvPr/>
          </p:nvSpPr>
          <p:spPr bwMode="auto">
            <a:xfrm>
              <a:off x="410" y="1937"/>
              <a:ext cx="3126" cy="8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3107" y="0"/>
                </a:cxn>
              </a:cxnLst>
              <a:rect l="0" t="0" r="r" b="b"/>
              <a:pathLst>
                <a:path w="3107" h="8">
                  <a:moveTo>
                    <a:pt x="0" y="8"/>
                  </a:moveTo>
                  <a:lnTo>
                    <a:pt x="3107" y="0"/>
                  </a:lnTo>
                </a:path>
              </a:pathLst>
            </a:custGeom>
            <a:noFill/>
            <a:ln w="9525" cap="flat">
              <a:solidFill>
                <a:schemeClr val="tx1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>
                <a:latin typeface="Georgia" pitchFamily="18" charset="0"/>
              </a:endParaRPr>
            </a:p>
          </p:txBody>
        </p:sp>
        <p:sp>
          <p:nvSpPr>
            <p:cNvPr id="173087" name="Freeform 31"/>
            <p:cNvSpPr>
              <a:spLocks/>
            </p:cNvSpPr>
            <p:nvPr/>
          </p:nvSpPr>
          <p:spPr bwMode="auto">
            <a:xfrm>
              <a:off x="410" y="1679"/>
              <a:ext cx="3142" cy="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123" y="8"/>
                </a:cxn>
              </a:cxnLst>
              <a:rect l="0" t="0" r="r" b="b"/>
              <a:pathLst>
                <a:path w="3123" h="8">
                  <a:moveTo>
                    <a:pt x="0" y="0"/>
                  </a:moveTo>
                  <a:lnTo>
                    <a:pt x="3123" y="8"/>
                  </a:lnTo>
                </a:path>
              </a:pathLst>
            </a:custGeom>
            <a:noFill/>
            <a:ln w="9525" cap="flat">
              <a:solidFill>
                <a:schemeClr val="tx1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>
                <a:latin typeface="Georgia" pitchFamily="18" charset="0"/>
              </a:endParaRPr>
            </a:p>
          </p:txBody>
        </p:sp>
        <p:sp>
          <p:nvSpPr>
            <p:cNvPr id="173088" name="Freeform 32"/>
            <p:cNvSpPr>
              <a:spLocks/>
            </p:cNvSpPr>
            <p:nvPr/>
          </p:nvSpPr>
          <p:spPr bwMode="auto">
            <a:xfrm>
              <a:off x="397" y="2178"/>
              <a:ext cx="3148" cy="15"/>
            </a:xfrm>
            <a:custGeom>
              <a:avLst/>
              <a:gdLst/>
              <a:ahLst/>
              <a:cxnLst>
                <a:cxn ang="0">
                  <a:pos x="0" y="15"/>
                </a:cxn>
                <a:cxn ang="0">
                  <a:pos x="3129" y="0"/>
                </a:cxn>
              </a:cxnLst>
              <a:rect l="0" t="0" r="r" b="b"/>
              <a:pathLst>
                <a:path w="3129" h="15">
                  <a:moveTo>
                    <a:pt x="0" y="15"/>
                  </a:moveTo>
                  <a:lnTo>
                    <a:pt x="3129" y="0"/>
                  </a:lnTo>
                </a:path>
              </a:pathLst>
            </a:custGeom>
            <a:noFill/>
            <a:ln w="9525" cap="flat">
              <a:solidFill>
                <a:schemeClr val="tx1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>
                <a:latin typeface="Georgia" pitchFamily="18" charset="0"/>
              </a:endParaRPr>
            </a:p>
          </p:txBody>
        </p:sp>
        <p:sp>
          <p:nvSpPr>
            <p:cNvPr id="173089" name="Freeform 33"/>
            <p:cNvSpPr>
              <a:spLocks/>
            </p:cNvSpPr>
            <p:nvPr/>
          </p:nvSpPr>
          <p:spPr bwMode="auto">
            <a:xfrm>
              <a:off x="385" y="1389"/>
              <a:ext cx="3142" cy="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123" y="8"/>
                </a:cxn>
              </a:cxnLst>
              <a:rect l="0" t="0" r="r" b="b"/>
              <a:pathLst>
                <a:path w="3123" h="8">
                  <a:moveTo>
                    <a:pt x="0" y="0"/>
                  </a:moveTo>
                  <a:lnTo>
                    <a:pt x="3123" y="8"/>
                  </a:lnTo>
                </a:path>
              </a:pathLst>
            </a:custGeom>
            <a:noFill/>
            <a:ln w="9525" cap="flat">
              <a:solidFill>
                <a:schemeClr val="tx1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>
                <a:latin typeface="Georgia" pitchFamily="18" charset="0"/>
              </a:endParaRPr>
            </a:p>
          </p:txBody>
        </p:sp>
      </p:grpSp>
      <p:sp>
        <p:nvSpPr>
          <p:cNvPr id="173090" name="Freeform 34"/>
          <p:cNvSpPr>
            <a:spLocks/>
          </p:cNvSpPr>
          <p:nvPr/>
        </p:nvSpPr>
        <p:spPr bwMode="auto">
          <a:xfrm>
            <a:off x="2415456" y="3285951"/>
            <a:ext cx="5376862" cy="3081338"/>
          </a:xfrm>
          <a:custGeom>
            <a:avLst/>
            <a:gdLst/>
            <a:ahLst/>
            <a:cxnLst>
              <a:cxn ang="0">
                <a:pos x="0" y="1941"/>
              </a:cxn>
              <a:cxn ang="0">
                <a:pos x="3387" y="0"/>
              </a:cxn>
            </a:cxnLst>
            <a:rect l="0" t="0" r="r" b="b"/>
            <a:pathLst>
              <a:path w="3387" h="1941">
                <a:moveTo>
                  <a:pt x="0" y="1941"/>
                </a:moveTo>
                <a:lnTo>
                  <a:pt x="3387" y="0"/>
                </a:lnTo>
              </a:path>
            </a:pathLst>
          </a:custGeom>
          <a:noFill/>
          <a:ln w="76200" cmpd="sng">
            <a:solidFill>
              <a:srgbClr val="0000FF"/>
            </a:solidFill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173091" name="Line 35"/>
          <p:cNvSpPr>
            <a:spLocks noChangeShapeType="1"/>
          </p:cNvSpPr>
          <p:nvPr/>
        </p:nvSpPr>
        <p:spPr bwMode="auto">
          <a:xfrm>
            <a:off x="2391643" y="2349326"/>
            <a:ext cx="5545138" cy="2160588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173092" name="Freeform 36"/>
          <p:cNvSpPr>
            <a:spLocks/>
          </p:cNvSpPr>
          <p:nvPr/>
        </p:nvSpPr>
        <p:spPr bwMode="auto">
          <a:xfrm>
            <a:off x="7865343" y="2349326"/>
            <a:ext cx="12700" cy="4038600"/>
          </a:xfrm>
          <a:custGeom>
            <a:avLst/>
            <a:gdLst/>
            <a:ahLst/>
            <a:cxnLst>
              <a:cxn ang="0">
                <a:pos x="8" y="0"/>
              </a:cxn>
              <a:cxn ang="0">
                <a:pos x="0" y="2994"/>
              </a:cxn>
            </a:cxnLst>
            <a:rect l="0" t="0" r="r" b="b"/>
            <a:pathLst>
              <a:path w="8" h="2994">
                <a:moveTo>
                  <a:pt x="8" y="0"/>
                </a:moveTo>
                <a:lnTo>
                  <a:pt x="0" y="2994"/>
                </a:lnTo>
              </a:path>
            </a:pathLst>
          </a:custGeom>
          <a:noFill/>
          <a:ln w="9525" cap="flat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ru-RU">
              <a:latin typeface="Georgia" pitchFamily="18" charset="0"/>
            </a:endParaRPr>
          </a:p>
        </p:txBody>
      </p:sp>
      <p:pic>
        <p:nvPicPr>
          <p:cNvPr id="173093" name="Picture 37" descr="Рисунок11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063123">
            <a:off x="2320206" y="1917526"/>
            <a:ext cx="1319212" cy="879475"/>
          </a:xfrm>
          <a:prstGeom prst="rect">
            <a:avLst/>
          </a:prstGeom>
          <a:noFill/>
        </p:spPr>
      </p:pic>
      <p:pic>
        <p:nvPicPr>
          <p:cNvPr id="173094" name="Picture 38" descr="car37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-2135197">
            <a:off x="2320206" y="5517976"/>
            <a:ext cx="1333500" cy="533400"/>
          </a:xfrm>
          <a:prstGeom prst="rect">
            <a:avLst/>
          </a:prstGeom>
          <a:noFill/>
        </p:spPr>
      </p:pic>
      <p:sp>
        <p:nvSpPr>
          <p:cNvPr id="173095" name="Text Box 39"/>
          <p:cNvSpPr txBox="1">
            <a:spLocks noChangeArrowheads="1"/>
          </p:cNvSpPr>
          <p:nvPr/>
        </p:nvSpPr>
        <p:spPr bwMode="auto">
          <a:xfrm>
            <a:off x="7865343" y="2565226"/>
            <a:ext cx="5175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A</a:t>
            </a:r>
            <a:r>
              <a:rPr lang="en-US" sz="2400" b="1" baseline="-2500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1</a:t>
            </a:r>
            <a:endParaRPr lang="ru-RU" sz="2400" b="1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Georgia" pitchFamily="18" charset="0"/>
            </a:endParaRPr>
          </a:p>
        </p:txBody>
      </p:sp>
      <p:sp>
        <p:nvSpPr>
          <p:cNvPr id="173096" name="Text Box 40"/>
          <p:cNvSpPr txBox="1">
            <a:spLocks noChangeArrowheads="1"/>
          </p:cNvSpPr>
          <p:nvPr/>
        </p:nvSpPr>
        <p:spPr bwMode="auto">
          <a:xfrm>
            <a:off x="7865343" y="4365451"/>
            <a:ext cx="5429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A</a:t>
            </a:r>
            <a:r>
              <a:rPr lang="en-US" sz="2400" b="1" baseline="-250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2</a:t>
            </a:r>
            <a:endParaRPr lang="ru-RU" sz="2400" b="1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Georgia" pitchFamily="18" charset="0"/>
            </a:endParaRPr>
          </a:p>
        </p:txBody>
      </p:sp>
      <p:sp>
        <p:nvSpPr>
          <p:cNvPr id="173097" name="Text Box 41"/>
          <p:cNvSpPr txBox="1">
            <a:spLocks noChangeArrowheads="1"/>
          </p:cNvSpPr>
          <p:nvPr/>
        </p:nvSpPr>
        <p:spPr bwMode="auto">
          <a:xfrm>
            <a:off x="2627784" y="1340768"/>
            <a:ext cx="6516216" cy="769441"/>
          </a:xfrm>
          <a:prstGeom prst="rect">
            <a:avLst/>
          </a:prstGeom>
          <a:solidFill>
            <a:srgbClr val="FFFFA3"/>
          </a:solidFill>
          <a:ln>
            <a:solidFill>
              <a:srgbClr val="0000CC"/>
            </a:solidFill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42900" indent="-342900"/>
            <a:r>
              <a:rPr lang="ru-RU" sz="2200" b="1" dirty="0" smtClean="0">
                <a:solidFill>
                  <a:srgbClr val="002060"/>
                </a:solidFill>
                <a:latin typeface="Georgia" pitchFamily="18" charset="0"/>
              </a:rPr>
              <a:t>2) путь, пройденный каждым из автомобилей до их встречи;</a:t>
            </a:r>
          </a:p>
        </p:txBody>
      </p:sp>
      <p:sp>
        <p:nvSpPr>
          <p:cNvPr id="173098" name="Line 42"/>
          <p:cNvSpPr>
            <a:spLocks noChangeShapeType="1"/>
          </p:cNvSpPr>
          <p:nvPr/>
        </p:nvSpPr>
        <p:spPr bwMode="auto">
          <a:xfrm>
            <a:off x="3223493" y="6237114"/>
            <a:ext cx="0" cy="2159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173099" name="Line 43"/>
          <p:cNvSpPr>
            <a:spLocks noChangeShapeType="1"/>
          </p:cNvSpPr>
          <p:nvPr/>
        </p:nvSpPr>
        <p:spPr bwMode="auto">
          <a:xfrm>
            <a:off x="4087093" y="6237114"/>
            <a:ext cx="0" cy="2159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173100" name="Line 44"/>
          <p:cNvSpPr>
            <a:spLocks noChangeShapeType="1"/>
          </p:cNvSpPr>
          <p:nvPr/>
        </p:nvSpPr>
        <p:spPr bwMode="auto">
          <a:xfrm>
            <a:off x="4879256" y="6237114"/>
            <a:ext cx="0" cy="2159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173101" name="Line 45"/>
          <p:cNvSpPr>
            <a:spLocks noChangeShapeType="1"/>
          </p:cNvSpPr>
          <p:nvPr/>
        </p:nvSpPr>
        <p:spPr bwMode="auto">
          <a:xfrm>
            <a:off x="5742856" y="6237114"/>
            <a:ext cx="0" cy="2159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173102" name="Line 46"/>
          <p:cNvSpPr>
            <a:spLocks noChangeShapeType="1"/>
          </p:cNvSpPr>
          <p:nvPr/>
        </p:nvSpPr>
        <p:spPr bwMode="auto">
          <a:xfrm>
            <a:off x="6608043" y="6237114"/>
            <a:ext cx="0" cy="2159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173103" name="Line 47"/>
          <p:cNvSpPr>
            <a:spLocks noChangeShapeType="1"/>
          </p:cNvSpPr>
          <p:nvPr/>
        </p:nvSpPr>
        <p:spPr bwMode="auto">
          <a:xfrm>
            <a:off x="7400206" y="6237114"/>
            <a:ext cx="0" cy="2159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173104" name="Line 48"/>
          <p:cNvSpPr>
            <a:spLocks noChangeShapeType="1"/>
          </p:cNvSpPr>
          <p:nvPr/>
        </p:nvSpPr>
        <p:spPr bwMode="auto">
          <a:xfrm>
            <a:off x="2358306" y="5589414"/>
            <a:ext cx="2159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173105" name="Line 49"/>
          <p:cNvSpPr>
            <a:spLocks noChangeShapeType="1"/>
          </p:cNvSpPr>
          <p:nvPr/>
        </p:nvSpPr>
        <p:spPr bwMode="auto">
          <a:xfrm>
            <a:off x="2286868" y="4797251"/>
            <a:ext cx="2159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173106" name="Line 50"/>
          <p:cNvSpPr>
            <a:spLocks noChangeShapeType="1"/>
          </p:cNvSpPr>
          <p:nvPr/>
        </p:nvSpPr>
        <p:spPr bwMode="auto">
          <a:xfrm>
            <a:off x="2358306" y="4005089"/>
            <a:ext cx="2159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173107" name="Line 51"/>
          <p:cNvSpPr>
            <a:spLocks noChangeShapeType="1"/>
          </p:cNvSpPr>
          <p:nvPr/>
        </p:nvSpPr>
        <p:spPr bwMode="auto">
          <a:xfrm>
            <a:off x="2286868" y="3212926"/>
            <a:ext cx="2159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173108" name="Line 52"/>
          <p:cNvSpPr>
            <a:spLocks noChangeShapeType="1"/>
          </p:cNvSpPr>
          <p:nvPr/>
        </p:nvSpPr>
        <p:spPr bwMode="auto">
          <a:xfrm>
            <a:off x="2286868" y="2349326"/>
            <a:ext cx="2159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179512" y="188640"/>
            <a:ext cx="8964488" cy="995422"/>
          </a:xfrm>
          <a:prstGeom prst="roundRect">
            <a:avLst>
              <a:gd name="adj" fmla="val 50000"/>
            </a:avLst>
          </a:prstGeom>
          <a:ln w="38100">
            <a:solidFill>
              <a:srgbClr val="0000FF"/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r">
              <a:defRPr/>
            </a:pPr>
            <a:r>
              <a:rPr lang="ru-RU" sz="2000" b="1" dirty="0" smtClean="0">
                <a:solidFill>
                  <a:srgbClr val="002060"/>
                </a:solidFill>
                <a:latin typeface="Georgia" pitchFamily="18" charset="0"/>
              </a:rPr>
              <a:t>Автомобили А</a:t>
            </a:r>
            <a:r>
              <a:rPr lang="ru-RU" sz="2000" b="1" baseline="-25000" dirty="0" smtClean="0">
                <a:solidFill>
                  <a:srgbClr val="002060"/>
                </a:solidFill>
                <a:latin typeface="Georgia" pitchFamily="18" charset="0"/>
              </a:rPr>
              <a:t>1</a:t>
            </a:r>
            <a:r>
              <a:rPr lang="ru-RU" sz="2000" b="1" dirty="0" smtClean="0">
                <a:solidFill>
                  <a:srgbClr val="002060"/>
                </a:solidFill>
                <a:latin typeface="Georgia" pitchFamily="18" charset="0"/>
              </a:rPr>
              <a:t> и А</a:t>
            </a:r>
            <a:r>
              <a:rPr lang="ru-RU" sz="2000" b="1" baseline="-25000" dirty="0" smtClean="0">
                <a:solidFill>
                  <a:srgbClr val="002060"/>
                </a:solidFill>
                <a:latin typeface="Georgia" pitchFamily="18" charset="0"/>
              </a:rPr>
              <a:t>2</a:t>
            </a:r>
            <a:r>
              <a:rPr lang="ru-RU" sz="2000" b="1" dirty="0" smtClean="0">
                <a:solidFill>
                  <a:srgbClr val="002060"/>
                </a:solidFill>
                <a:latin typeface="Georgia" pitchFamily="18" charset="0"/>
              </a:rPr>
              <a:t> выезжают одновременно навстречу друг другу. По заданному графику движения автомобилей найти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Georgia" pitchFamily="18" charset="0"/>
              </a:rPr>
              <a:t>:</a:t>
            </a:r>
            <a:endParaRPr lang="ru-RU" sz="2000" b="1" dirty="0">
              <a:solidFill>
                <a:schemeClr val="tx2">
                  <a:lumMod val="75000"/>
                </a:schemeClr>
              </a:solidFill>
              <a:latin typeface="Georgia" pitchFamily="18" charset="0"/>
            </a:endParaRPr>
          </a:p>
        </p:txBody>
      </p:sp>
      <p:sp>
        <p:nvSpPr>
          <p:cNvPr id="173058" name="Text Box 2"/>
          <p:cNvSpPr txBox="1">
            <a:spLocks noChangeArrowheads="1"/>
          </p:cNvSpPr>
          <p:nvPr/>
        </p:nvSpPr>
        <p:spPr bwMode="auto">
          <a:xfrm>
            <a:off x="2663280" y="1363415"/>
            <a:ext cx="6480720" cy="769441"/>
          </a:xfrm>
          <a:prstGeom prst="rect">
            <a:avLst/>
          </a:prstGeom>
          <a:solidFill>
            <a:srgbClr val="FFFFA3"/>
          </a:solidFill>
          <a:ln>
            <a:solidFill>
              <a:srgbClr val="0000CC"/>
            </a:solidFill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42900" indent="-342900" algn="ctr"/>
            <a:r>
              <a:rPr lang="ru-RU" sz="2200" b="1" dirty="0" smtClean="0">
                <a:solidFill>
                  <a:srgbClr val="002060"/>
                </a:solidFill>
                <a:latin typeface="Georgia" pitchFamily="18" charset="0"/>
              </a:rPr>
              <a:t>Время </a:t>
            </a:r>
            <a:r>
              <a:rPr lang="ru-RU" sz="2200" b="1" dirty="0">
                <a:solidFill>
                  <a:srgbClr val="002060"/>
                </a:solidFill>
                <a:latin typeface="Georgia" pitchFamily="18" charset="0"/>
              </a:rPr>
              <a:t>от начала движения автомобилей до их встречи;</a:t>
            </a:r>
          </a:p>
        </p:txBody>
      </p:sp>
      <p:sp>
        <p:nvSpPr>
          <p:cNvPr id="56" name="Text Box 41"/>
          <p:cNvSpPr txBox="1">
            <a:spLocks noChangeArrowheads="1"/>
          </p:cNvSpPr>
          <p:nvPr/>
        </p:nvSpPr>
        <p:spPr bwMode="auto">
          <a:xfrm>
            <a:off x="2627784" y="1340768"/>
            <a:ext cx="6516216" cy="430887"/>
          </a:xfrm>
          <a:prstGeom prst="rect">
            <a:avLst/>
          </a:prstGeom>
          <a:solidFill>
            <a:srgbClr val="FFFFA3"/>
          </a:solidFill>
          <a:ln>
            <a:solidFill>
              <a:srgbClr val="0000CC"/>
            </a:solidFill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42900" indent="-342900"/>
            <a:r>
              <a:rPr lang="ru-RU" sz="2200" b="1" dirty="0" smtClean="0">
                <a:solidFill>
                  <a:srgbClr val="002060"/>
                </a:solidFill>
                <a:latin typeface="Georgia" pitchFamily="18" charset="0"/>
              </a:rPr>
              <a:t> </a:t>
            </a:r>
            <a:r>
              <a:rPr lang="ru-RU" sz="2200" b="1" dirty="0">
                <a:solidFill>
                  <a:srgbClr val="002060"/>
                </a:solidFill>
                <a:latin typeface="Georgia" pitchFamily="18" charset="0"/>
              </a:rPr>
              <a:t>скорость движения каждого автомобиля.</a:t>
            </a:r>
            <a:endParaRPr lang="en-US" sz="2200" b="1" dirty="0">
              <a:solidFill>
                <a:srgbClr val="002060"/>
              </a:solidFill>
              <a:latin typeface="Georgia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66667E-6 5.18519E-6 L 0.58056 -0.44444 " pathEditMode="relative" ptsTypes="AA">
                                      <p:cBhvr>
                                        <p:cTn id="6" dur="5000" fill="hold"/>
                                        <p:tgtEl>
                                          <p:spTgt spid="17309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05556E-6 -1.11111E-6 L 0.61111 0.31851 " pathEditMode="relative" ptsTypes="AA">
                                      <p:cBhvr>
                                        <p:cTn id="8" dur="5000" fill="hold"/>
                                        <p:tgtEl>
                                          <p:spTgt spid="17309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0"/>
                                        <p:tgtEl>
                                          <p:spTgt spid="1730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173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0"/>
                                        <p:tgtEl>
                                          <p:spTgt spid="17309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173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73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1730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730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3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730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xit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1730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730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3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xit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3097" grpId="0" animBg="1"/>
      <p:bldP spid="173097" grpId="1" animBg="1"/>
      <p:bldP spid="173058" grpId="0" animBg="1"/>
      <p:bldP spid="173058" grpId="1" animBg="1"/>
      <p:bldP spid="56" grpId="0" animBg="1"/>
      <p:bldP spid="56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/>
          <p:cNvSpPr txBox="1"/>
          <p:nvPr/>
        </p:nvSpPr>
        <p:spPr>
          <a:xfrm>
            <a:off x="539552" y="1052736"/>
            <a:ext cx="8352928" cy="2062103"/>
          </a:xfrm>
          <a:prstGeom prst="rect">
            <a:avLst/>
          </a:prstGeom>
          <a:ln w="28575">
            <a:solidFill>
              <a:srgbClr val="0000CC"/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Georgia" pitchFamily="18" charset="0"/>
              </a:rPr>
              <a:t>Постройте график функции </a:t>
            </a:r>
            <a:r>
              <a:rPr lang="ru-RU" sz="2400" b="1" i="1" dirty="0" smtClean="0">
                <a:solidFill>
                  <a:srgbClr val="002060"/>
                </a:solidFill>
                <a:latin typeface="Georgia" pitchFamily="18" charset="0"/>
              </a:rPr>
              <a:t> </a:t>
            </a:r>
          </a:p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Georgia" pitchFamily="18" charset="0"/>
              </a:rPr>
              <a:t>                                                                                                                                        </a:t>
            </a:r>
          </a:p>
          <a:p>
            <a:pPr algn="ctr"/>
            <a:endParaRPr lang="ru-RU" sz="2400" b="1" dirty="0" smtClean="0">
              <a:solidFill>
                <a:srgbClr val="002060"/>
              </a:solidFill>
              <a:latin typeface="Georgia" pitchFamily="18" charset="0"/>
            </a:endParaRPr>
          </a:p>
          <a:p>
            <a:r>
              <a:rPr lang="ru-RU" sz="2400" b="1" dirty="0" smtClean="0">
                <a:solidFill>
                  <a:srgbClr val="002060"/>
                </a:solidFill>
                <a:latin typeface="Georgia" pitchFamily="18" charset="0"/>
              </a:rPr>
              <a:t>Найдите:   1) значение </a:t>
            </a:r>
            <a:r>
              <a:rPr lang="ru-RU" sz="2800" b="1" i="1" dirty="0" smtClean="0">
                <a:solidFill>
                  <a:srgbClr val="002060"/>
                </a:solidFill>
                <a:latin typeface="Georgia" pitchFamily="18" charset="0"/>
              </a:rPr>
              <a:t>у</a:t>
            </a:r>
            <a:r>
              <a:rPr lang="ru-RU" sz="2400" b="1" dirty="0" smtClean="0">
                <a:solidFill>
                  <a:srgbClr val="002060"/>
                </a:solidFill>
                <a:latin typeface="Georgia" pitchFamily="18" charset="0"/>
              </a:rPr>
              <a:t> при </a:t>
            </a:r>
            <a:r>
              <a:rPr lang="ru-RU" sz="2800" b="1" i="1" dirty="0" err="1" smtClean="0">
                <a:solidFill>
                  <a:srgbClr val="002060"/>
                </a:solidFill>
                <a:latin typeface="Georgia" pitchFamily="18" charset="0"/>
              </a:rPr>
              <a:t>х=</a:t>
            </a:r>
            <a:r>
              <a:rPr lang="ru-RU" sz="2800" b="1" i="1" dirty="0" smtClean="0">
                <a:solidFill>
                  <a:srgbClr val="002060"/>
                </a:solidFill>
                <a:latin typeface="Georgia" pitchFamily="18" charset="0"/>
              </a:rPr>
              <a:t> – 2</a:t>
            </a:r>
            <a:r>
              <a:rPr lang="ru-RU" sz="2800" b="1" dirty="0" smtClean="0">
                <a:solidFill>
                  <a:srgbClr val="002060"/>
                </a:solidFill>
                <a:latin typeface="Georgia" pitchFamily="18" charset="0"/>
              </a:rPr>
              <a:t>;</a:t>
            </a:r>
            <a:endParaRPr lang="ru-RU" sz="2400" b="1" dirty="0" smtClean="0">
              <a:solidFill>
                <a:srgbClr val="002060"/>
              </a:solidFill>
              <a:latin typeface="Georgia" pitchFamily="18" charset="0"/>
            </a:endParaRPr>
          </a:p>
          <a:p>
            <a:r>
              <a:rPr lang="ru-RU" sz="2400" b="1" dirty="0" smtClean="0">
                <a:solidFill>
                  <a:srgbClr val="002060"/>
                </a:solidFill>
                <a:latin typeface="Georgia" pitchFamily="18" charset="0"/>
              </a:rPr>
              <a:t>                      2) значение </a:t>
            </a:r>
            <a:r>
              <a:rPr lang="ru-RU" sz="2800" b="1" i="1" dirty="0" err="1" smtClean="0">
                <a:solidFill>
                  <a:srgbClr val="002060"/>
                </a:solidFill>
                <a:latin typeface="Georgia" pitchFamily="18" charset="0"/>
              </a:rPr>
              <a:t>х</a:t>
            </a:r>
            <a:r>
              <a:rPr lang="ru-RU" sz="2400" b="1" dirty="0" smtClean="0">
                <a:solidFill>
                  <a:srgbClr val="002060"/>
                </a:solidFill>
                <a:latin typeface="Georgia" pitchFamily="18" charset="0"/>
              </a:rPr>
              <a:t> при </a:t>
            </a:r>
            <a:r>
              <a:rPr lang="ru-RU" sz="2800" b="1" i="1" dirty="0" smtClean="0">
                <a:solidFill>
                  <a:srgbClr val="002060"/>
                </a:solidFill>
                <a:latin typeface="Georgia" pitchFamily="18" charset="0"/>
              </a:rPr>
              <a:t>у = 6.                                         </a:t>
            </a:r>
            <a:endParaRPr lang="ru-RU" sz="2400" b="1" dirty="0">
              <a:solidFill>
                <a:srgbClr val="002060"/>
              </a:solidFill>
              <a:latin typeface="Georgia" pitchFamily="18" charset="0"/>
            </a:endParaRPr>
          </a:p>
        </p:txBody>
      </p:sp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4499992" y="1496978"/>
            <a:ext cx="4078361" cy="707886"/>
          </a:xfrm>
          <a:prstGeom prst="rect">
            <a:avLst/>
          </a:prstGeom>
          <a:solidFill>
            <a:srgbClr val="FFFF8F"/>
          </a:solidFill>
          <a:ln w="28575">
            <a:solidFill>
              <a:srgbClr val="0000CC"/>
            </a:solidFill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none">
            <a:spAutoFit/>
          </a:bodyPr>
          <a:lstStyle/>
          <a:p>
            <a:r>
              <a:rPr lang="en-US" sz="4000" b="1" i="1" dirty="0" smtClean="0">
                <a:solidFill>
                  <a:srgbClr val="002060"/>
                </a:solidFill>
                <a:latin typeface="Georgia" pitchFamily="18" charset="0"/>
              </a:rPr>
              <a:t>f</a:t>
            </a:r>
            <a:r>
              <a:rPr lang="ru-RU" sz="4000" b="1" i="1" dirty="0" smtClean="0">
                <a:solidFill>
                  <a:srgbClr val="002060"/>
                </a:solidFill>
                <a:latin typeface="Georgia" pitchFamily="18" charset="0"/>
              </a:rPr>
              <a:t>(</a:t>
            </a:r>
            <a:r>
              <a:rPr lang="ru-RU" sz="4000" b="1" i="1" dirty="0" err="1" smtClean="0">
                <a:solidFill>
                  <a:srgbClr val="002060"/>
                </a:solidFill>
                <a:latin typeface="Georgia" pitchFamily="18" charset="0"/>
              </a:rPr>
              <a:t>х</a:t>
            </a:r>
            <a:r>
              <a:rPr lang="ru-RU" sz="4000" b="1" i="1" dirty="0" smtClean="0">
                <a:solidFill>
                  <a:srgbClr val="002060"/>
                </a:solidFill>
                <a:latin typeface="Georgia" pitchFamily="18" charset="0"/>
              </a:rPr>
              <a:t>)</a:t>
            </a:r>
            <a:r>
              <a:rPr lang="en-US" sz="4000" b="1" i="1" dirty="0" smtClean="0">
                <a:solidFill>
                  <a:srgbClr val="002060"/>
                </a:solidFill>
                <a:latin typeface="Georgia" pitchFamily="18" charset="0"/>
              </a:rPr>
              <a:t> </a:t>
            </a:r>
            <a:r>
              <a:rPr lang="en-US" sz="4000" b="1" i="1" dirty="0">
                <a:solidFill>
                  <a:srgbClr val="002060"/>
                </a:solidFill>
                <a:latin typeface="Georgia" pitchFamily="18" charset="0"/>
              </a:rPr>
              <a:t>= </a:t>
            </a:r>
            <a:r>
              <a:rPr lang="ru-RU" sz="4000" b="1" i="1" dirty="0" smtClean="0">
                <a:solidFill>
                  <a:srgbClr val="002060"/>
                </a:solidFill>
                <a:latin typeface="Georgia" pitchFamily="18" charset="0"/>
              </a:rPr>
              <a:t>– 0,5х+4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763688" y="4247217"/>
            <a:ext cx="7200800" cy="2308324"/>
          </a:xfrm>
          <a:prstGeom prst="rect">
            <a:avLst/>
          </a:prstGeom>
          <a:ln w="28575">
            <a:solidFill>
              <a:srgbClr val="0000CC"/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Georgia" pitchFamily="18" charset="0"/>
              </a:rPr>
              <a:t>На одной координатной плоскости Оху постройте графики линейных функций:</a:t>
            </a:r>
          </a:p>
          <a:p>
            <a:endParaRPr lang="ru-RU" sz="2400" b="1" dirty="0" smtClean="0">
              <a:solidFill>
                <a:srgbClr val="002060"/>
              </a:solidFill>
              <a:latin typeface="Georgia" pitchFamily="18" charset="0"/>
            </a:endParaRPr>
          </a:p>
          <a:p>
            <a:endParaRPr lang="ru-RU" sz="2400" b="1" dirty="0" smtClean="0">
              <a:solidFill>
                <a:srgbClr val="002060"/>
              </a:solidFill>
              <a:latin typeface="Georgia" pitchFamily="18" charset="0"/>
            </a:endParaRPr>
          </a:p>
          <a:p>
            <a:r>
              <a:rPr lang="ru-RU" sz="2400" b="1" dirty="0" smtClean="0">
                <a:solidFill>
                  <a:srgbClr val="002060"/>
                </a:solidFill>
                <a:latin typeface="Georgia" pitchFamily="18" charset="0"/>
              </a:rPr>
              <a:t>И найдите координаты их точки пересечения.</a:t>
            </a:r>
            <a:endParaRPr lang="ru-RU" sz="2400" b="1" dirty="0">
              <a:solidFill>
                <a:srgbClr val="002060"/>
              </a:solidFill>
              <a:latin typeface="Georgia" pitchFamily="18" charset="0"/>
            </a:endParaRPr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2113640" y="5086925"/>
            <a:ext cx="2712602" cy="646331"/>
          </a:xfrm>
          <a:prstGeom prst="rect">
            <a:avLst/>
          </a:prstGeom>
          <a:solidFill>
            <a:srgbClr val="FFFF8F"/>
          </a:solidFill>
          <a:ln w="28575">
            <a:solidFill>
              <a:srgbClr val="0000CC"/>
            </a:solidFill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none">
            <a:spAutoFit/>
          </a:bodyPr>
          <a:lstStyle/>
          <a:p>
            <a:r>
              <a:rPr lang="en-US" sz="3600" b="1" i="1" dirty="0" smtClean="0">
                <a:solidFill>
                  <a:srgbClr val="002060"/>
                </a:solidFill>
                <a:latin typeface="Georgia" pitchFamily="18" charset="0"/>
              </a:rPr>
              <a:t>f</a:t>
            </a:r>
            <a:r>
              <a:rPr lang="ru-RU" sz="3600" b="1" i="1" dirty="0" smtClean="0">
                <a:solidFill>
                  <a:srgbClr val="002060"/>
                </a:solidFill>
                <a:latin typeface="Georgia" pitchFamily="18" charset="0"/>
              </a:rPr>
              <a:t>(</a:t>
            </a:r>
            <a:r>
              <a:rPr lang="ru-RU" sz="3600" b="1" i="1" dirty="0" err="1" smtClean="0">
                <a:solidFill>
                  <a:srgbClr val="002060"/>
                </a:solidFill>
                <a:latin typeface="Georgia" pitchFamily="18" charset="0"/>
              </a:rPr>
              <a:t>х</a:t>
            </a:r>
            <a:r>
              <a:rPr lang="ru-RU" sz="3600" b="1" i="1" dirty="0" smtClean="0">
                <a:solidFill>
                  <a:srgbClr val="002060"/>
                </a:solidFill>
                <a:latin typeface="Georgia" pitchFamily="18" charset="0"/>
              </a:rPr>
              <a:t>)</a:t>
            </a:r>
            <a:r>
              <a:rPr lang="en-US" sz="3600" b="1" i="1" dirty="0" smtClean="0">
                <a:solidFill>
                  <a:srgbClr val="002060"/>
                </a:solidFill>
                <a:latin typeface="Georgia" pitchFamily="18" charset="0"/>
              </a:rPr>
              <a:t> </a:t>
            </a:r>
            <a:r>
              <a:rPr lang="en-US" sz="3600" b="1" i="1" dirty="0">
                <a:solidFill>
                  <a:srgbClr val="002060"/>
                </a:solidFill>
                <a:latin typeface="Georgia" pitchFamily="18" charset="0"/>
              </a:rPr>
              <a:t>= </a:t>
            </a:r>
            <a:r>
              <a:rPr lang="ru-RU" sz="3600" b="1" i="1" dirty="0" smtClean="0">
                <a:solidFill>
                  <a:srgbClr val="002060"/>
                </a:solidFill>
                <a:latin typeface="Georgia" pitchFamily="18" charset="0"/>
              </a:rPr>
              <a:t>2х–1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5426008" y="5086925"/>
            <a:ext cx="2818400" cy="646331"/>
          </a:xfrm>
          <a:prstGeom prst="rect">
            <a:avLst/>
          </a:prstGeom>
          <a:solidFill>
            <a:srgbClr val="FFFF8F"/>
          </a:solidFill>
          <a:ln w="28575">
            <a:solidFill>
              <a:srgbClr val="0000CC"/>
            </a:solidFill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none">
            <a:spAutoFit/>
          </a:bodyPr>
          <a:lstStyle/>
          <a:p>
            <a:r>
              <a:rPr lang="en-US" sz="3600" b="1" i="1" dirty="0" smtClean="0">
                <a:solidFill>
                  <a:srgbClr val="002060"/>
                </a:solidFill>
                <a:latin typeface="Georgia" pitchFamily="18" charset="0"/>
              </a:rPr>
              <a:t>g</a:t>
            </a:r>
            <a:r>
              <a:rPr lang="ru-RU" sz="3600" b="1" i="1" dirty="0" smtClean="0">
                <a:solidFill>
                  <a:srgbClr val="002060"/>
                </a:solidFill>
                <a:latin typeface="Georgia" pitchFamily="18" charset="0"/>
              </a:rPr>
              <a:t>(</a:t>
            </a:r>
            <a:r>
              <a:rPr lang="ru-RU" sz="3600" b="1" i="1" dirty="0" err="1" smtClean="0">
                <a:solidFill>
                  <a:srgbClr val="002060"/>
                </a:solidFill>
                <a:latin typeface="Georgia" pitchFamily="18" charset="0"/>
              </a:rPr>
              <a:t>х</a:t>
            </a:r>
            <a:r>
              <a:rPr lang="ru-RU" sz="3600" b="1" i="1" dirty="0" smtClean="0">
                <a:solidFill>
                  <a:srgbClr val="002060"/>
                </a:solidFill>
                <a:latin typeface="Georgia" pitchFamily="18" charset="0"/>
              </a:rPr>
              <a:t>)</a:t>
            </a:r>
            <a:r>
              <a:rPr lang="en-US" sz="3600" b="1" i="1" dirty="0" smtClean="0">
                <a:solidFill>
                  <a:srgbClr val="002060"/>
                </a:solidFill>
                <a:latin typeface="Georgia" pitchFamily="18" charset="0"/>
              </a:rPr>
              <a:t> =</a:t>
            </a:r>
            <a:r>
              <a:rPr lang="ru-RU" sz="3600" b="1" i="1" dirty="0" smtClean="0">
                <a:solidFill>
                  <a:srgbClr val="002060"/>
                </a:solidFill>
                <a:latin typeface="Georgia" pitchFamily="18" charset="0"/>
              </a:rPr>
              <a:t>–х+2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51520" y="188640"/>
            <a:ext cx="3131840" cy="735747"/>
          </a:xfrm>
          <a:prstGeom prst="roundRect">
            <a:avLst>
              <a:gd name="adj" fmla="val 50000"/>
            </a:avLst>
          </a:prstGeom>
          <a:ln w="38100">
            <a:solidFill>
              <a:srgbClr val="0000FF"/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r">
              <a:defRPr/>
            </a:pPr>
            <a:r>
              <a:rPr lang="ru-RU" sz="2800" b="1" dirty="0" smtClean="0">
                <a:latin typeface="Georgia" pitchFamily="18" charset="0"/>
              </a:rPr>
              <a:t>Задание №3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Georgia" pitchFamily="18" charset="0"/>
              </a:rPr>
              <a:t>:</a:t>
            </a:r>
            <a:endParaRPr lang="ru-RU" sz="2800" b="1" dirty="0">
              <a:solidFill>
                <a:schemeClr val="tx2">
                  <a:lumMod val="75000"/>
                </a:schemeClr>
              </a:solidFill>
              <a:latin typeface="Georgia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619672" y="3284984"/>
            <a:ext cx="3131840" cy="735747"/>
          </a:xfrm>
          <a:prstGeom prst="roundRect">
            <a:avLst>
              <a:gd name="adj" fmla="val 50000"/>
            </a:avLst>
          </a:prstGeom>
          <a:ln w="38100">
            <a:solidFill>
              <a:srgbClr val="0000FF"/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r">
              <a:defRPr/>
            </a:pPr>
            <a:r>
              <a:rPr lang="ru-RU" sz="2800" b="1" dirty="0" smtClean="0">
                <a:latin typeface="Georgia" pitchFamily="18" charset="0"/>
              </a:rPr>
              <a:t>Задание №4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Georgia" pitchFamily="18" charset="0"/>
              </a:rPr>
              <a:t>:</a:t>
            </a:r>
            <a:endParaRPr lang="ru-RU" sz="2800" b="1" dirty="0">
              <a:solidFill>
                <a:schemeClr val="tx2">
                  <a:lumMod val="75000"/>
                </a:schemeClr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3" grpId="0" animBg="1"/>
      <p:bldP spid="1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/>
          <p:cNvSpPr txBox="1"/>
          <p:nvPr/>
        </p:nvSpPr>
        <p:spPr>
          <a:xfrm>
            <a:off x="539552" y="1052736"/>
            <a:ext cx="8352928" cy="2062103"/>
          </a:xfrm>
          <a:prstGeom prst="rect">
            <a:avLst/>
          </a:prstGeom>
          <a:ln w="28575">
            <a:solidFill>
              <a:srgbClr val="0000CC"/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Georgia" pitchFamily="18" charset="0"/>
              </a:rPr>
              <a:t>При каких значениях </a:t>
            </a:r>
            <a:r>
              <a:rPr lang="en-US" sz="2400" b="1" i="1" dirty="0" smtClean="0">
                <a:solidFill>
                  <a:srgbClr val="002060"/>
                </a:solidFill>
                <a:latin typeface="Georgia" pitchFamily="18" charset="0"/>
              </a:rPr>
              <a:t>b</a:t>
            </a:r>
            <a:r>
              <a:rPr lang="ru-RU" sz="2400" b="1" dirty="0" smtClean="0">
                <a:solidFill>
                  <a:srgbClr val="002060"/>
                </a:solidFill>
                <a:latin typeface="Georgia" pitchFamily="18" charset="0"/>
              </a:rPr>
              <a:t> график функции:</a:t>
            </a:r>
          </a:p>
          <a:p>
            <a:pPr algn="ctr"/>
            <a:endParaRPr lang="ru-RU" sz="2400" b="1" i="1" dirty="0" smtClean="0">
              <a:solidFill>
                <a:srgbClr val="002060"/>
              </a:solidFill>
              <a:latin typeface="Georgia" pitchFamily="18" charset="0"/>
            </a:endParaRPr>
          </a:p>
          <a:p>
            <a:pPr algn="ctr"/>
            <a:endParaRPr lang="ru-RU" sz="2400" b="1" i="1" dirty="0" smtClean="0">
              <a:solidFill>
                <a:srgbClr val="002060"/>
              </a:solidFill>
              <a:latin typeface="Georgia" pitchFamily="18" charset="0"/>
            </a:endParaRPr>
          </a:p>
          <a:p>
            <a:pPr algn="ctr"/>
            <a:endParaRPr lang="ru-RU" sz="2400" b="1" i="1" dirty="0" smtClean="0">
              <a:solidFill>
                <a:srgbClr val="002060"/>
              </a:solidFill>
              <a:latin typeface="Georgia" pitchFamily="18" charset="0"/>
            </a:endParaRPr>
          </a:p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Georgia" pitchFamily="18" charset="0"/>
              </a:rPr>
              <a:t>Проходит через точку </a:t>
            </a:r>
            <a:r>
              <a:rPr lang="ru-RU" sz="3200" b="1" dirty="0" smtClean="0">
                <a:solidFill>
                  <a:srgbClr val="002060"/>
                </a:solidFill>
                <a:latin typeface="Georgia" pitchFamily="18" charset="0"/>
              </a:rPr>
              <a:t>А (2; 4)</a:t>
            </a:r>
            <a:r>
              <a:rPr lang="ru-RU" sz="3200" b="1" i="1" dirty="0" smtClean="0">
                <a:solidFill>
                  <a:srgbClr val="002060"/>
                </a:solidFill>
                <a:latin typeface="Georgia" pitchFamily="18" charset="0"/>
              </a:rPr>
              <a:t>                                           </a:t>
            </a:r>
            <a:endParaRPr lang="ru-RU" sz="2400" b="1" dirty="0">
              <a:solidFill>
                <a:srgbClr val="002060"/>
              </a:solidFill>
              <a:latin typeface="Georgia" pitchFamily="18" charset="0"/>
            </a:endParaRPr>
          </a:p>
        </p:txBody>
      </p:sp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3851920" y="1700808"/>
            <a:ext cx="3816424" cy="707886"/>
          </a:xfrm>
          <a:prstGeom prst="rect">
            <a:avLst/>
          </a:prstGeom>
          <a:solidFill>
            <a:srgbClr val="FFFF8F"/>
          </a:solidFill>
          <a:ln w="28575">
            <a:solidFill>
              <a:srgbClr val="0000CC"/>
            </a:solidFill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>
            <a:spAutoFit/>
          </a:bodyPr>
          <a:lstStyle/>
          <a:p>
            <a:pPr algn="ctr"/>
            <a:r>
              <a:rPr lang="ru-RU" sz="4000" b="1" i="1" dirty="0" smtClean="0">
                <a:solidFill>
                  <a:srgbClr val="002060"/>
                </a:solidFill>
                <a:latin typeface="Georgia" pitchFamily="18" charset="0"/>
              </a:rPr>
              <a:t>у</a:t>
            </a:r>
            <a:r>
              <a:rPr lang="en-US" sz="4000" b="1" i="1" dirty="0" smtClean="0">
                <a:solidFill>
                  <a:srgbClr val="002060"/>
                </a:solidFill>
                <a:latin typeface="Georgia" pitchFamily="18" charset="0"/>
              </a:rPr>
              <a:t>= </a:t>
            </a:r>
            <a:r>
              <a:rPr lang="ru-RU" sz="4000" b="1" i="1" dirty="0" smtClean="0">
                <a:solidFill>
                  <a:srgbClr val="002060"/>
                </a:solidFill>
                <a:latin typeface="Georgia" pitchFamily="18" charset="0"/>
              </a:rPr>
              <a:t>3х+</a:t>
            </a:r>
            <a:r>
              <a:rPr lang="en-US" sz="4000" b="1" i="1" dirty="0" smtClean="0">
                <a:solidFill>
                  <a:srgbClr val="002060"/>
                </a:solidFill>
                <a:latin typeface="Georgia" pitchFamily="18" charset="0"/>
              </a:rPr>
              <a:t>b</a:t>
            </a:r>
            <a:endParaRPr lang="ru-RU" sz="4000" b="1" i="1" dirty="0" smtClean="0">
              <a:solidFill>
                <a:srgbClr val="002060"/>
              </a:solidFill>
              <a:latin typeface="Georgia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51520" y="188640"/>
            <a:ext cx="3131840" cy="735747"/>
          </a:xfrm>
          <a:prstGeom prst="roundRect">
            <a:avLst>
              <a:gd name="adj" fmla="val 50000"/>
            </a:avLst>
          </a:prstGeom>
          <a:ln w="38100">
            <a:solidFill>
              <a:srgbClr val="0000FF"/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r">
              <a:defRPr/>
            </a:pPr>
            <a:r>
              <a:rPr lang="ru-RU" sz="2800" b="1" dirty="0" smtClean="0">
                <a:latin typeface="Georgia" pitchFamily="18" charset="0"/>
              </a:rPr>
              <a:t>Задание №5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Georgia" pitchFamily="18" charset="0"/>
              </a:rPr>
              <a:t>:</a:t>
            </a:r>
            <a:endParaRPr lang="ru-RU" sz="2800" b="1" dirty="0">
              <a:solidFill>
                <a:schemeClr val="tx2">
                  <a:lumMod val="75000"/>
                </a:schemeClr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" name="TextBox 373"/>
          <p:cNvSpPr txBox="1"/>
          <p:nvPr/>
        </p:nvSpPr>
        <p:spPr>
          <a:xfrm>
            <a:off x="1835696" y="677029"/>
            <a:ext cx="6840760" cy="735747"/>
          </a:xfrm>
          <a:prstGeom prst="roundRect">
            <a:avLst>
              <a:gd name="adj" fmla="val 50000"/>
            </a:avLst>
          </a:prstGeom>
          <a:ln w="38100">
            <a:solidFill>
              <a:srgbClr val="0000FF"/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r">
              <a:defRPr/>
            </a:pP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Georgia" pitchFamily="18" charset="0"/>
              </a:rPr>
              <a:t>Решить уравнение:</a:t>
            </a:r>
            <a:endParaRPr lang="ru-RU" sz="2800" b="1" dirty="0">
              <a:solidFill>
                <a:schemeClr val="tx2">
                  <a:lumMod val="75000"/>
                </a:schemeClr>
              </a:solidFill>
              <a:latin typeface="Georgia" pitchFamily="18" charset="0"/>
            </a:endParaRPr>
          </a:p>
        </p:txBody>
      </p:sp>
      <p:sp>
        <p:nvSpPr>
          <p:cNvPr id="490" name="TextBox 489"/>
          <p:cNvSpPr txBox="1"/>
          <p:nvPr/>
        </p:nvSpPr>
        <p:spPr>
          <a:xfrm>
            <a:off x="179512" y="404664"/>
            <a:ext cx="3600773" cy="735747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 w="38100">
            <a:solidFill>
              <a:srgbClr val="0000FF"/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Georgia" pitchFamily="18" charset="0"/>
              </a:rPr>
              <a:t>Повторение:</a:t>
            </a:r>
            <a:endParaRPr lang="ru-RU" sz="2800" b="1" dirty="0">
              <a:solidFill>
                <a:schemeClr val="tx2">
                  <a:lumMod val="75000"/>
                </a:schemeClr>
              </a:solidFill>
              <a:latin typeface="Georgia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444208" y="3140968"/>
            <a:ext cx="2699792" cy="735747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 w="38100">
            <a:solidFill>
              <a:srgbClr val="0000FF"/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Georgia" pitchFamily="18" charset="0"/>
              </a:rPr>
              <a:t>Ответ: - 1,25</a:t>
            </a:r>
            <a:endParaRPr lang="ru-RU" sz="2800" b="1" dirty="0">
              <a:solidFill>
                <a:schemeClr val="tx2">
                  <a:lumMod val="75000"/>
                </a:schemeClr>
              </a:solidFill>
              <a:latin typeface="Georgia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267744" y="1958671"/>
            <a:ext cx="4782078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15 – 3x = 20 + x</a:t>
            </a:r>
            <a:endParaRPr lang="ru-RU" sz="5400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" name="TextBox 373"/>
          <p:cNvSpPr txBox="1"/>
          <p:nvPr/>
        </p:nvSpPr>
        <p:spPr>
          <a:xfrm>
            <a:off x="1835696" y="2132856"/>
            <a:ext cx="6840760" cy="735747"/>
          </a:xfrm>
          <a:prstGeom prst="roundRect">
            <a:avLst>
              <a:gd name="adj" fmla="val 50000"/>
            </a:avLst>
          </a:prstGeom>
          <a:ln w="38100">
            <a:solidFill>
              <a:srgbClr val="0000FF"/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defRPr/>
            </a:pP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Georgia" pitchFamily="18" charset="0"/>
              </a:rPr>
              <a:t>№ 335</a:t>
            </a:r>
            <a:endParaRPr lang="ru-RU" sz="2800" b="1" dirty="0">
              <a:solidFill>
                <a:schemeClr val="tx2">
                  <a:lumMod val="75000"/>
                </a:schemeClr>
              </a:solidFill>
              <a:latin typeface="Georgia" pitchFamily="18" charset="0"/>
            </a:endParaRPr>
          </a:p>
        </p:txBody>
      </p:sp>
      <p:pic>
        <p:nvPicPr>
          <p:cNvPr id="377" name="Picture 11" descr="CRCTR14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-1124318" y="2996952"/>
            <a:ext cx="3104030" cy="37791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90" name="TextBox 489"/>
          <p:cNvSpPr txBox="1"/>
          <p:nvPr/>
        </p:nvSpPr>
        <p:spPr>
          <a:xfrm>
            <a:off x="179512" y="404664"/>
            <a:ext cx="3600773" cy="1341656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 w="38100">
            <a:solidFill>
              <a:srgbClr val="0000FF"/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Georgia" pitchFamily="18" charset="0"/>
              </a:rPr>
              <a:t>Домашнее задание:</a:t>
            </a:r>
            <a:endParaRPr lang="ru-RU" sz="2800" b="1" dirty="0">
              <a:solidFill>
                <a:schemeClr val="tx2">
                  <a:lumMod val="75000"/>
                </a:schemeClr>
              </a:solidFill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088731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резентация БЛОКНОТ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 БЛОКНОТ</Template>
  <TotalTime>978</TotalTime>
  <Words>377</Words>
  <Application>Microsoft Office PowerPoint</Application>
  <PresentationFormat>Экран (4:3)</PresentationFormat>
  <Paragraphs>91</Paragraphs>
  <Slides>9</Slides>
  <Notes>3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5" baseType="lpstr">
      <vt:lpstr>Arial</vt:lpstr>
      <vt:lpstr>Calibri</vt:lpstr>
      <vt:lpstr>Georgia</vt:lpstr>
      <vt:lpstr>Times New Roman</vt:lpstr>
      <vt:lpstr>Презентация БЛОКНОТ</vt:lpstr>
      <vt:lpstr>Формула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Home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к уроку</dc:title>
  <dc:subject>Алгебра 7 класс</dc:subject>
  <dc:creator>Малая Елена Васильевна</dc:creator>
  <cp:lastModifiedBy>user</cp:lastModifiedBy>
  <cp:revision>107</cp:revision>
  <dcterms:created xsi:type="dcterms:W3CDTF">2011-07-10T05:40:54Z</dcterms:created>
  <dcterms:modified xsi:type="dcterms:W3CDTF">2024-01-29T19:33:49Z</dcterms:modified>
</cp:coreProperties>
</file>