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1932"/>
    <a:srgbClr val="000815"/>
    <a:srgbClr val="04152F"/>
    <a:srgbClr val="041529"/>
    <a:srgbClr val="01091C"/>
    <a:srgbClr val="000610"/>
    <a:srgbClr val="020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782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6296F1-B6D6-9966-E494-5EF22C048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6C3499F-9D12-F1EA-E0AF-9348E05310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5CE30A-9433-5EE1-1AD2-D54A6947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5FE7464-4BBD-5C28-0D27-F8746AD6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02A9FE4-47AF-BE4B-63BC-3DB9222E8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83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893DB-A30E-19A5-0875-367F379A0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EAC749E-2B39-707F-F292-F1A76BDBC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2BB885-B782-B4B1-5C0D-577B89F43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2098DF-68D4-72AB-A191-40A0AE17F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B4A989-2FF5-5EDF-318A-ED7E1554C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21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B564DB6-6AF4-8DA7-FC3E-89071F832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C7C5F77-4088-1919-07EE-A622D2136A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EECB5F9-720A-2217-1595-1309AB6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0E21B4-6F48-CACA-2409-0E055AEBF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C1CC42-1599-BB14-0D80-59BA3987E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91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75CB74-33C5-89B0-8DA8-AAB2914F4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C28AAA-FD0C-6612-3F48-7AB71E554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CB2CC95-EA61-7F1E-1814-923E1B9F2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1E0AB5-F219-8CCB-A1E9-147523A62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8EBE34-5AD2-D91E-8351-4E30BECB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7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F7FA53-C224-EF57-53AB-80E3283B1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3E04EDF-3BB9-47AF-C67C-75EA03BDB7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9A11D8-8DFA-5E2C-F23D-E858683E8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B1B336-253C-E47C-8439-B59DE3168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898EA4-D260-AEAA-8004-EC45EF827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4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ECEC2F-0CC5-ADDC-C924-ED69F91BB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43C2BEA-3456-5A29-2BFE-901F2A621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4914E64-CA82-A93D-D2F7-ACD4C5E060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E25BE48-8CCB-64F7-05DC-CF2AF8F9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2F6FC6B-B40C-D34F-F172-E20B21CD8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3C8AB2-F710-BA14-4B95-8A81D6D11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02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0CE40B-EB5C-F605-DBA6-FD29B341E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C3D1514-8DBA-24B0-FB98-615CAB9DAA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E0FBC7E-5F4A-1DBA-62ED-BEF108F0C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E34BC93-80A2-3509-F7A0-C623BB87F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F2FEF50-50E2-4EF0-CDC3-9EC9AB3F4D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1939217-C8A2-C9D3-325F-CDF43EA9A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3E1846E-09E5-67DC-8041-3E51EEB1D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85B2C83-4DC7-4F26-0B2A-1AD943DA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69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8ED0C8-A0C9-F07B-8A0A-CB766144C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D9927D6-7267-0312-34B1-AAA573F23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EED9300-20DF-8A1F-959F-66178F90E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5A394E0-FCE4-FEAE-AEAC-B6B61A087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209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4977342-C15B-513D-4B59-2A9E57AC2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0C4AF6D-D307-3A68-3070-BACA1C8B8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10B31CD-746F-DA48-C19A-9A84C7D2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20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60AB80-19FB-84D6-7D33-56B06C54B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8E8A62A-C492-7BE1-4773-2F1BA3EF4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CD48337-C0E7-39AC-35E7-4F1AB0074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1D49BB1-B42E-0B1D-05C0-19CD26DC7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49CB721-E2B9-14C0-761D-7E0BCAD5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C19403E-9892-7AD4-EFFB-F276C3884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65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CC98DB-7F1D-21B4-25A8-173095857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0464F30-9809-4979-C20B-6CDAE45587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95AE39B-49CD-94A3-C62A-1B800CBD5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FB2D68E-431C-505F-D57E-85C8BCF52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C2C596D-BC05-E44E-FBB9-D43B0EDED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5937F94-94FD-B728-F31D-924A2B229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133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4E1CB9-D030-2CFC-3F57-88E1D8746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F42178-8EBC-4784-0898-C1ACC3349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FA56FAB-5BCD-2F1A-BFB7-81D9DE78F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2BF4C-5D43-424E-A916-354CAC14D29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7C2E0B-9507-5F71-A7B3-5BE40BC22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2085324-210B-C112-6D23-6630E4D11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E2280-AC62-43DE-BA9A-070822890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47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76E3D98-72A8-C93B-E6D9-DB6DB5F7C5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1" b="5521"/>
          <a:stretch/>
        </p:blipFill>
        <p:spPr>
          <a:xfrm>
            <a:off x="0" y="-172978"/>
            <a:ext cx="12459339" cy="7030978"/>
          </a:xfrm>
          <a:prstGeom prst="rect">
            <a:avLst/>
          </a:prstGeo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90B47A65-6BFC-29FB-6A19-416D24FB3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9118" y="1650422"/>
            <a:ext cx="9144000" cy="2387600"/>
          </a:xfrm>
        </p:spPr>
        <p:txBody>
          <a:bodyPr>
            <a:noAutofit/>
          </a:bodyPr>
          <a:lstStyle/>
          <a:p>
            <a:r>
              <a:rPr lang="ru-RU" sz="18000" dirty="0">
                <a:solidFill>
                  <a:srgbClr val="C00000"/>
                </a:solidFill>
              </a:rPr>
              <a:t>Марс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4123714-EAA9-81ED-C6DF-5DA7ACA86D79}"/>
              </a:ext>
            </a:extLst>
          </p:cNvPr>
          <p:cNvSpPr/>
          <p:nvPr/>
        </p:nvSpPr>
        <p:spPr>
          <a:xfrm>
            <a:off x="7169258" y="4278967"/>
            <a:ext cx="5290081" cy="97478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xmlns="" id="{162D834A-6818-E13A-5CDE-96540F912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8869" y="5005756"/>
            <a:ext cx="5304013" cy="1711332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rgbClr val="C00000"/>
                </a:solidFill>
              </a:rPr>
              <a:t>Урок по окружающему миру в </a:t>
            </a:r>
            <a:r>
              <a:rPr lang="ru-RU" dirty="0" smtClean="0">
                <a:solidFill>
                  <a:srgbClr val="C00000"/>
                </a:solidFill>
              </a:rPr>
              <a:t>3 </a:t>
            </a:r>
            <a:r>
              <a:rPr lang="ru-RU" dirty="0">
                <a:solidFill>
                  <a:srgbClr val="C00000"/>
                </a:solidFill>
              </a:rPr>
              <a:t>классе</a:t>
            </a:r>
          </a:p>
          <a:p>
            <a:pPr algn="l"/>
            <a:r>
              <a:rPr lang="ru-RU" dirty="0">
                <a:solidFill>
                  <a:srgbClr val="C00000"/>
                </a:solidFill>
              </a:rPr>
              <a:t>Выполнила учитель начальных классов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Гимназии РУТ МИИТ Луценко Ю.Л.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22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AD06D00-3CCE-1D6C-6638-A067FD2EB9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794" b="43125"/>
          <a:stretch/>
        </p:blipFill>
        <p:spPr>
          <a:xfrm rot="5400000">
            <a:off x="38100" y="-38100"/>
            <a:ext cx="6858000" cy="69342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128310-71A3-342D-291B-43BCCA06E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800" y="489902"/>
            <a:ext cx="10515600" cy="1325563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Задачи урока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100108-B420-C2A4-E6EB-549C90622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6800" y="1815465"/>
            <a:ext cx="10515600" cy="4351338"/>
          </a:xfrm>
          <a:noFill/>
        </p:spPr>
        <p:txBody>
          <a:bodyPr/>
          <a:lstStyle/>
          <a:p>
            <a:pPr marL="3200400" lvl="7" indent="0">
              <a:buNone/>
            </a:pPr>
            <a:endParaRPr lang="ru-RU" sz="2000" dirty="0">
              <a:solidFill>
                <a:srgbClr val="FF0000"/>
              </a:solidFill>
            </a:endParaRPr>
          </a:p>
          <a:p>
            <a:pPr marL="3200400" lvl="7" indent="0">
              <a:buNone/>
            </a:pPr>
            <a:endParaRPr lang="ru-RU" dirty="0"/>
          </a:p>
          <a:p>
            <a:r>
              <a:rPr lang="ru-RU" sz="3000" dirty="0">
                <a:solidFill>
                  <a:srgbClr val="FF0000"/>
                </a:solidFill>
              </a:rPr>
              <a:t>Узнать из чего состоит Марс</a:t>
            </a:r>
          </a:p>
          <a:p>
            <a:r>
              <a:rPr lang="ru-RU" sz="3000" dirty="0" smtClean="0">
                <a:solidFill>
                  <a:srgbClr val="FF0000"/>
                </a:solidFill>
              </a:rPr>
              <a:t>Познакомиться с мифами про Марс </a:t>
            </a:r>
          </a:p>
          <a:p>
            <a:r>
              <a:rPr lang="ru-RU" sz="3000" dirty="0" smtClean="0">
                <a:solidFill>
                  <a:srgbClr val="FF0000"/>
                </a:solidFill>
              </a:rPr>
              <a:t>Узнать </a:t>
            </a:r>
            <a:r>
              <a:rPr lang="ru-RU" sz="3000" dirty="0">
                <a:solidFill>
                  <a:srgbClr val="FF0000"/>
                </a:solidFill>
              </a:rPr>
              <a:t>есть ли на Марсе полезные ископаемые</a:t>
            </a:r>
          </a:p>
          <a:p>
            <a:r>
              <a:rPr lang="ru-RU" sz="3000" dirty="0">
                <a:solidFill>
                  <a:srgbClr val="FF0000"/>
                </a:solidFill>
              </a:rPr>
              <a:t>Узнать какая температура на Марсе </a:t>
            </a:r>
          </a:p>
          <a:p>
            <a:r>
              <a:rPr lang="ru-RU" sz="3000" dirty="0">
                <a:solidFill>
                  <a:srgbClr val="FF0000"/>
                </a:solidFill>
              </a:rPr>
              <a:t>Узнать о спутниках Марса</a:t>
            </a:r>
          </a:p>
        </p:txBody>
      </p:sp>
    </p:spTree>
    <p:extLst>
      <p:ext uri="{BB962C8B-B14F-4D97-AF65-F5344CB8AC3E}">
        <p14:creationId xmlns:p14="http://schemas.microsoft.com/office/powerpoint/2010/main" val="779602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DC289FF-AF59-9F2C-FA7C-A63B6C8E3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91" b="40993"/>
          <a:stretch/>
        </p:blipFill>
        <p:spPr>
          <a:xfrm>
            <a:off x="0" y="2298700"/>
            <a:ext cx="10027920" cy="45593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C40B28-F862-4E3A-E677-EC54F06FB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000" dirty="0">
                <a:solidFill>
                  <a:srgbClr val="FF0000"/>
                </a:solidFill>
              </a:rPr>
              <a:t>Из чего состоит Марс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4A86B31-59AA-E8E3-74FD-BADC9FE85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840" y="1690688"/>
            <a:ext cx="11064240" cy="981392"/>
          </a:xfrm>
        </p:spPr>
        <p:txBody>
          <a:bodyPr>
            <a:normAutofit/>
          </a:bodyPr>
          <a:lstStyle/>
          <a:p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Согласно новым </a:t>
            </a:r>
            <a:r>
              <a:rPr lang="ru-RU" sz="3000" b="0" i="0" dirty="0" smtClean="0">
                <a:solidFill>
                  <a:srgbClr val="FF0000"/>
                </a:solidFill>
                <a:effectLst/>
                <a:latin typeface="Google Sans"/>
              </a:rPr>
              <a:t>данным</a:t>
            </a:r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 марсианское </a:t>
            </a:r>
            <a:r>
              <a:rPr lang="ru-RU" sz="3000" b="0" i="0" dirty="0" smtClean="0">
                <a:solidFill>
                  <a:srgbClr val="FF0000"/>
                </a:solidFill>
                <a:effectLst/>
                <a:latin typeface="Google Sans"/>
              </a:rPr>
              <a:t>ядро </a:t>
            </a:r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состоит в основном из железа и </a:t>
            </a:r>
            <a:r>
              <a:rPr lang="ru-RU" sz="3000" b="0" i="0" dirty="0" smtClean="0">
                <a:solidFill>
                  <a:srgbClr val="FF0000"/>
                </a:solidFill>
                <a:effectLst/>
                <a:latin typeface="Google Sans"/>
              </a:rPr>
              <a:t>никеля</a:t>
            </a:r>
            <a:endParaRPr lang="ru-RU" sz="3000" b="0" i="0" dirty="0">
              <a:solidFill>
                <a:srgbClr val="202124"/>
              </a:solidFill>
              <a:effectLst/>
              <a:latin typeface="Google Sans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6A561C21-4065-82DE-6DA0-9A509F058A2D}"/>
              </a:ext>
            </a:extLst>
          </p:cNvPr>
          <p:cNvSpPr txBox="1">
            <a:spLocks/>
          </p:cNvSpPr>
          <p:nvPr/>
        </p:nvSpPr>
        <p:spPr>
          <a:xfrm>
            <a:off x="4318000" y="2831782"/>
            <a:ext cx="7640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>
                <a:solidFill>
                  <a:srgbClr val="FF0000"/>
                </a:solidFill>
                <a:latin typeface="Google Sans"/>
              </a:rPr>
              <a:t>Ядро Марса имеет диаметр 3660 км, и в нем </a:t>
            </a:r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также присутствуют и другие элементы, такие как сера, кислород и водород</a:t>
            </a:r>
            <a:r>
              <a:rPr lang="ru-RU" sz="3000" b="0" i="0" dirty="0">
                <a:solidFill>
                  <a:srgbClr val="202124"/>
                </a:solidFill>
                <a:effectLst/>
                <a:latin typeface="Google Sans"/>
              </a:rPr>
              <a:t>.</a:t>
            </a:r>
            <a:r>
              <a:rPr lang="ru-RU" sz="3000" dirty="0">
                <a:solidFill>
                  <a:srgbClr val="FF0000"/>
                </a:solidFill>
                <a:latin typeface="Google Sans"/>
              </a:rPr>
              <a:t> 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1466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F48D04-C2E4-5471-C626-94F12C5348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897" b="34845"/>
          <a:stretch/>
        </p:blipFill>
        <p:spPr>
          <a:xfrm>
            <a:off x="3810000" y="1707833"/>
            <a:ext cx="8382000" cy="515016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DFB339-37F2-AABD-56F1-D7AD63FE7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5000" dirty="0">
                <a:solidFill>
                  <a:srgbClr val="FF0000"/>
                </a:solidFill>
              </a:rPr>
              <a:t>Мифы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601113-3D54-BAC1-AF4F-E28A5EE6D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580" y="1998345"/>
            <a:ext cx="5958840" cy="435133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Марс – так звали одного из древнейших богов Италии и Рима. Он был богом </a:t>
            </a:r>
            <a:r>
              <a:rPr lang="ru-RU" sz="3000" b="0" i="0" dirty="0" smtClean="0">
                <a:solidFill>
                  <a:srgbClr val="FF0000"/>
                </a:solidFill>
                <a:effectLst/>
                <a:latin typeface="Google Sans"/>
              </a:rPr>
              <a:t>плодородия.</a:t>
            </a:r>
            <a:endParaRPr lang="ru-RU" sz="3000" b="0" i="0" dirty="0">
              <a:solidFill>
                <a:srgbClr val="FF0000"/>
              </a:solidFill>
              <a:effectLst/>
              <a:latin typeface="Google Sans"/>
            </a:endParaRPr>
          </a:p>
          <a:p>
            <a:pPr algn="l"/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Считалось, что он может либо наслать </a:t>
            </a:r>
            <a:r>
              <a:rPr lang="ru-RU" sz="3000" b="0" i="0" dirty="0" smtClean="0">
                <a:solidFill>
                  <a:srgbClr val="FF0000"/>
                </a:solidFill>
                <a:effectLst/>
                <a:latin typeface="Google Sans"/>
              </a:rPr>
              <a:t>массовую гибель </a:t>
            </a:r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скота или урожая, либо защитить их от бед. </a:t>
            </a:r>
          </a:p>
          <a:p>
            <a:pPr algn="l"/>
            <a:r>
              <a:rPr lang="ru-RU" sz="3000" dirty="0">
                <a:solidFill>
                  <a:srgbClr val="FF0000"/>
                </a:solidFill>
                <a:latin typeface="Google Sans"/>
              </a:rPr>
              <a:t>П</a:t>
            </a:r>
            <a:r>
              <a:rPr lang="ru-RU" sz="3000" b="0" i="0" dirty="0">
                <a:solidFill>
                  <a:srgbClr val="FF0000"/>
                </a:solidFill>
                <a:effectLst/>
                <a:latin typeface="Google Sans"/>
              </a:rPr>
              <a:t>озднее Марс был отождествлён с греческим Аресом и стал богом войны.</a:t>
            </a:r>
          </a:p>
          <a:p>
            <a:pPr algn="l"/>
            <a:r>
              <a:rPr lang="ru-RU" sz="3000" dirty="0">
                <a:solidFill>
                  <a:srgbClr val="FF0000"/>
                </a:solidFill>
                <a:latin typeface="Google Sans"/>
              </a:rPr>
              <a:t>Ничего общего, кроме имени с планетой он не имеет.</a:t>
            </a:r>
            <a:endParaRPr lang="ru-RU" sz="3000" b="0" i="0" dirty="0">
              <a:solidFill>
                <a:srgbClr val="FF0000"/>
              </a:solidFill>
              <a:effectLst/>
              <a:latin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244239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294787-E90A-1FA7-D3CF-19C0C80BEB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93" t="67185" r="23693"/>
          <a:stretch/>
        </p:blipFill>
        <p:spPr>
          <a:xfrm flipV="1">
            <a:off x="-1" y="3642360"/>
            <a:ext cx="12192001" cy="32156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08A440-D82D-8CDF-0933-3D64DCB34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Полезные ископаемые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CC8C01-96E3-6440-35F5-74155D21E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  <a:effectLst/>
                <a:latin typeface="-apple-system"/>
              </a:rPr>
              <a:t>Ученым давно </a:t>
            </a:r>
            <a:r>
              <a:rPr lang="ru-RU" sz="3000" dirty="0" smtClean="0">
                <a:solidFill>
                  <a:srgbClr val="FF0000"/>
                </a:solidFill>
                <a:effectLst/>
                <a:latin typeface="-apple-system"/>
              </a:rPr>
              <a:t>известно, </a:t>
            </a:r>
            <a:r>
              <a:rPr lang="ru-RU" sz="3000" dirty="0">
                <a:solidFill>
                  <a:srgbClr val="FF0000"/>
                </a:solidFill>
                <a:effectLst/>
                <a:latin typeface="-apple-system"/>
              </a:rPr>
              <a:t>что Марс обладает не малым природным богатством. На планете в огромных количествах присутствуют железо, алюминий, вольфрам. Также там присутствует литий, медь, рений, уран, кобальт, ниобий, цинк, золото и платина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37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04152F"/>
            </a:gs>
            <a:gs pos="45000">
              <a:srgbClr val="01091C"/>
            </a:gs>
            <a:gs pos="100000">
              <a:srgbClr val="00061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AB83DC7-AB2D-F743-1E68-32428E8A79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00" b="14876"/>
          <a:stretch/>
        </p:blipFill>
        <p:spPr>
          <a:xfrm>
            <a:off x="0" y="1"/>
            <a:ext cx="8827515" cy="6858000"/>
          </a:xfrm>
          <a:prstGeom prst="rect">
            <a:avLst/>
          </a:prstGeom>
          <a:solidFill>
            <a:srgbClr val="051932">
              <a:alpha val="25000"/>
            </a:srgbClr>
          </a:solidFill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67B5433-50F1-243E-BA36-32FD23772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441" y="2956559"/>
            <a:ext cx="4028761" cy="4028761"/>
          </a:xfrm>
          <a:prstGeom prst="rect">
            <a:avLst/>
          </a:prstGeom>
          <a:solidFill>
            <a:schemeClr val="tx1">
              <a:lumMod val="95000"/>
              <a:lumOff val="5000"/>
              <a:alpha val="0"/>
            </a:schemeClr>
          </a:solidFill>
          <a:effectLst>
            <a:reflection blurRad="6350" endPos="35000" dir="5400000" sy="-100000" algn="bl" rotWithShape="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3B96C8-8F17-41C0-9CDB-0C3EB3731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0160" y="364467"/>
            <a:ext cx="7101840" cy="676831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rgbClr val="FF0000"/>
                </a:solidFill>
              </a:rPr>
              <a:t>Температура на Марсе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89B201-7F52-3E90-9FC2-7F3538B6E087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5639559" y="1544662"/>
            <a:ext cx="6003041" cy="170319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Средняя температура на </a:t>
            </a:r>
            <a:r>
              <a:rPr lang="ru-RU" dirty="0" smtClean="0">
                <a:solidFill>
                  <a:srgbClr val="FF0000"/>
                </a:solidFill>
              </a:rPr>
              <a:t>Марсе </a:t>
            </a:r>
            <a:r>
              <a:rPr lang="ru-RU" dirty="0">
                <a:solidFill>
                  <a:srgbClr val="FF0000"/>
                </a:solidFill>
              </a:rPr>
              <a:t>по данным </a:t>
            </a:r>
            <a:r>
              <a:rPr lang="ru-RU" dirty="0" smtClean="0">
                <a:solidFill>
                  <a:srgbClr val="FF0000"/>
                </a:solidFill>
              </a:rPr>
              <a:t>НАСА </a:t>
            </a:r>
            <a:r>
              <a:rPr lang="ru-RU" dirty="0">
                <a:solidFill>
                  <a:srgbClr val="FF0000"/>
                </a:solidFill>
              </a:rPr>
              <a:t>— минус 60 °С. Зимой ближе к полюсам может доходить до минус 125 °С.</a:t>
            </a:r>
          </a:p>
        </p:txBody>
      </p:sp>
    </p:spTree>
    <p:extLst>
      <p:ext uri="{BB962C8B-B14F-4D97-AF65-F5344CB8AC3E}">
        <p14:creationId xmlns:p14="http://schemas.microsoft.com/office/powerpoint/2010/main" val="1410931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сследование: спутники Марса Фобос и Деймос не обломки одного тела / Хабр">
            <a:extLst>
              <a:ext uri="{FF2B5EF4-FFF2-40B4-BE49-F238E27FC236}">
                <a16:creationId xmlns:a16="http://schemas.microsoft.com/office/drawing/2014/main" xmlns="" id="{C92FFCB3-B7EB-34C7-10D6-40246A345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98680" cy="691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3D3743-EECF-5F55-9DF7-ED803645E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0" y="0"/>
            <a:ext cx="10515600" cy="1325563"/>
          </a:xfrm>
        </p:spPr>
        <p:txBody>
          <a:bodyPr>
            <a:no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Спутники Марса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8E098CF5-8ED1-799C-F94B-8644B8B07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3707" y="5797090"/>
            <a:ext cx="3518704" cy="78890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Фобос </a:t>
            </a:r>
          </a:p>
          <a:p>
            <a:pPr marL="0" indent="0" algn="ctr">
              <a:buNone/>
            </a:pPr>
            <a:r>
              <a:rPr lang="ru-RU" altLang="ru-RU" sz="2800" dirty="0">
                <a:solidFill>
                  <a:srgbClr val="FF0000"/>
                </a:solidFill>
              </a:rPr>
              <a:t>(с др. греческого - Страх)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14B68725-FB3D-28E5-DDEC-CFF6FB63C068}"/>
              </a:ext>
            </a:extLst>
          </p:cNvPr>
          <p:cNvSpPr txBox="1">
            <a:spLocks/>
          </p:cNvSpPr>
          <p:nvPr/>
        </p:nvSpPr>
        <p:spPr>
          <a:xfrm>
            <a:off x="8597481" y="2224646"/>
            <a:ext cx="3420898" cy="891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err="1">
                <a:solidFill>
                  <a:srgbClr val="FF0000"/>
                </a:solidFill>
              </a:rPr>
              <a:t>Деймос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altLang="ru-RU" sz="2800" dirty="0">
                <a:solidFill>
                  <a:srgbClr val="FF0000"/>
                </a:solidFill>
              </a:rPr>
              <a:t>(с др. греческого - Ужас)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90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Нас обманывали 40 лет. Учёный NASA рассказал, как нашли жизнь на Марсе">
            <a:extLst>
              <a:ext uri="{FF2B5EF4-FFF2-40B4-BE49-F238E27FC236}">
                <a16:creationId xmlns:a16="http://schemas.microsoft.com/office/drawing/2014/main" xmlns="" id="{7AA0EFEE-36D2-C77B-869A-871BF2F48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EF857C-1EAE-F774-8F0C-9253AC0C5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51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Спасибо за внимание</a:t>
            </a:r>
            <a:r>
              <a:rPr lang="en-US" sz="4800" b="1" dirty="0"/>
              <a:t>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11689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229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-apple-system</vt:lpstr>
      <vt:lpstr>Arial</vt:lpstr>
      <vt:lpstr>Calibri</vt:lpstr>
      <vt:lpstr>Calibri Light</vt:lpstr>
      <vt:lpstr>Google Sans</vt:lpstr>
      <vt:lpstr>Тема Office</vt:lpstr>
      <vt:lpstr>Марс</vt:lpstr>
      <vt:lpstr>Задачи урока</vt:lpstr>
      <vt:lpstr>Из чего состоит Марс</vt:lpstr>
      <vt:lpstr>Мифы </vt:lpstr>
      <vt:lpstr>Полезные ископаемые</vt:lpstr>
      <vt:lpstr>Температура на Марсе</vt:lpstr>
      <vt:lpstr>Спутники Марса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Марс</dc:title>
  <dc:creator>Константин Вишневский</dc:creator>
  <cp:lastModifiedBy>Луценко Александра Сергеевна</cp:lastModifiedBy>
  <cp:revision>2</cp:revision>
  <dcterms:created xsi:type="dcterms:W3CDTF">2023-11-27T17:03:54Z</dcterms:created>
  <dcterms:modified xsi:type="dcterms:W3CDTF">2024-01-29T19:31:56Z</dcterms:modified>
</cp:coreProperties>
</file>