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74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emf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7" Type="http://schemas.openxmlformats.org/officeDocument/2006/relationships/image" Target="../media/image24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3.emf"/><Relationship Id="rId5" Type="http://schemas.openxmlformats.org/officeDocument/2006/relationships/image" Target="../media/image22.png"/><Relationship Id="rId4" Type="http://schemas.openxmlformats.org/officeDocument/2006/relationships/image" Target="../media/image21.e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emf"/><Relationship Id="rId3" Type="http://schemas.openxmlformats.org/officeDocument/2006/relationships/image" Target="../media/image27.emf"/><Relationship Id="rId7" Type="http://schemas.openxmlformats.org/officeDocument/2006/relationships/image" Target="../media/image31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emf"/><Relationship Id="rId5" Type="http://schemas.openxmlformats.org/officeDocument/2006/relationships/image" Target="../media/image29.emf"/><Relationship Id="rId4" Type="http://schemas.openxmlformats.org/officeDocument/2006/relationships/image" Target="../media/image28.png"/><Relationship Id="rId9" Type="http://schemas.openxmlformats.org/officeDocument/2006/relationships/image" Target="../media/image33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6600" dirty="0" smtClean="0">
                <a:latin typeface="Palatino Linotype" pitchFamily="18" charset="0"/>
              </a:rPr>
              <a:t>Вписанный    и описанный четырехугольники</a:t>
            </a:r>
            <a:endParaRPr lang="ru-RU" sz="6600" dirty="0">
              <a:latin typeface="Palatino Linotyp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24" y="4500570"/>
            <a:ext cx="7854696" cy="1752600"/>
          </a:xfrm>
        </p:spPr>
        <p:txBody>
          <a:bodyPr>
            <a:normAutofit fontScale="92500" lnSpcReduction="10000"/>
          </a:bodyPr>
          <a:lstStyle/>
          <a:p>
            <a:r>
              <a:rPr lang="ru-RU" b="1" i="1" dirty="0" smtClean="0">
                <a:latin typeface="Palatino Linotype" pitchFamily="18" charset="0"/>
              </a:rPr>
              <a:t>Вдохновение нужно в геометрии, </a:t>
            </a:r>
          </a:p>
          <a:p>
            <a:r>
              <a:rPr lang="ru-RU" b="1" i="1" dirty="0" smtClean="0">
                <a:latin typeface="Palatino Linotype" pitchFamily="18" charset="0"/>
              </a:rPr>
              <a:t>как и в поэзии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r>
              <a:rPr lang="ru-RU" i="1" dirty="0" smtClean="0">
                <a:latin typeface="Palatino Linotype" pitchFamily="18" charset="0"/>
              </a:rPr>
              <a:t>А.С. Пушкин</a:t>
            </a:r>
            <a:endParaRPr lang="ru-RU" i="1" dirty="0">
              <a:latin typeface="Palatino Linotype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500174"/>
            <a:ext cx="2835275" cy="298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61024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200" b="1" i="1" dirty="0" smtClean="0">
                <a:latin typeface="Palatino Linotype" pitchFamily="18" charset="0"/>
              </a:rPr>
              <a:t>Задача 1</a:t>
            </a:r>
            <a:r>
              <a:rPr lang="ru-RU" sz="2200" i="1" dirty="0" smtClean="0">
                <a:latin typeface="Palatino Linotype" pitchFamily="18" charset="0"/>
              </a:rPr>
              <a:t>. Найдите все углы вписанного в окружность четырехугольника АВСD, если ∠ А=40</a:t>
            </a:r>
            <a:r>
              <a:rPr lang="ru-RU" sz="2200" dirty="0" smtClean="0">
                <a:latin typeface="Palatino Linotype" pitchFamily="18" charset="0"/>
              </a:rPr>
              <a:t>°</a:t>
            </a:r>
            <a:r>
              <a:rPr lang="ru-RU" sz="2200" i="1" dirty="0" smtClean="0">
                <a:latin typeface="Palatino Linotype" pitchFamily="18" charset="0"/>
              </a:rPr>
              <a:t>, а ∠D =90</a:t>
            </a:r>
            <a:r>
              <a:rPr lang="ru-RU" sz="2200" dirty="0" smtClean="0">
                <a:latin typeface="Palatino Linotype" pitchFamily="18" charset="0"/>
              </a:rPr>
              <a:t>°</a:t>
            </a:r>
            <a:r>
              <a:rPr lang="ru-RU" sz="2200" i="1" dirty="0" smtClean="0">
                <a:latin typeface="Palatino Linotype" pitchFamily="18" charset="0"/>
              </a:rPr>
              <a:t>. </a:t>
            </a:r>
          </a:p>
          <a:p>
            <a:pPr>
              <a:buNone/>
            </a:pPr>
            <a:r>
              <a:rPr lang="en-US" sz="2200" i="1" dirty="0" smtClean="0">
                <a:latin typeface="Palatino Linotype" pitchFamily="18" charset="0"/>
              </a:rPr>
              <a:t>                            B</a:t>
            </a:r>
            <a:endParaRPr lang="ru-RU" sz="2200" i="1" dirty="0" smtClean="0">
              <a:latin typeface="Palatino Linotype" pitchFamily="18" charset="0"/>
            </a:endParaRPr>
          </a:p>
          <a:p>
            <a:pPr>
              <a:buNone/>
            </a:pPr>
            <a:r>
              <a:rPr lang="en-US" sz="2200" i="1" dirty="0" smtClean="0">
                <a:latin typeface="Palatino Linotype" pitchFamily="18" charset="0"/>
              </a:rPr>
              <a:t>                                       C</a:t>
            </a:r>
            <a:endParaRPr lang="ru-RU" sz="2200" i="1" dirty="0" smtClean="0">
              <a:latin typeface="Palatino Linotype" pitchFamily="18" charset="0"/>
            </a:endParaRPr>
          </a:p>
          <a:p>
            <a:pPr>
              <a:buNone/>
            </a:pPr>
            <a:endParaRPr lang="ru-RU" sz="2200" i="1" dirty="0" smtClean="0">
              <a:latin typeface="Palatino Linotype" pitchFamily="18" charset="0"/>
            </a:endParaRPr>
          </a:p>
          <a:p>
            <a:pPr>
              <a:buNone/>
            </a:pPr>
            <a:endParaRPr lang="ru-RU" sz="2200" i="1" dirty="0" smtClean="0">
              <a:latin typeface="Palatino Linotype" pitchFamily="18" charset="0"/>
            </a:endParaRPr>
          </a:p>
          <a:p>
            <a:pPr>
              <a:buNone/>
            </a:pPr>
            <a:r>
              <a:rPr lang="en-US" sz="2200" i="1" dirty="0" smtClean="0">
                <a:latin typeface="Palatino Linotype" pitchFamily="18" charset="0"/>
              </a:rPr>
              <a:t>   A</a:t>
            </a:r>
            <a:endParaRPr lang="ru-RU" sz="2200" i="1" dirty="0" smtClean="0">
              <a:latin typeface="Palatino Linotype" pitchFamily="18" charset="0"/>
            </a:endParaRPr>
          </a:p>
          <a:p>
            <a:pPr>
              <a:buNone/>
            </a:pPr>
            <a:endParaRPr lang="en-US" sz="2200" i="1" dirty="0" smtClean="0">
              <a:latin typeface="Palatino Linotype" pitchFamily="18" charset="0"/>
            </a:endParaRPr>
          </a:p>
          <a:p>
            <a:pPr>
              <a:buNone/>
            </a:pPr>
            <a:r>
              <a:rPr lang="en-US" sz="2200" i="1" dirty="0" smtClean="0">
                <a:latin typeface="Palatino Linotype" pitchFamily="18" charset="0"/>
              </a:rPr>
              <a:t>                                       D</a:t>
            </a:r>
          </a:p>
          <a:p>
            <a:pPr>
              <a:buNone/>
            </a:pPr>
            <a:endParaRPr lang="en-US" sz="2200" i="1" dirty="0" smtClean="0">
              <a:latin typeface="Palatino Linotype" pitchFamily="18" charset="0"/>
            </a:endParaRPr>
          </a:p>
          <a:p>
            <a:pPr>
              <a:buNone/>
            </a:pPr>
            <a:endParaRPr lang="en-US" sz="2200" i="1" dirty="0" smtClean="0">
              <a:latin typeface="Palatino Linotype" pitchFamily="18" charset="0"/>
            </a:endParaRPr>
          </a:p>
          <a:p>
            <a:pPr>
              <a:buNone/>
            </a:pPr>
            <a:endParaRPr lang="ru-RU" sz="2200" i="1" dirty="0" smtClean="0">
              <a:latin typeface="Palatino Linotype" pitchFamily="18" charset="0"/>
            </a:endParaRPr>
          </a:p>
          <a:p>
            <a:pPr>
              <a:buNone/>
            </a:pPr>
            <a:r>
              <a:rPr lang="ru-RU" sz="2200" i="1" dirty="0" smtClean="0">
                <a:latin typeface="Palatino Linotype" pitchFamily="18" charset="0"/>
              </a:rPr>
              <a:t>∠ А</a:t>
            </a:r>
            <a:r>
              <a:rPr lang="en-US" sz="2200" i="1" dirty="0" smtClean="0">
                <a:latin typeface="Palatino Linotype" pitchFamily="18" charset="0"/>
              </a:rPr>
              <a:t> + </a:t>
            </a:r>
            <a:r>
              <a:rPr lang="ru-RU" sz="2200" i="1" dirty="0" smtClean="0">
                <a:latin typeface="Palatino Linotype" pitchFamily="18" charset="0"/>
              </a:rPr>
              <a:t>∠ </a:t>
            </a:r>
            <a:r>
              <a:rPr lang="en-US" sz="2200" i="1" dirty="0" smtClean="0">
                <a:latin typeface="Palatino Linotype" pitchFamily="18" charset="0"/>
              </a:rPr>
              <a:t>C = 180</a:t>
            </a:r>
            <a:r>
              <a:rPr lang="ru-RU" sz="2200" dirty="0" smtClean="0">
                <a:latin typeface="Palatino Linotype" pitchFamily="18" charset="0"/>
              </a:rPr>
              <a:t>°</a:t>
            </a:r>
            <a:r>
              <a:rPr lang="en-US" sz="2200" i="1" dirty="0" smtClean="0">
                <a:latin typeface="Palatino Linotype" pitchFamily="18" charset="0"/>
              </a:rPr>
              <a:t>; </a:t>
            </a:r>
            <a:r>
              <a:rPr lang="ru-RU" sz="2200" i="1" dirty="0" smtClean="0">
                <a:latin typeface="Palatino Linotype" pitchFamily="18" charset="0"/>
              </a:rPr>
              <a:t>∠ </a:t>
            </a:r>
            <a:r>
              <a:rPr lang="en-US" sz="2200" i="1" dirty="0" smtClean="0">
                <a:latin typeface="Palatino Linotype" pitchFamily="18" charset="0"/>
              </a:rPr>
              <a:t>C = 140</a:t>
            </a:r>
            <a:r>
              <a:rPr lang="ru-RU" sz="2200" dirty="0" smtClean="0">
                <a:latin typeface="Palatino Linotype" pitchFamily="18" charset="0"/>
              </a:rPr>
              <a:t>°</a:t>
            </a:r>
            <a:r>
              <a:rPr lang="en-US" sz="2200" i="1" dirty="0" smtClean="0">
                <a:latin typeface="Palatino Linotype" pitchFamily="18" charset="0"/>
              </a:rPr>
              <a:t>.</a:t>
            </a:r>
          </a:p>
          <a:p>
            <a:pPr>
              <a:buNone/>
            </a:pPr>
            <a:r>
              <a:rPr lang="ru-RU" sz="2200" i="1" dirty="0" smtClean="0">
                <a:latin typeface="Palatino Linotype" pitchFamily="18" charset="0"/>
              </a:rPr>
              <a:t>∠ </a:t>
            </a:r>
            <a:r>
              <a:rPr lang="en-US" sz="2200" i="1" dirty="0" smtClean="0">
                <a:latin typeface="Palatino Linotype" pitchFamily="18" charset="0"/>
              </a:rPr>
              <a:t>B + </a:t>
            </a:r>
            <a:r>
              <a:rPr lang="ru-RU" sz="2200" i="1" dirty="0" smtClean="0">
                <a:latin typeface="Palatino Linotype" pitchFamily="18" charset="0"/>
              </a:rPr>
              <a:t>∠ </a:t>
            </a:r>
            <a:r>
              <a:rPr lang="en-US" sz="2200" i="1" dirty="0" smtClean="0">
                <a:latin typeface="Palatino Linotype" pitchFamily="18" charset="0"/>
              </a:rPr>
              <a:t>D = 180</a:t>
            </a:r>
            <a:r>
              <a:rPr lang="ru-RU" sz="2200" dirty="0" smtClean="0">
                <a:latin typeface="Palatino Linotype" pitchFamily="18" charset="0"/>
              </a:rPr>
              <a:t>°</a:t>
            </a:r>
            <a:r>
              <a:rPr lang="en-US" sz="2200" i="1" dirty="0" smtClean="0">
                <a:latin typeface="Palatino Linotype" pitchFamily="18" charset="0"/>
              </a:rPr>
              <a:t>; </a:t>
            </a:r>
            <a:r>
              <a:rPr lang="ru-RU" sz="2200" i="1" dirty="0" smtClean="0">
                <a:latin typeface="Palatino Linotype" pitchFamily="18" charset="0"/>
              </a:rPr>
              <a:t>∠ </a:t>
            </a:r>
            <a:r>
              <a:rPr lang="en-US" sz="2200" i="1" dirty="0" smtClean="0">
                <a:latin typeface="Palatino Linotype" pitchFamily="18" charset="0"/>
              </a:rPr>
              <a:t>D = 90</a:t>
            </a:r>
            <a:r>
              <a:rPr lang="ru-RU" sz="2200" dirty="0" smtClean="0">
                <a:latin typeface="Palatino Linotype" pitchFamily="18" charset="0"/>
              </a:rPr>
              <a:t>°</a:t>
            </a:r>
            <a:r>
              <a:rPr lang="en-US" sz="2200" i="1" dirty="0" smtClean="0">
                <a:latin typeface="Palatino Linotype" pitchFamily="18" charset="0"/>
              </a:rPr>
              <a:t>.</a:t>
            </a:r>
          </a:p>
          <a:p>
            <a:pPr>
              <a:buNone/>
            </a:pPr>
            <a:r>
              <a:rPr lang="ru-RU" sz="2200" i="1" dirty="0" smtClean="0">
                <a:latin typeface="Palatino Linotype" pitchFamily="18" charset="0"/>
              </a:rPr>
              <a:t>Ответ: ∠ </a:t>
            </a:r>
            <a:r>
              <a:rPr lang="en-US" sz="2200" i="1" dirty="0" smtClean="0">
                <a:latin typeface="Palatino Linotype" pitchFamily="18" charset="0"/>
              </a:rPr>
              <a:t>C = 140</a:t>
            </a:r>
            <a:r>
              <a:rPr lang="ru-RU" sz="2200" dirty="0" smtClean="0">
                <a:latin typeface="Palatino Linotype" pitchFamily="18" charset="0"/>
              </a:rPr>
              <a:t>°</a:t>
            </a:r>
            <a:r>
              <a:rPr lang="ru-RU" sz="2200" i="1" dirty="0" smtClean="0">
                <a:latin typeface="Palatino Linotype" pitchFamily="18" charset="0"/>
              </a:rPr>
              <a:t>; ∠ </a:t>
            </a:r>
            <a:r>
              <a:rPr lang="en-US" sz="2200" i="1" dirty="0" smtClean="0">
                <a:latin typeface="Palatino Linotype" pitchFamily="18" charset="0"/>
              </a:rPr>
              <a:t>D = 90</a:t>
            </a:r>
            <a:r>
              <a:rPr lang="ru-RU" sz="2200" dirty="0" smtClean="0">
                <a:latin typeface="Palatino Linotype" pitchFamily="18" charset="0"/>
              </a:rPr>
              <a:t>°</a:t>
            </a:r>
            <a:r>
              <a:rPr lang="en-US" sz="2200" i="1" dirty="0" smtClean="0">
                <a:latin typeface="Palatino Linotype" pitchFamily="18" charset="0"/>
              </a:rPr>
              <a:t>.</a:t>
            </a:r>
            <a:endParaRPr lang="ru-RU" sz="2200" i="1" dirty="0" smtClean="0">
              <a:latin typeface="Palatino Linotype" pitchFamily="18" charset="0"/>
            </a:endParaRPr>
          </a:p>
          <a:p>
            <a:pPr>
              <a:buNone/>
            </a:pPr>
            <a:endParaRPr lang="ru-RU" sz="1800" i="1" dirty="0" smtClean="0">
              <a:latin typeface="Palatino Linotype" pitchFamily="18" charset="0"/>
            </a:endParaRPr>
          </a:p>
          <a:p>
            <a:pPr>
              <a:buNone/>
            </a:pPr>
            <a:endParaRPr lang="ru-RU" sz="1800" i="1" dirty="0" smtClean="0">
              <a:latin typeface="Palatino Linotype" pitchFamily="18" charset="0"/>
            </a:endParaRPr>
          </a:p>
          <a:p>
            <a:pPr>
              <a:buNone/>
            </a:pPr>
            <a:endParaRPr lang="ru-RU" sz="1800" i="1" dirty="0" smtClean="0">
              <a:latin typeface="Palatino Linotype" pitchFamily="18" charset="0"/>
            </a:endParaRPr>
          </a:p>
          <a:p>
            <a:pPr>
              <a:buNone/>
            </a:pPr>
            <a:endParaRPr lang="ru-RU" sz="1800" i="1" dirty="0" smtClean="0">
              <a:latin typeface="Palatino Linotype" pitchFamily="18" charset="0"/>
            </a:endParaRPr>
          </a:p>
          <a:p>
            <a:pPr>
              <a:buNone/>
            </a:pPr>
            <a:endParaRPr lang="ru-RU" sz="1800" i="1" dirty="0" smtClean="0">
              <a:latin typeface="Palatino Linotype" pitchFamily="18" charset="0"/>
            </a:endParaRPr>
          </a:p>
          <a:p>
            <a:pPr>
              <a:buNone/>
            </a:pPr>
            <a:endParaRPr lang="ru-RU" sz="1800" i="1" dirty="0" smtClean="0">
              <a:latin typeface="Palatino Linotype" pitchFamily="18" charset="0"/>
            </a:endParaRPr>
          </a:p>
          <a:p>
            <a:pPr>
              <a:buNone/>
            </a:pPr>
            <a:endParaRPr lang="ru-RU" sz="1800" i="1" dirty="0" smtClean="0">
              <a:latin typeface="Palatino Linotype" pitchFamily="18" charset="0"/>
            </a:endParaRPr>
          </a:p>
          <a:p>
            <a:pPr>
              <a:buNone/>
            </a:pPr>
            <a:endParaRPr lang="ru-RU" sz="1800" i="1" dirty="0">
              <a:latin typeface="Palatino Linotype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75312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2800" b="1" i="1" dirty="0" smtClean="0">
                <a:latin typeface="Palatino Linotype" pitchFamily="18" charset="0"/>
              </a:rPr>
              <a:t>Задача 2.</a:t>
            </a:r>
            <a:r>
              <a:rPr lang="ru-RU" sz="2800" i="1" dirty="0" smtClean="0">
                <a:latin typeface="Palatino Linotype" pitchFamily="18" charset="0"/>
              </a:rPr>
              <a:t> Противоположные стороны четырехугольника, описанного около окружности, равны 7 см и 10 см. Можно ли по этим данным найти периметр четырехугольника?</a:t>
            </a:r>
            <a:r>
              <a:rPr lang="en-US" sz="2800" i="1" dirty="0" smtClean="0">
                <a:latin typeface="Palatino Linotype" pitchFamily="18" charset="0"/>
              </a:rPr>
              <a:t>  </a:t>
            </a:r>
          </a:p>
          <a:p>
            <a:pPr>
              <a:buNone/>
            </a:pPr>
            <a:endParaRPr lang="en-US" sz="2800" i="1" dirty="0" smtClean="0">
              <a:latin typeface="Palatino Linotype" pitchFamily="18" charset="0"/>
            </a:endParaRPr>
          </a:p>
          <a:p>
            <a:pPr>
              <a:buNone/>
            </a:pPr>
            <a:endParaRPr lang="ru-RU" sz="2800" i="1" dirty="0" smtClean="0">
              <a:latin typeface="Palatino Linotype" pitchFamily="18" charset="0"/>
            </a:endParaRPr>
          </a:p>
          <a:p>
            <a:pPr>
              <a:buNone/>
            </a:pPr>
            <a:endParaRPr lang="ru-RU" sz="2800" i="1" dirty="0" smtClean="0">
              <a:latin typeface="Palatino Linotype" pitchFamily="18" charset="0"/>
            </a:endParaRPr>
          </a:p>
          <a:p>
            <a:pPr>
              <a:buNone/>
            </a:pPr>
            <a:endParaRPr lang="ru-RU" sz="2800" i="1" dirty="0" smtClean="0">
              <a:latin typeface="Palatino Linotype" pitchFamily="18" charset="0"/>
            </a:endParaRPr>
          </a:p>
          <a:p>
            <a:pPr>
              <a:buNone/>
            </a:pPr>
            <a:endParaRPr lang="ru-RU" sz="2800" i="1" dirty="0" smtClean="0">
              <a:latin typeface="Palatino Linotype" pitchFamily="18" charset="0"/>
            </a:endParaRPr>
          </a:p>
          <a:p>
            <a:pPr>
              <a:buNone/>
            </a:pPr>
            <a:endParaRPr lang="ru-RU" sz="2800" i="1" dirty="0" smtClean="0">
              <a:latin typeface="Palatino Linotype" pitchFamily="18" charset="0"/>
            </a:endParaRPr>
          </a:p>
          <a:p>
            <a:pPr>
              <a:buNone/>
            </a:pPr>
            <a:endParaRPr lang="ru-RU" sz="2800" i="1" dirty="0" smtClean="0">
              <a:latin typeface="Palatino Linotype" pitchFamily="18" charset="0"/>
            </a:endParaRPr>
          </a:p>
          <a:p>
            <a:pPr>
              <a:buNone/>
            </a:pPr>
            <a:endParaRPr lang="ru-RU" sz="2800" i="1" dirty="0" smtClean="0">
              <a:latin typeface="Palatino Linotype" pitchFamily="18" charset="0"/>
            </a:endParaRPr>
          </a:p>
          <a:p>
            <a:pPr>
              <a:buNone/>
            </a:pPr>
            <a:endParaRPr lang="ru-RU" sz="2800" i="1" dirty="0" smtClean="0">
              <a:latin typeface="Palatino Linotype" pitchFamily="18" charset="0"/>
            </a:endParaRPr>
          </a:p>
          <a:p>
            <a:pPr>
              <a:buNone/>
            </a:pPr>
            <a:endParaRPr lang="ru-RU" sz="2800" i="1" dirty="0" smtClean="0">
              <a:latin typeface="Palatino Linotype" pitchFamily="18" charset="0"/>
            </a:endParaRPr>
          </a:p>
          <a:p>
            <a:pPr>
              <a:buNone/>
            </a:pPr>
            <a:endParaRPr lang="ru-RU" sz="2800" i="1" dirty="0" smtClean="0">
              <a:latin typeface="Palatino Linotype" pitchFamily="18" charset="0"/>
            </a:endParaRPr>
          </a:p>
          <a:p>
            <a:pPr>
              <a:buNone/>
            </a:pPr>
            <a:r>
              <a:rPr lang="ru-RU" sz="2800" i="1" dirty="0" smtClean="0">
                <a:latin typeface="Palatino Linotype" pitchFamily="18" charset="0"/>
              </a:rPr>
              <a:t>Пусть </a:t>
            </a:r>
            <a:r>
              <a:rPr lang="en-US" sz="2800" i="1" dirty="0" smtClean="0">
                <a:latin typeface="Palatino Linotype" pitchFamily="18" charset="0"/>
              </a:rPr>
              <a:t>AD = 10 </a:t>
            </a:r>
            <a:r>
              <a:rPr lang="ru-RU" sz="2800" i="1" dirty="0" smtClean="0">
                <a:latin typeface="Palatino Linotype" pitchFamily="18" charset="0"/>
              </a:rPr>
              <a:t>см,</a:t>
            </a:r>
            <a:r>
              <a:rPr lang="en-US" sz="2800" i="1" dirty="0" smtClean="0">
                <a:latin typeface="Palatino Linotype" pitchFamily="18" charset="0"/>
              </a:rPr>
              <a:t> BC = 7 </a:t>
            </a:r>
            <a:r>
              <a:rPr lang="ru-RU" sz="2800" i="1" dirty="0" smtClean="0">
                <a:latin typeface="Palatino Linotype" pitchFamily="18" charset="0"/>
              </a:rPr>
              <a:t>см. </a:t>
            </a:r>
            <a:r>
              <a:rPr lang="en-US" sz="2800" i="1" dirty="0" smtClean="0">
                <a:latin typeface="Palatino Linotype" pitchFamily="18" charset="0"/>
              </a:rPr>
              <a:t>AD + BC = AB + CD, </a:t>
            </a:r>
            <a:r>
              <a:rPr lang="ru-RU" sz="2800" i="1" dirty="0" smtClean="0">
                <a:latin typeface="Palatino Linotype" pitchFamily="18" charset="0"/>
              </a:rPr>
              <a:t>тогда </a:t>
            </a:r>
            <a:r>
              <a:rPr lang="en-US" sz="2800" i="1" dirty="0" smtClean="0">
                <a:latin typeface="Palatino Linotype" pitchFamily="18" charset="0"/>
              </a:rPr>
              <a:t>P = 10 + </a:t>
            </a:r>
            <a:r>
              <a:rPr lang="ru-RU" sz="2800" i="1" dirty="0" smtClean="0">
                <a:latin typeface="Palatino Linotype" pitchFamily="18" charset="0"/>
              </a:rPr>
              <a:t>+</a:t>
            </a:r>
            <a:r>
              <a:rPr lang="en-US" sz="2800" i="1" dirty="0" smtClean="0">
                <a:latin typeface="Palatino Linotype" pitchFamily="18" charset="0"/>
              </a:rPr>
              <a:t>7 + 10 + 7 = </a:t>
            </a:r>
            <a:r>
              <a:rPr lang="ru-RU" sz="2800" i="1" dirty="0" smtClean="0">
                <a:latin typeface="Palatino Linotype" pitchFamily="18" charset="0"/>
              </a:rPr>
              <a:t>=</a:t>
            </a:r>
            <a:r>
              <a:rPr lang="en-US" sz="2800" i="1" dirty="0" smtClean="0">
                <a:latin typeface="Palatino Linotype" pitchFamily="18" charset="0"/>
              </a:rPr>
              <a:t>14(</a:t>
            </a:r>
            <a:r>
              <a:rPr lang="ru-RU" sz="2800" i="1" dirty="0" smtClean="0">
                <a:latin typeface="Palatino Linotype" pitchFamily="18" charset="0"/>
              </a:rPr>
              <a:t>см</a:t>
            </a:r>
            <a:r>
              <a:rPr lang="en-US" sz="2800" i="1" dirty="0" smtClean="0">
                <a:latin typeface="Palatino Linotype" pitchFamily="18" charset="0"/>
              </a:rPr>
              <a:t>)</a:t>
            </a:r>
          </a:p>
          <a:p>
            <a:pPr>
              <a:buNone/>
            </a:pPr>
            <a:r>
              <a:rPr lang="ru-RU" sz="2800" i="1" dirty="0" smtClean="0">
                <a:latin typeface="Palatino Linotype" pitchFamily="18" charset="0"/>
              </a:rPr>
              <a:t>Ответ: 14 см</a:t>
            </a:r>
            <a:r>
              <a:rPr lang="en-US" sz="2800" i="1" dirty="0" smtClean="0">
                <a:latin typeface="Palatino Linotype" pitchFamily="18" charset="0"/>
              </a:rPr>
              <a:t>.</a:t>
            </a:r>
            <a:endParaRPr lang="ru-RU" sz="2800" i="1" dirty="0" smtClean="0">
              <a:latin typeface="Palatino Linotype" pitchFamily="18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428736"/>
            <a:ext cx="2648335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8959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200" b="1" i="1" dirty="0" smtClean="0">
                <a:latin typeface="Palatino Linotype" pitchFamily="18" charset="0"/>
              </a:rPr>
              <a:t>Задача 3</a:t>
            </a:r>
            <a:r>
              <a:rPr lang="ru-RU" sz="2200" i="1" dirty="0" smtClean="0">
                <a:latin typeface="Palatino Linotype" pitchFamily="18" charset="0"/>
              </a:rPr>
              <a:t>. Четырехугольник </a:t>
            </a:r>
            <a:r>
              <a:rPr lang="en-US" sz="2200" i="1" dirty="0" smtClean="0">
                <a:latin typeface="Palatino Linotype" pitchFamily="18" charset="0"/>
              </a:rPr>
              <a:t>ABCD</a:t>
            </a:r>
            <a:r>
              <a:rPr lang="ru-RU" sz="2200" i="1" dirty="0" smtClean="0">
                <a:latin typeface="Palatino Linotype" pitchFamily="18" charset="0"/>
              </a:rPr>
              <a:t> описан около окружности, сумма сторон AB+CD=18 м. Найти периметр четырехугольника. </a:t>
            </a:r>
          </a:p>
          <a:p>
            <a:pPr>
              <a:buNone/>
            </a:pPr>
            <a:r>
              <a:rPr lang="ru-RU" sz="2200" i="1" dirty="0" smtClean="0">
                <a:latin typeface="Palatino Linotype" pitchFamily="18" charset="0"/>
              </a:rPr>
              <a:t>                              </a:t>
            </a:r>
          </a:p>
          <a:p>
            <a:pPr>
              <a:buNone/>
            </a:pPr>
            <a:r>
              <a:rPr lang="en-US" sz="2200" i="1" dirty="0" smtClean="0">
                <a:latin typeface="Palatino Linotype" pitchFamily="18" charset="0"/>
              </a:rPr>
              <a:t>    </a:t>
            </a:r>
            <a:r>
              <a:rPr lang="ru-RU" sz="2200" i="1" dirty="0" smtClean="0">
                <a:latin typeface="Palatino Linotype" pitchFamily="18" charset="0"/>
              </a:rPr>
              <a:t>                 </a:t>
            </a:r>
            <a:r>
              <a:rPr lang="en-US" sz="2200" i="1" dirty="0" smtClean="0">
                <a:latin typeface="Palatino Linotype" pitchFamily="18" charset="0"/>
              </a:rPr>
              <a:t>                      </a:t>
            </a:r>
            <a:r>
              <a:rPr lang="ru-RU" sz="2200" i="1" dirty="0" smtClean="0">
                <a:latin typeface="Palatino Linotype" pitchFamily="18" charset="0"/>
              </a:rPr>
              <a:t>     </a:t>
            </a:r>
          </a:p>
          <a:p>
            <a:pPr>
              <a:buNone/>
            </a:pPr>
            <a:endParaRPr lang="ru-RU" sz="2200" i="1" dirty="0" smtClean="0">
              <a:latin typeface="Palatino Linotype" pitchFamily="18" charset="0"/>
            </a:endParaRPr>
          </a:p>
          <a:p>
            <a:pPr>
              <a:buNone/>
            </a:pPr>
            <a:r>
              <a:rPr lang="en-US" sz="2200" i="1" dirty="0" smtClean="0">
                <a:latin typeface="Palatino Linotype" pitchFamily="18" charset="0"/>
              </a:rPr>
              <a:t>   </a:t>
            </a:r>
            <a:endParaRPr lang="ru-RU" sz="2200" i="1" dirty="0" smtClean="0">
              <a:latin typeface="Palatino Linotype" pitchFamily="18" charset="0"/>
            </a:endParaRPr>
          </a:p>
          <a:p>
            <a:pPr>
              <a:buNone/>
            </a:pPr>
            <a:endParaRPr lang="en-US" sz="2200" i="1" dirty="0" smtClean="0">
              <a:latin typeface="Palatino Linotype" pitchFamily="18" charset="0"/>
            </a:endParaRPr>
          </a:p>
          <a:p>
            <a:pPr>
              <a:buNone/>
            </a:pPr>
            <a:r>
              <a:rPr lang="en-US" sz="2200" i="1" dirty="0" smtClean="0">
                <a:latin typeface="Palatino Linotype" pitchFamily="18" charset="0"/>
              </a:rPr>
              <a:t>                                                </a:t>
            </a:r>
          </a:p>
          <a:p>
            <a:pPr>
              <a:buNone/>
            </a:pPr>
            <a:endParaRPr lang="en-US" sz="2200" i="1" dirty="0" smtClean="0">
              <a:latin typeface="Palatino Linotype" pitchFamily="18" charset="0"/>
            </a:endParaRPr>
          </a:p>
          <a:p>
            <a:pPr>
              <a:buNone/>
            </a:pPr>
            <a:endParaRPr lang="en-US" sz="2200" i="1" dirty="0" smtClean="0">
              <a:latin typeface="Palatino Linotype" pitchFamily="18" charset="0"/>
            </a:endParaRPr>
          </a:p>
          <a:p>
            <a:pPr>
              <a:buNone/>
            </a:pPr>
            <a:endParaRPr lang="ru-RU" sz="2200" i="1" dirty="0" smtClean="0">
              <a:latin typeface="Palatino Linotype" pitchFamily="18" charset="0"/>
            </a:endParaRPr>
          </a:p>
          <a:p>
            <a:pPr>
              <a:buNone/>
            </a:pPr>
            <a:r>
              <a:rPr lang="ru-RU" sz="2200" i="1" dirty="0" smtClean="0">
                <a:latin typeface="Palatino Linotype" pitchFamily="18" charset="0"/>
              </a:rPr>
              <a:t>Пусть AB+CD=18 м</a:t>
            </a:r>
            <a:r>
              <a:rPr lang="en-US" sz="2200" i="1" dirty="0" smtClean="0">
                <a:latin typeface="Palatino Linotype" pitchFamily="18" charset="0"/>
              </a:rPr>
              <a:t>. AD + BC = AB + CD, </a:t>
            </a:r>
            <a:r>
              <a:rPr lang="ru-RU" sz="2200" i="1" dirty="0" smtClean="0">
                <a:latin typeface="Palatino Linotype" pitchFamily="18" charset="0"/>
              </a:rPr>
              <a:t>тогда </a:t>
            </a:r>
            <a:r>
              <a:rPr lang="en-US" sz="2200" i="1" dirty="0" smtClean="0">
                <a:latin typeface="Palatino Linotype" pitchFamily="18" charset="0"/>
              </a:rPr>
              <a:t>P = 18 + 18 </a:t>
            </a:r>
            <a:r>
              <a:rPr lang="ru-RU" sz="2200" i="1" dirty="0" smtClean="0">
                <a:latin typeface="Palatino Linotype" pitchFamily="18" charset="0"/>
              </a:rPr>
              <a:t>=</a:t>
            </a:r>
            <a:r>
              <a:rPr lang="en-US" sz="2200" i="1" dirty="0" smtClean="0">
                <a:latin typeface="Palatino Linotype" pitchFamily="18" charset="0"/>
              </a:rPr>
              <a:t>36(</a:t>
            </a:r>
            <a:r>
              <a:rPr lang="ru-RU" sz="2200" i="1" dirty="0" smtClean="0">
                <a:latin typeface="Palatino Linotype" pitchFamily="18" charset="0"/>
              </a:rPr>
              <a:t>м</a:t>
            </a:r>
            <a:r>
              <a:rPr lang="en-US" sz="2200" i="1" dirty="0" smtClean="0">
                <a:latin typeface="Palatino Linotype" pitchFamily="18" charset="0"/>
              </a:rPr>
              <a:t>)</a:t>
            </a:r>
          </a:p>
          <a:p>
            <a:pPr>
              <a:buNone/>
            </a:pPr>
            <a:r>
              <a:rPr lang="ru-RU" sz="2200" i="1" dirty="0" smtClean="0">
                <a:latin typeface="Palatino Linotype" pitchFamily="18" charset="0"/>
              </a:rPr>
              <a:t>Ответ: </a:t>
            </a:r>
            <a:r>
              <a:rPr lang="en-US" sz="2200" i="1" dirty="0" smtClean="0">
                <a:latin typeface="Palatino Linotype" pitchFamily="18" charset="0"/>
              </a:rPr>
              <a:t>36 </a:t>
            </a:r>
            <a:r>
              <a:rPr lang="ru-RU" sz="2200" i="1" dirty="0" smtClean="0">
                <a:latin typeface="Palatino Linotype" pitchFamily="18" charset="0"/>
              </a:rPr>
              <a:t>м</a:t>
            </a:r>
            <a:r>
              <a:rPr lang="en-US" sz="2200" i="1" dirty="0" smtClean="0">
                <a:latin typeface="Palatino Linotype" pitchFamily="18" charset="0"/>
              </a:rPr>
              <a:t>.</a:t>
            </a:r>
            <a:endParaRPr lang="ru-RU" sz="2200" i="1" dirty="0" smtClean="0">
              <a:latin typeface="Palatino Linotype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500174"/>
            <a:ext cx="3609365" cy="3300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96743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200" dirty="0" smtClean="0">
                <a:latin typeface="Palatino Linotype" pitchFamily="18" charset="0"/>
              </a:rPr>
              <a:t>1 вариант</a:t>
            </a:r>
          </a:p>
          <a:p>
            <a:pPr>
              <a:buNone/>
            </a:pPr>
            <a:r>
              <a:rPr lang="ru-RU" sz="1200" dirty="0" smtClean="0">
                <a:latin typeface="Palatino Linotype" pitchFamily="18" charset="0"/>
              </a:rPr>
              <a:t>1.1. Боковые стороны трапеции, описанной около окружности, равны 2 см и 4 см. Найдите среднюю линию трапеции.</a:t>
            </a:r>
          </a:p>
          <a:p>
            <a:pPr>
              <a:buNone/>
            </a:pPr>
            <a:r>
              <a:rPr lang="ru-RU" sz="1200" dirty="0" smtClean="0">
                <a:latin typeface="Palatino Linotype" pitchFamily="18" charset="0"/>
              </a:rPr>
              <a:t>Ответ:</a:t>
            </a:r>
            <a:r>
              <a:rPr lang="en-US" sz="1200" dirty="0" smtClean="0">
                <a:latin typeface="Palatino Linotype" pitchFamily="18" charset="0"/>
              </a:rPr>
              <a:t>  3 </a:t>
            </a:r>
            <a:r>
              <a:rPr lang="ru-RU" sz="1200" dirty="0" smtClean="0">
                <a:latin typeface="Palatino Linotype" pitchFamily="18" charset="0"/>
              </a:rPr>
              <a:t>см</a:t>
            </a:r>
          </a:p>
          <a:p>
            <a:pPr>
              <a:buNone/>
            </a:pPr>
            <a:r>
              <a:rPr lang="ru-RU" sz="1200" dirty="0" smtClean="0">
                <a:latin typeface="Palatino Linotype" pitchFamily="18" charset="0"/>
              </a:rPr>
              <a:t>1.2. Три последовательные стороны четырехугольника, в который можно вписать окружность, равны 6 см, 8 см и 9 см. Найдите четвертую сторону и периметр этого четырехугольника.</a:t>
            </a:r>
          </a:p>
          <a:p>
            <a:pPr>
              <a:buNone/>
            </a:pPr>
            <a:r>
              <a:rPr lang="ru-RU" sz="1200" dirty="0" smtClean="0">
                <a:latin typeface="Palatino Linotype" pitchFamily="18" charset="0"/>
              </a:rPr>
              <a:t>Ответ: 7 см, 30 см.</a:t>
            </a:r>
          </a:p>
          <a:p>
            <a:pPr>
              <a:buNone/>
            </a:pPr>
            <a:r>
              <a:rPr lang="ru-RU" sz="1200" dirty="0" smtClean="0">
                <a:latin typeface="Palatino Linotype" pitchFamily="18" charset="0"/>
              </a:rPr>
              <a:t>1.3. Два угла вписанного в окружность четырехугольника равны 84° и 57°. Найдите меньший из оставшихся углов. Ответ дайте в градусах.</a:t>
            </a:r>
          </a:p>
          <a:p>
            <a:pPr>
              <a:buNone/>
            </a:pPr>
            <a:r>
              <a:rPr lang="ru-RU" sz="1200" dirty="0" smtClean="0">
                <a:latin typeface="Palatino Linotype" pitchFamily="18" charset="0"/>
              </a:rPr>
              <a:t>Ответ: 96°</a:t>
            </a:r>
            <a:endParaRPr lang="ru-RU" sz="1200" i="1" dirty="0" smtClean="0">
              <a:latin typeface="Palatino Linotype" pitchFamily="18" charset="0"/>
            </a:endParaRPr>
          </a:p>
          <a:p>
            <a:pPr>
              <a:buNone/>
            </a:pPr>
            <a:endParaRPr lang="ru-RU" sz="1200" i="1" dirty="0" smtClean="0">
              <a:latin typeface="Palatino Linotype" pitchFamily="18" charset="0"/>
            </a:endParaRPr>
          </a:p>
          <a:p>
            <a:pPr>
              <a:buNone/>
            </a:pPr>
            <a:r>
              <a:rPr lang="ru-RU" sz="1200" dirty="0" smtClean="0">
                <a:latin typeface="Palatino Linotype" pitchFamily="18" charset="0"/>
              </a:rPr>
              <a:t>2.1. Около окружности с диаметром 15 см описана равнобедренная трапеция с боковой стороной, равной 17 см. Найдите основания трапеции.</a:t>
            </a:r>
          </a:p>
          <a:p>
            <a:pPr>
              <a:buNone/>
            </a:pPr>
            <a:endParaRPr lang="ru-RU" sz="1200" dirty="0" smtClean="0">
              <a:latin typeface="Palatino Linotype" pitchFamily="18" charset="0"/>
            </a:endParaRPr>
          </a:p>
          <a:p>
            <a:pPr>
              <a:buNone/>
            </a:pPr>
            <a:endParaRPr lang="ru-RU" sz="1200" dirty="0" smtClean="0">
              <a:latin typeface="Palatino Linotype" pitchFamily="18" charset="0"/>
            </a:endParaRPr>
          </a:p>
          <a:p>
            <a:pPr>
              <a:buNone/>
            </a:pPr>
            <a:r>
              <a:rPr lang="ru-RU" sz="1200" dirty="0" smtClean="0">
                <a:latin typeface="Palatino Linotype" pitchFamily="18" charset="0"/>
              </a:rPr>
              <a:t>                                                                                              </a:t>
            </a:r>
            <a:r>
              <a:rPr lang="en-US" sz="1200" dirty="0" smtClean="0">
                <a:latin typeface="Palatino Linotype" pitchFamily="18" charset="0"/>
              </a:rPr>
              <a:t>A     AB = CD = 17 </a:t>
            </a:r>
            <a:r>
              <a:rPr lang="ru-RU" sz="1200" dirty="0" smtClean="0">
                <a:latin typeface="Palatino Linotype" pitchFamily="18" charset="0"/>
              </a:rPr>
              <a:t>см, </a:t>
            </a:r>
            <a:r>
              <a:rPr lang="en-US" sz="1200" dirty="0" smtClean="0">
                <a:latin typeface="Palatino Linotype" pitchFamily="18" charset="0"/>
              </a:rPr>
              <a:t>BK = 15 </a:t>
            </a:r>
            <a:r>
              <a:rPr lang="ru-RU" sz="1200" dirty="0" smtClean="0">
                <a:latin typeface="Palatino Linotype" pitchFamily="18" charset="0"/>
              </a:rPr>
              <a:t>см. </a:t>
            </a:r>
          </a:p>
          <a:p>
            <a:pPr>
              <a:buNone/>
            </a:pPr>
            <a:r>
              <a:rPr lang="ru-RU" sz="1200" dirty="0" smtClean="0">
                <a:latin typeface="Palatino Linotype" pitchFamily="18" charset="0"/>
              </a:rPr>
              <a:t>                                                                                                      Из треугольника </a:t>
            </a:r>
            <a:r>
              <a:rPr lang="en-US" sz="1200" dirty="0" smtClean="0">
                <a:latin typeface="Palatino Linotype" pitchFamily="18" charset="0"/>
              </a:rPr>
              <a:t>AKB </a:t>
            </a:r>
            <a:r>
              <a:rPr lang="ru-RU" sz="1200" dirty="0" smtClean="0">
                <a:latin typeface="Palatino Linotype" pitchFamily="18" charset="0"/>
              </a:rPr>
              <a:t>по теореме Пифагора </a:t>
            </a:r>
            <a:r>
              <a:rPr lang="en-US" sz="1200" dirty="0" smtClean="0">
                <a:latin typeface="Palatino Linotype" pitchFamily="18" charset="0"/>
              </a:rPr>
              <a:t>AK = 8 </a:t>
            </a:r>
            <a:r>
              <a:rPr lang="ru-RU" sz="1200" dirty="0" smtClean="0">
                <a:latin typeface="Palatino Linotype" pitchFamily="18" charset="0"/>
              </a:rPr>
              <a:t>см.</a:t>
            </a:r>
          </a:p>
          <a:p>
            <a:pPr>
              <a:buNone/>
            </a:pPr>
            <a:r>
              <a:rPr lang="ru-RU" sz="1200" dirty="0" smtClean="0">
                <a:latin typeface="Palatino Linotype" pitchFamily="18" charset="0"/>
              </a:rPr>
              <a:t>                                                                                                      </a:t>
            </a:r>
            <a:r>
              <a:rPr lang="en-US" sz="1200" dirty="0" smtClean="0">
                <a:latin typeface="Palatino Linotype" pitchFamily="18" charset="0"/>
              </a:rPr>
              <a:t>AD + BC = AB + CD</a:t>
            </a:r>
            <a:r>
              <a:rPr lang="ru-RU" sz="1200" dirty="0" smtClean="0">
                <a:latin typeface="Palatino Linotype" pitchFamily="18" charset="0"/>
              </a:rPr>
              <a:t>; </a:t>
            </a:r>
          </a:p>
          <a:p>
            <a:pPr>
              <a:buNone/>
            </a:pPr>
            <a:r>
              <a:rPr lang="ru-RU" sz="1200" dirty="0" smtClean="0">
                <a:latin typeface="Palatino Linotype" pitchFamily="18" charset="0"/>
              </a:rPr>
              <a:t>                                                                                                      2 </a:t>
            </a:r>
            <a:r>
              <a:rPr lang="en-US" sz="1200" dirty="0" smtClean="0">
                <a:latin typeface="Palatino Linotype" pitchFamily="18" charset="0"/>
              </a:rPr>
              <a:t>BC</a:t>
            </a:r>
            <a:r>
              <a:rPr lang="ru-RU" sz="1200" dirty="0" smtClean="0">
                <a:latin typeface="Palatino Linotype" pitchFamily="18" charset="0"/>
              </a:rPr>
              <a:t> + 16 = 34 см, </a:t>
            </a:r>
            <a:r>
              <a:rPr lang="en-US" sz="1200" dirty="0" smtClean="0">
                <a:latin typeface="Palatino Linotype" pitchFamily="18" charset="0"/>
              </a:rPr>
              <a:t>BC</a:t>
            </a:r>
            <a:r>
              <a:rPr lang="ru-RU" sz="1200" dirty="0" smtClean="0">
                <a:latin typeface="Palatino Linotype" pitchFamily="18" charset="0"/>
              </a:rPr>
              <a:t> = 9 см, </a:t>
            </a:r>
            <a:r>
              <a:rPr lang="en-US" sz="1200" dirty="0" smtClean="0">
                <a:latin typeface="Palatino Linotype" pitchFamily="18" charset="0"/>
              </a:rPr>
              <a:t>AD</a:t>
            </a:r>
            <a:r>
              <a:rPr lang="ru-RU" sz="1200" dirty="0" smtClean="0">
                <a:latin typeface="Palatino Linotype" pitchFamily="18" charset="0"/>
              </a:rPr>
              <a:t> = 25 см.</a:t>
            </a:r>
          </a:p>
          <a:p>
            <a:pPr>
              <a:buNone/>
            </a:pPr>
            <a:endParaRPr lang="ru-RU" sz="1200" i="1" dirty="0" smtClean="0">
              <a:latin typeface="Palatino Linotype" pitchFamily="18" charset="0"/>
            </a:endParaRPr>
          </a:p>
          <a:p>
            <a:pPr>
              <a:buNone/>
            </a:pPr>
            <a:endParaRPr lang="ru-RU" sz="1200" i="1" dirty="0" smtClean="0">
              <a:latin typeface="Palatino Linotype" pitchFamily="18" charset="0"/>
            </a:endParaRPr>
          </a:p>
          <a:p>
            <a:pPr>
              <a:buNone/>
            </a:pPr>
            <a:endParaRPr lang="ru-RU" sz="1200" i="1" dirty="0" smtClean="0">
              <a:latin typeface="Palatino Linotype" pitchFamily="18" charset="0"/>
            </a:endParaRPr>
          </a:p>
          <a:p>
            <a:pPr>
              <a:buNone/>
            </a:pPr>
            <a:endParaRPr lang="ru-RU" sz="1200" i="1" dirty="0" smtClean="0">
              <a:latin typeface="Palatino Linotype" pitchFamily="18" charset="0"/>
            </a:endParaRPr>
          </a:p>
          <a:p>
            <a:pPr>
              <a:buNone/>
            </a:pPr>
            <a:endParaRPr lang="ru-RU" sz="1200" i="1" dirty="0" smtClean="0">
              <a:latin typeface="Palatino Linotype" pitchFamily="18" charset="0"/>
            </a:endParaRPr>
          </a:p>
          <a:p>
            <a:pPr>
              <a:buNone/>
            </a:pPr>
            <a:endParaRPr lang="ru-RU" sz="1200" i="1" dirty="0" smtClean="0">
              <a:latin typeface="Palatino Linotype" pitchFamily="18" charset="0"/>
            </a:endParaRPr>
          </a:p>
          <a:p>
            <a:pPr>
              <a:buNone/>
            </a:pPr>
            <a:r>
              <a:rPr lang="ru-RU" sz="1200" dirty="0" smtClean="0">
                <a:latin typeface="Palatino Linotype" pitchFamily="18" charset="0"/>
              </a:rPr>
              <a:t>Ответ: 25 см.</a:t>
            </a:r>
          </a:p>
          <a:p>
            <a:pPr>
              <a:buNone/>
            </a:pPr>
            <a:endParaRPr lang="ru-RU" sz="1200" dirty="0" smtClean="0">
              <a:latin typeface="Palatino Linotype" pitchFamily="18" charset="0"/>
            </a:endParaRPr>
          </a:p>
          <a:p>
            <a:pPr>
              <a:buNone/>
            </a:pPr>
            <a:endParaRPr lang="ru-RU" sz="1200" dirty="0" smtClean="0">
              <a:latin typeface="Palatino Linotype" pitchFamily="18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3143248"/>
            <a:ext cx="3743329" cy="2506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96743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200" dirty="0" smtClean="0">
                <a:latin typeface="Palatino Linotype" pitchFamily="18" charset="0"/>
              </a:rPr>
              <a:t>2 вариант</a:t>
            </a:r>
          </a:p>
          <a:p>
            <a:pPr>
              <a:buNone/>
            </a:pPr>
            <a:r>
              <a:rPr lang="ru-RU" sz="1200" dirty="0" smtClean="0">
                <a:latin typeface="Palatino Linotype" pitchFamily="18" charset="0"/>
              </a:rPr>
              <a:t>1.1. Около окружности описана трапеция, периметр которой равен 40. Найдите ее среднюю линию.</a:t>
            </a:r>
          </a:p>
          <a:p>
            <a:pPr>
              <a:buNone/>
            </a:pPr>
            <a:r>
              <a:rPr lang="ru-RU" sz="1200" dirty="0" smtClean="0">
                <a:latin typeface="Palatino Linotype" pitchFamily="18" charset="0"/>
              </a:rPr>
              <a:t>Ответ: 10 ед.</a:t>
            </a:r>
          </a:p>
          <a:p>
            <a:pPr>
              <a:buNone/>
            </a:pPr>
            <a:r>
              <a:rPr lang="ru-RU" sz="1200" dirty="0" smtClean="0">
                <a:latin typeface="Palatino Linotype" pitchFamily="18" charset="0"/>
              </a:rPr>
              <a:t>1.2. В четырехугольник </a:t>
            </a:r>
            <a:r>
              <a:rPr lang="ru-RU" sz="1200" i="1" dirty="0" smtClean="0">
                <a:latin typeface="Palatino Linotype" pitchFamily="18" charset="0"/>
              </a:rPr>
              <a:t>ABCD</a:t>
            </a:r>
            <a:r>
              <a:rPr lang="ru-RU" sz="1200" dirty="0" smtClean="0">
                <a:latin typeface="Palatino Linotype" pitchFamily="18" charset="0"/>
              </a:rPr>
              <a:t> вписана окружность, AB = 8, BC = 9 и CD = 14. Найдите четвертую сторону и периметр этого четырехугольника.</a:t>
            </a:r>
          </a:p>
          <a:p>
            <a:pPr>
              <a:buNone/>
            </a:pPr>
            <a:r>
              <a:rPr lang="ru-RU" sz="1200" dirty="0" smtClean="0">
                <a:latin typeface="Palatino Linotype" pitchFamily="18" charset="0"/>
              </a:rPr>
              <a:t>Ответ: 13 см, 44 см.</a:t>
            </a:r>
          </a:p>
          <a:p>
            <a:pPr>
              <a:buNone/>
            </a:pPr>
            <a:r>
              <a:rPr lang="ru-RU" sz="1200" dirty="0" smtClean="0">
                <a:latin typeface="Palatino Linotype" pitchFamily="18" charset="0"/>
              </a:rPr>
              <a:t>1.3. Два угла вписанного в окружность четырехугольника равны 82° и 58°. Найдите больший из оставшихся углов. Ответ дайте в градусах.</a:t>
            </a:r>
          </a:p>
          <a:p>
            <a:pPr>
              <a:buNone/>
            </a:pPr>
            <a:r>
              <a:rPr lang="ru-RU" sz="1200" dirty="0" smtClean="0">
                <a:latin typeface="Palatino Linotype" pitchFamily="18" charset="0"/>
              </a:rPr>
              <a:t>Ответ: 122°</a:t>
            </a:r>
            <a:r>
              <a:rPr lang="ru-RU" sz="1200" i="1" dirty="0" smtClean="0">
                <a:latin typeface="Palatino Linotype" pitchFamily="18" charset="0"/>
              </a:rPr>
              <a:t>.</a:t>
            </a:r>
            <a:endParaRPr lang="ru-RU" sz="1200" dirty="0" smtClean="0">
              <a:latin typeface="Palatino Linotype" pitchFamily="18" charset="0"/>
            </a:endParaRPr>
          </a:p>
          <a:p>
            <a:pPr>
              <a:buNone/>
            </a:pPr>
            <a:endParaRPr lang="ru-RU" sz="1200" dirty="0" smtClean="0">
              <a:latin typeface="Palatino Linotype" pitchFamily="18" charset="0"/>
            </a:endParaRPr>
          </a:p>
          <a:p>
            <a:pPr>
              <a:buNone/>
            </a:pPr>
            <a:r>
              <a:rPr lang="ru-RU" sz="1200" dirty="0" smtClean="0">
                <a:latin typeface="Palatino Linotype" pitchFamily="18" charset="0"/>
              </a:rPr>
              <a:t>2.1. Известно, что в трапецию ABCD с основаниями AD и ВС можно вписать окружность и около неё можно описать окружность, EF – её средняя линия. Известно, что АВ + CD + EF = 18. Найдите периметр трапеции.</a:t>
            </a:r>
          </a:p>
          <a:p>
            <a:pPr>
              <a:buNone/>
            </a:pPr>
            <a:endParaRPr lang="ru-RU" sz="1200" dirty="0" smtClean="0">
              <a:latin typeface="Palatino Linotype" pitchFamily="18" charset="0"/>
            </a:endParaRPr>
          </a:p>
          <a:p>
            <a:pPr>
              <a:buNone/>
            </a:pPr>
            <a:endParaRPr lang="ru-RU" sz="1200" dirty="0" smtClean="0">
              <a:latin typeface="Palatino Linotype" pitchFamily="18" charset="0"/>
            </a:endParaRPr>
          </a:p>
          <a:p>
            <a:pPr>
              <a:buNone/>
            </a:pPr>
            <a:r>
              <a:rPr lang="ru-RU" sz="1200" dirty="0" smtClean="0">
                <a:latin typeface="Palatino Linotype" pitchFamily="18" charset="0"/>
              </a:rPr>
              <a:t>                                                                                                                 </a:t>
            </a:r>
            <a:r>
              <a:rPr lang="en-US" sz="1200" dirty="0" smtClean="0">
                <a:latin typeface="Palatino Linotype" pitchFamily="18" charset="0"/>
              </a:rPr>
              <a:t>AB + CD + EF = 18, 3 EF = 18, EF = 6.</a:t>
            </a:r>
          </a:p>
          <a:p>
            <a:pPr>
              <a:buNone/>
            </a:pPr>
            <a:r>
              <a:rPr lang="en-US" sz="1200" dirty="0" smtClean="0">
                <a:latin typeface="Palatino Linotype" pitchFamily="18" charset="0"/>
              </a:rPr>
              <a:t>                                                                                                                 </a:t>
            </a:r>
            <a:r>
              <a:rPr lang="ru-RU" sz="1200" dirty="0" smtClean="0">
                <a:latin typeface="Palatino Linotype" pitchFamily="18" charset="0"/>
              </a:rPr>
              <a:t>Если в трапецию можно вписать окружность, то</a:t>
            </a:r>
          </a:p>
          <a:p>
            <a:pPr>
              <a:buNone/>
            </a:pPr>
            <a:r>
              <a:rPr lang="ru-RU" sz="1200" dirty="0" smtClean="0">
                <a:latin typeface="Palatino Linotype" pitchFamily="18" charset="0"/>
              </a:rPr>
              <a:t>                                                                                                                 </a:t>
            </a:r>
            <a:r>
              <a:rPr lang="en-US" sz="1200" dirty="0" smtClean="0">
                <a:latin typeface="Palatino Linotype" pitchFamily="18" charset="0"/>
              </a:rPr>
              <a:t>AB </a:t>
            </a:r>
            <a:r>
              <a:rPr lang="ru-RU" sz="1200" dirty="0" smtClean="0">
                <a:latin typeface="Palatino Linotype" pitchFamily="18" charset="0"/>
              </a:rPr>
              <a:t>=</a:t>
            </a:r>
            <a:r>
              <a:rPr lang="en-US" sz="1200" dirty="0" smtClean="0">
                <a:latin typeface="Palatino Linotype" pitchFamily="18" charset="0"/>
              </a:rPr>
              <a:t> CD </a:t>
            </a:r>
            <a:r>
              <a:rPr lang="ru-RU" sz="1200" dirty="0" smtClean="0">
                <a:latin typeface="Palatino Linotype" pitchFamily="18" charset="0"/>
              </a:rPr>
              <a:t>=</a:t>
            </a:r>
            <a:r>
              <a:rPr lang="en-US" sz="1200" dirty="0" smtClean="0">
                <a:latin typeface="Palatino Linotype" pitchFamily="18" charset="0"/>
              </a:rPr>
              <a:t> EF =</a:t>
            </a:r>
            <a:r>
              <a:rPr lang="ru-RU" sz="1200" dirty="0" smtClean="0">
                <a:latin typeface="Palatino Linotype" pitchFamily="18" charset="0"/>
              </a:rPr>
              <a:t> 6, тогда </a:t>
            </a:r>
            <a:r>
              <a:rPr lang="en-US" sz="1200" dirty="0" smtClean="0">
                <a:latin typeface="Palatino Linotype" pitchFamily="18" charset="0"/>
              </a:rPr>
              <a:t>P = 4 EF = 24 (</a:t>
            </a:r>
            <a:r>
              <a:rPr lang="ru-RU" sz="1200" dirty="0" smtClean="0">
                <a:latin typeface="Palatino Linotype" pitchFamily="18" charset="0"/>
              </a:rPr>
              <a:t>ед.</a:t>
            </a:r>
            <a:r>
              <a:rPr lang="en-US" sz="1200" dirty="0" smtClean="0">
                <a:latin typeface="Palatino Linotype" pitchFamily="18" charset="0"/>
              </a:rPr>
              <a:t>)</a:t>
            </a:r>
            <a:endParaRPr lang="ru-RU" sz="1200" dirty="0" smtClean="0">
              <a:latin typeface="Palatino Linotype" pitchFamily="18" charset="0"/>
            </a:endParaRPr>
          </a:p>
          <a:p>
            <a:pPr>
              <a:buNone/>
            </a:pPr>
            <a:endParaRPr lang="ru-RU" sz="1200" dirty="0" smtClean="0">
              <a:latin typeface="Palatino Linotype" pitchFamily="18" charset="0"/>
            </a:endParaRPr>
          </a:p>
          <a:p>
            <a:pPr>
              <a:buNone/>
            </a:pPr>
            <a:endParaRPr lang="ru-RU" sz="1200" dirty="0" smtClean="0">
              <a:latin typeface="Palatino Linotype" pitchFamily="18" charset="0"/>
            </a:endParaRPr>
          </a:p>
          <a:p>
            <a:pPr>
              <a:buNone/>
            </a:pPr>
            <a:r>
              <a:rPr lang="ru-RU" sz="1200" dirty="0" smtClean="0">
                <a:latin typeface="Palatino Linotype" pitchFamily="18" charset="0"/>
              </a:rPr>
              <a:t>                                                                                             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sz="1200" dirty="0" smtClean="0">
              <a:latin typeface="Palatino Linotype" pitchFamily="18" charset="0"/>
            </a:endParaRPr>
          </a:p>
          <a:p>
            <a:pPr>
              <a:buNone/>
            </a:pPr>
            <a:r>
              <a:rPr lang="ru-RU" sz="1200" dirty="0" smtClean="0">
                <a:latin typeface="Palatino Linotype" pitchFamily="18" charset="0"/>
              </a:rPr>
              <a:t>Ответ: 24 ед.</a:t>
            </a:r>
            <a:endParaRPr lang="ru-RU" sz="1200" dirty="0">
              <a:latin typeface="Palatino Linotype" pitchFamily="18" charset="0"/>
            </a:endParaRPr>
          </a:p>
        </p:txBody>
      </p:sp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3071810"/>
            <a:ext cx="3175362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57200" y="357166"/>
            <a:ext cx="4038600" cy="599775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b="1" i="1" dirty="0" smtClean="0">
                <a:solidFill>
                  <a:schemeClr val="tx2"/>
                </a:solidFill>
                <a:latin typeface="Palatino Linotype" pitchFamily="18" charset="0"/>
              </a:rPr>
              <a:t>4. Площадь вписанного четырехугольника </a:t>
            </a:r>
          </a:p>
          <a:p>
            <a:pPr>
              <a:buNone/>
            </a:pPr>
            <a:endParaRPr lang="ru-RU" sz="1800" b="1" i="1" dirty="0" smtClean="0">
              <a:solidFill>
                <a:schemeClr val="tx2"/>
              </a:solidFill>
              <a:latin typeface="Palatino Linotype" pitchFamily="18" charset="0"/>
            </a:endParaRPr>
          </a:p>
          <a:p>
            <a:pPr>
              <a:buNone/>
            </a:pPr>
            <a:endParaRPr lang="ru-RU" sz="1800" b="1" i="1" dirty="0" smtClean="0">
              <a:solidFill>
                <a:schemeClr val="tx2"/>
              </a:solidFill>
              <a:latin typeface="Palatino Linotype" pitchFamily="18" charset="0"/>
            </a:endParaRPr>
          </a:p>
          <a:p>
            <a:pPr>
              <a:buNone/>
            </a:pPr>
            <a:endParaRPr lang="ru-RU" sz="1800" b="1" i="1" dirty="0" smtClean="0">
              <a:solidFill>
                <a:schemeClr val="tx2"/>
              </a:solidFill>
              <a:latin typeface="Palatino Linotype" pitchFamily="18" charset="0"/>
            </a:endParaRPr>
          </a:p>
          <a:p>
            <a:pPr>
              <a:buNone/>
            </a:pPr>
            <a:endParaRPr lang="ru-RU" sz="1800" b="1" i="1" dirty="0" smtClean="0">
              <a:solidFill>
                <a:schemeClr val="tx2"/>
              </a:solidFill>
              <a:latin typeface="Palatino Linotype" pitchFamily="18" charset="0"/>
            </a:endParaRPr>
          </a:p>
          <a:p>
            <a:pPr>
              <a:buNone/>
            </a:pPr>
            <a:endParaRPr lang="ru-RU" sz="1800" b="1" i="1" dirty="0" smtClean="0">
              <a:solidFill>
                <a:schemeClr val="tx2"/>
              </a:solidFill>
              <a:latin typeface="Palatino Linotype" pitchFamily="18" charset="0"/>
            </a:endParaRPr>
          </a:p>
          <a:p>
            <a:pPr>
              <a:buNone/>
            </a:pPr>
            <a:endParaRPr lang="ru-RU" sz="1800" b="1" i="1" dirty="0" smtClean="0">
              <a:solidFill>
                <a:schemeClr val="tx2"/>
              </a:solidFill>
              <a:latin typeface="Palatino Linotype" pitchFamily="18" charset="0"/>
            </a:endParaRPr>
          </a:p>
          <a:p>
            <a:pPr>
              <a:buNone/>
            </a:pPr>
            <a:endParaRPr lang="ru-RU" sz="1800" b="1" i="1" dirty="0" smtClean="0">
              <a:solidFill>
                <a:schemeClr val="tx2"/>
              </a:solidFill>
              <a:latin typeface="Palatino Linotype" pitchFamily="18" charset="0"/>
            </a:endParaRPr>
          </a:p>
          <a:p>
            <a:pPr>
              <a:buNone/>
            </a:pPr>
            <a:endParaRPr lang="ru-RU" sz="1800" b="1" i="1" dirty="0" smtClean="0">
              <a:solidFill>
                <a:schemeClr val="tx2"/>
              </a:solidFill>
              <a:latin typeface="Palatino Linotype" pitchFamily="18" charset="0"/>
            </a:endParaRPr>
          </a:p>
          <a:p>
            <a:pPr>
              <a:buNone/>
            </a:pPr>
            <a:endParaRPr lang="ru-RU" sz="1800" b="1" i="1" dirty="0" smtClean="0">
              <a:solidFill>
                <a:schemeClr val="tx2"/>
              </a:solidFill>
              <a:latin typeface="Palatino Linotype" pitchFamily="18" charset="0"/>
            </a:endParaRPr>
          </a:p>
          <a:p>
            <a:pPr>
              <a:buNone/>
            </a:pPr>
            <a:endParaRPr lang="ru-RU" sz="1800" b="1" i="1" dirty="0" smtClean="0">
              <a:solidFill>
                <a:schemeClr val="tx2"/>
              </a:solidFill>
              <a:latin typeface="Palatino Linotype" pitchFamily="18" charset="0"/>
            </a:endParaRPr>
          </a:p>
          <a:p>
            <a:pPr>
              <a:buNone/>
            </a:pPr>
            <a:endParaRPr lang="ru-RU" sz="1800" b="1" i="1" dirty="0">
              <a:solidFill>
                <a:schemeClr val="tx2"/>
              </a:solidFill>
              <a:latin typeface="Palatino Linotype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786314" y="357166"/>
            <a:ext cx="3900486" cy="5997759"/>
          </a:xfrm>
        </p:spPr>
        <p:txBody>
          <a:bodyPr/>
          <a:lstStyle/>
          <a:p>
            <a:pPr>
              <a:buNone/>
            </a:pPr>
            <a:r>
              <a:rPr lang="ru-RU" sz="1800" b="1" i="1" dirty="0" smtClean="0">
                <a:solidFill>
                  <a:schemeClr val="tx2"/>
                </a:solidFill>
                <a:latin typeface="Palatino Linotype" pitchFamily="18" charset="0"/>
              </a:rPr>
              <a:t>4. Площадь описанного четырехугольника </a:t>
            </a:r>
          </a:p>
          <a:p>
            <a:pPr>
              <a:buNone/>
            </a:pPr>
            <a:endParaRPr lang="ru-RU" sz="1800" b="1" i="1" dirty="0" smtClean="0">
              <a:solidFill>
                <a:schemeClr val="tx2"/>
              </a:solidFill>
              <a:latin typeface="Palatino Linotype" pitchFamily="18" charset="0"/>
            </a:endParaRPr>
          </a:p>
          <a:p>
            <a:pPr>
              <a:buNone/>
            </a:pPr>
            <a:endParaRPr lang="ru-RU" sz="1800" b="1" i="1" dirty="0" smtClean="0">
              <a:solidFill>
                <a:schemeClr val="tx2"/>
              </a:solidFill>
              <a:latin typeface="Palatino Linotype" pitchFamily="18" charset="0"/>
            </a:endParaRPr>
          </a:p>
          <a:p>
            <a:pPr>
              <a:buNone/>
            </a:pPr>
            <a:endParaRPr lang="ru-RU" sz="1800" b="1" i="1" dirty="0" smtClean="0">
              <a:solidFill>
                <a:schemeClr val="tx2"/>
              </a:solidFill>
              <a:latin typeface="Palatino Linotype" pitchFamily="18" charset="0"/>
            </a:endParaRPr>
          </a:p>
          <a:p>
            <a:pPr>
              <a:buNone/>
            </a:pPr>
            <a:endParaRPr lang="ru-RU" sz="1800" b="1" i="1" dirty="0" smtClean="0">
              <a:solidFill>
                <a:schemeClr val="tx2"/>
              </a:solidFill>
              <a:latin typeface="Palatino Linotype" pitchFamily="18" charset="0"/>
            </a:endParaRPr>
          </a:p>
          <a:p>
            <a:pPr>
              <a:buNone/>
            </a:pPr>
            <a:endParaRPr lang="ru-RU" sz="1800" b="1" i="1" dirty="0" smtClean="0">
              <a:solidFill>
                <a:schemeClr val="tx2"/>
              </a:solidFill>
              <a:latin typeface="Palatino Linotype" pitchFamily="18" charset="0"/>
            </a:endParaRPr>
          </a:p>
          <a:p>
            <a:pPr>
              <a:buNone/>
            </a:pPr>
            <a:endParaRPr lang="ru-RU" sz="1800" b="1" i="1" dirty="0" smtClean="0">
              <a:solidFill>
                <a:schemeClr val="tx2"/>
              </a:solidFill>
              <a:latin typeface="Palatino Linotype" pitchFamily="18" charset="0"/>
            </a:endParaRPr>
          </a:p>
          <a:p>
            <a:pPr>
              <a:buNone/>
            </a:pPr>
            <a:endParaRPr lang="ru-RU" sz="1800" b="1" i="1" dirty="0" smtClean="0">
              <a:solidFill>
                <a:schemeClr val="tx2"/>
              </a:solidFill>
              <a:latin typeface="Palatino Linotype" pitchFamily="18" charset="0"/>
            </a:endParaRPr>
          </a:p>
          <a:p>
            <a:pPr>
              <a:buNone/>
            </a:pPr>
            <a:endParaRPr lang="ru-RU" sz="1800" b="1" i="1" dirty="0" smtClean="0">
              <a:solidFill>
                <a:schemeClr val="tx2"/>
              </a:solidFill>
              <a:latin typeface="Palatino Linotype" pitchFamily="18" charset="0"/>
            </a:endParaRPr>
          </a:p>
          <a:p>
            <a:pPr>
              <a:buNone/>
            </a:pPr>
            <a:endParaRPr lang="ru-RU" sz="1800" b="1" i="1" dirty="0" smtClean="0">
              <a:solidFill>
                <a:schemeClr val="tx2"/>
              </a:solidFill>
              <a:latin typeface="Palatino Linotype" pitchFamily="18" charset="0"/>
            </a:endParaRPr>
          </a:p>
          <a:p>
            <a:pPr>
              <a:buNone/>
            </a:pPr>
            <a:endParaRPr lang="ru-RU" sz="1800" b="1" i="1" dirty="0" smtClean="0">
              <a:solidFill>
                <a:schemeClr val="tx2"/>
              </a:solidFill>
              <a:latin typeface="Palatino Linotype" pitchFamily="18" charset="0"/>
            </a:endParaRPr>
          </a:p>
          <a:p>
            <a:pPr>
              <a:buNone/>
            </a:pPr>
            <a:endParaRPr lang="ru-RU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16200000" flipH="1" flipV="1">
            <a:off x="1685912" y="3386130"/>
            <a:ext cx="5929354" cy="14302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142984"/>
            <a:ext cx="3125278" cy="26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4000504"/>
            <a:ext cx="3822108" cy="11668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82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28" y="3859466"/>
            <a:ext cx="2124080" cy="14342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83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86380" y="1142984"/>
            <a:ext cx="2888087" cy="2444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571480"/>
            <a:ext cx="4038600" cy="5783445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1800" b="1" i="1" dirty="0" smtClean="0">
                <a:solidFill>
                  <a:schemeClr val="tx2"/>
                </a:solidFill>
                <a:latin typeface="Palatino Linotype" pitchFamily="18" charset="0"/>
              </a:rPr>
              <a:t>5. Дополнительные свойства вписанного четырехугольника </a:t>
            </a:r>
          </a:p>
          <a:p>
            <a:pPr marL="342900" indent="-342900">
              <a:buNone/>
            </a:pPr>
            <a:r>
              <a:rPr lang="ru-RU" sz="1400" i="1" dirty="0" smtClean="0">
                <a:latin typeface="Palatino Linotype" pitchFamily="18" charset="0"/>
              </a:rPr>
              <a:t>1. Если четырехугольник со сторонами </a:t>
            </a:r>
            <a:r>
              <a:rPr lang="en-US" sz="1400" i="1" dirty="0" smtClean="0">
                <a:latin typeface="Palatino Linotype" pitchFamily="18" charset="0"/>
              </a:rPr>
              <a:t>a, b, c, d </a:t>
            </a:r>
            <a:r>
              <a:rPr lang="ru-RU" sz="1400" i="1" dirty="0" smtClean="0">
                <a:latin typeface="Palatino Linotype" pitchFamily="18" charset="0"/>
              </a:rPr>
              <a:t>вписан в окружность, то его диагонали можно найти по формулам</a:t>
            </a:r>
          </a:p>
          <a:p>
            <a:pPr marL="342900" indent="-342900">
              <a:buAutoNum type="arabicPeriod"/>
            </a:pPr>
            <a:endParaRPr lang="ru-RU" sz="1800" i="1" dirty="0" smtClean="0">
              <a:latin typeface="Palatino Linotype" pitchFamily="18" charset="0"/>
            </a:endParaRPr>
          </a:p>
          <a:p>
            <a:pPr marL="342900" indent="-342900">
              <a:buAutoNum type="arabicPeriod"/>
            </a:pPr>
            <a:endParaRPr lang="ru-RU" sz="1800" i="1" dirty="0" smtClean="0">
              <a:latin typeface="Palatino Linotype" pitchFamily="18" charset="0"/>
            </a:endParaRPr>
          </a:p>
          <a:p>
            <a:pPr marL="342900" indent="-342900">
              <a:buAutoNum type="arabicPeriod"/>
            </a:pPr>
            <a:endParaRPr lang="ru-RU" sz="1800" i="1" dirty="0" smtClean="0">
              <a:latin typeface="Palatino Linotype" pitchFamily="18" charset="0"/>
            </a:endParaRPr>
          </a:p>
          <a:p>
            <a:pPr marL="342900" indent="-342900">
              <a:buNone/>
            </a:pPr>
            <a:r>
              <a:rPr lang="ru-RU" sz="1400" i="1" dirty="0" smtClean="0">
                <a:latin typeface="Palatino Linotype" pitchFamily="18" charset="0"/>
              </a:rPr>
              <a:t>2. Если четырехугольник </a:t>
            </a:r>
            <a:r>
              <a:rPr lang="en-US" sz="1400" i="1" dirty="0" smtClean="0">
                <a:latin typeface="Palatino Linotype" pitchFamily="18" charset="0"/>
              </a:rPr>
              <a:t>ABCD</a:t>
            </a:r>
            <a:r>
              <a:rPr lang="ru-RU" sz="1400" i="1" dirty="0" smtClean="0">
                <a:latin typeface="Palatino Linotype" pitchFamily="18" charset="0"/>
              </a:rPr>
              <a:t> вписан в окружность радиуса </a:t>
            </a:r>
            <a:r>
              <a:rPr lang="en-US" sz="1400" i="1" dirty="0" smtClean="0">
                <a:latin typeface="Palatino Linotype" pitchFamily="18" charset="0"/>
              </a:rPr>
              <a:t>R</a:t>
            </a:r>
            <a:r>
              <a:rPr lang="ru-RU" sz="1400" i="1" dirty="0" smtClean="0">
                <a:latin typeface="Palatino Linotype" pitchFamily="18" charset="0"/>
              </a:rPr>
              <a:t>, то его площадь </a:t>
            </a:r>
            <a:r>
              <a:rPr lang="en-US" sz="1400" i="1" dirty="0" smtClean="0">
                <a:latin typeface="Palatino Linotype" pitchFamily="18" charset="0"/>
              </a:rPr>
              <a:t>S</a:t>
            </a:r>
            <a:r>
              <a:rPr lang="ru-RU" sz="1400" i="1" dirty="0" smtClean="0">
                <a:latin typeface="Palatino Linotype" pitchFamily="18" charset="0"/>
              </a:rPr>
              <a:t> можно вычислить по формуле </a:t>
            </a:r>
          </a:p>
          <a:p>
            <a:pPr marL="342900" indent="-342900">
              <a:buAutoNum type="arabicPeriod"/>
            </a:pPr>
            <a:endParaRPr lang="ru-RU" sz="1400" i="1" dirty="0" smtClean="0">
              <a:latin typeface="Palatino Linotype" pitchFamily="18" charset="0"/>
            </a:endParaRPr>
          </a:p>
          <a:p>
            <a:pPr marL="342900" indent="-342900">
              <a:buNone/>
            </a:pPr>
            <a:r>
              <a:rPr lang="ru-RU" sz="1400" i="1" dirty="0" smtClean="0">
                <a:latin typeface="Palatino Linotype" pitchFamily="18" charset="0"/>
              </a:rPr>
              <a:t>где  </a:t>
            </a:r>
            <a:r>
              <a:rPr lang="ru-RU" sz="1400" b="1" dirty="0" err="1" smtClean="0"/>
              <a:t>α </a:t>
            </a:r>
            <a:r>
              <a:rPr lang="ru-RU" sz="1400" b="1" dirty="0" smtClean="0"/>
              <a:t>– </a:t>
            </a:r>
            <a:r>
              <a:rPr lang="ru-RU" sz="1400" i="1" dirty="0" smtClean="0">
                <a:latin typeface="Palatino Linotype" pitchFamily="18" charset="0"/>
              </a:rPr>
              <a:t>угол между диагоналями четырехугольника.</a:t>
            </a:r>
          </a:p>
          <a:p>
            <a:pPr marL="342900" indent="-342900">
              <a:buNone/>
            </a:pPr>
            <a:r>
              <a:rPr lang="ru-RU" sz="1400" i="1" dirty="0" smtClean="0">
                <a:latin typeface="Palatino Linotype" pitchFamily="18" charset="0"/>
              </a:rPr>
              <a:t>3. Если четырехугольник с перпендикулярными диагоналями вписан в окружность, то сумма квадратов противолежащих сторон равна квадрату диаметра описанной окружности. </a:t>
            </a:r>
          </a:p>
          <a:p>
            <a:pPr marL="342900" indent="-342900">
              <a:buNone/>
            </a:pPr>
            <a:endParaRPr lang="ru-RU" sz="1400" i="1" dirty="0" smtClean="0">
              <a:latin typeface="Palatino Linotype" pitchFamily="18" charset="0"/>
            </a:endParaRPr>
          </a:p>
          <a:p>
            <a:pPr marL="342900" indent="-342900">
              <a:buNone/>
            </a:pPr>
            <a:endParaRPr lang="ru-RU" sz="1400" i="1" dirty="0" smtClean="0">
              <a:latin typeface="Palatino Linotype" pitchFamily="18" charset="0"/>
            </a:endParaRPr>
          </a:p>
          <a:p>
            <a:pPr marL="342900" indent="-342900">
              <a:buNone/>
            </a:pPr>
            <a:r>
              <a:rPr lang="ru-RU" sz="1400" i="1" dirty="0" smtClean="0">
                <a:latin typeface="Palatino Linotype" pitchFamily="18" charset="0"/>
              </a:rPr>
              <a:t>4. Теорема Птолемея. Произведение диагоналей вписанного четырехугольника равно сумме произведений его противолежащих  сторон.</a:t>
            </a:r>
          </a:p>
          <a:p>
            <a:pPr marL="342900" indent="-342900">
              <a:buAutoNum type="arabicPeriod"/>
            </a:pPr>
            <a:endParaRPr lang="ru-RU" sz="1400" i="1" dirty="0" smtClean="0">
              <a:latin typeface="Palatino Linotype" pitchFamily="18" charset="0"/>
            </a:endParaRPr>
          </a:p>
          <a:p>
            <a:pPr marL="342900" indent="-342900">
              <a:buAutoNum type="arabicPeriod"/>
            </a:pPr>
            <a:endParaRPr lang="ru-RU" sz="1400" i="1" dirty="0" smtClean="0">
              <a:latin typeface="Palatino Linotype" pitchFamily="18" charset="0"/>
            </a:endParaRPr>
          </a:p>
          <a:p>
            <a:pPr marL="342900" indent="-342900">
              <a:buAutoNum type="arabicPeriod"/>
            </a:pPr>
            <a:endParaRPr lang="ru-RU" sz="1800" i="1" dirty="0" smtClean="0">
              <a:latin typeface="Palatino Linotype" pitchFamily="18" charset="0"/>
            </a:endParaRPr>
          </a:p>
          <a:p>
            <a:pPr marL="342900" indent="-342900">
              <a:buAutoNum type="arabicPeriod"/>
            </a:pPr>
            <a:endParaRPr lang="ru-RU" sz="1800" i="1" dirty="0" smtClean="0">
              <a:latin typeface="Palatino Linotype" pitchFamily="18" charset="0"/>
            </a:endParaRPr>
          </a:p>
          <a:p>
            <a:pPr marL="342900" indent="-342900">
              <a:buAutoNum type="arabicPeriod"/>
            </a:pPr>
            <a:endParaRPr lang="ru-RU" sz="1800" i="1" dirty="0">
              <a:latin typeface="Palatino Linotype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57752" y="571480"/>
            <a:ext cx="3829048" cy="5783445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1800" b="1" i="1" dirty="0" smtClean="0">
                <a:solidFill>
                  <a:schemeClr val="tx2"/>
                </a:solidFill>
                <a:latin typeface="Palatino Linotype" pitchFamily="18" charset="0"/>
              </a:rPr>
              <a:t>5. Дополнительные свойства описанного четырехугольника</a:t>
            </a:r>
          </a:p>
          <a:p>
            <a:pPr marL="342900" indent="-342900">
              <a:buNone/>
            </a:pPr>
            <a:r>
              <a:rPr lang="ru-RU" sz="1400" i="1" dirty="0" smtClean="0">
                <a:latin typeface="Palatino Linotype" pitchFamily="18" charset="0"/>
              </a:rPr>
              <a:t>1. Площадь выпуклого четырехугольника, в который можно вписать окружность, можно вычислить по формуле</a:t>
            </a:r>
          </a:p>
          <a:p>
            <a:pPr marL="342900" indent="-342900">
              <a:buNone/>
            </a:pPr>
            <a:endParaRPr lang="ru-RU" sz="1400" i="1" dirty="0" smtClean="0">
              <a:latin typeface="Palatino Linotype" pitchFamily="18" charset="0"/>
            </a:endParaRPr>
          </a:p>
          <a:p>
            <a:pPr marL="342900" indent="-342900">
              <a:buNone/>
            </a:pPr>
            <a:endParaRPr lang="ru-RU" sz="1400" i="1" dirty="0" smtClean="0">
              <a:latin typeface="Palatino Linotype" pitchFamily="18" charset="0"/>
            </a:endParaRPr>
          </a:p>
          <a:p>
            <a:pPr marL="342900" indent="-342900">
              <a:buNone/>
            </a:pPr>
            <a:endParaRPr lang="ru-RU" sz="1400" i="1" dirty="0" smtClean="0">
              <a:latin typeface="Palatino Linotype" pitchFamily="18" charset="0"/>
            </a:endParaRPr>
          </a:p>
          <a:p>
            <a:pPr marL="342900" indent="-342900">
              <a:buNone/>
            </a:pPr>
            <a:r>
              <a:rPr lang="ru-RU" sz="1400" i="1" dirty="0" smtClean="0">
                <a:latin typeface="Palatino Linotype" pitchFamily="18" charset="0"/>
              </a:rPr>
              <a:t>где </a:t>
            </a:r>
            <a:r>
              <a:rPr lang="en-US" sz="1400" i="1" dirty="0" smtClean="0">
                <a:latin typeface="Palatino Linotype" pitchFamily="18" charset="0"/>
              </a:rPr>
              <a:t>a, b, c, d </a:t>
            </a:r>
            <a:r>
              <a:rPr lang="ru-RU" sz="1400" i="1" dirty="0" smtClean="0">
                <a:latin typeface="Palatino Linotype" pitchFamily="18" charset="0"/>
              </a:rPr>
              <a:t>– стороны четырехугольника, </a:t>
            </a:r>
            <a:r>
              <a:rPr lang="en-US" sz="1400" i="1" dirty="0" smtClean="0">
                <a:latin typeface="Palatino Linotype" pitchFamily="18" charset="0"/>
              </a:rPr>
              <a:t>B</a:t>
            </a:r>
            <a:r>
              <a:rPr lang="ru-RU" sz="1400" i="1" dirty="0" smtClean="0">
                <a:latin typeface="Palatino Linotype" pitchFamily="18" charset="0"/>
              </a:rPr>
              <a:t> и</a:t>
            </a:r>
            <a:r>
              <a:rPr lang="en-US" sz="1400" i="1" dirty="0" smtClean="0">
                <a:latin typeface="Palatino Linotype" pitchFamily="18" charset="0"/>
              </a:rPr>
              <a:t>  D  </a:t>
            </a:r>
            <a:r>
              <a:rPr lang="ru-RU" sz="1400" i="1" dirty="0" smtClean="0">
                <a:latin typeface="Palatino Linotype" pitchFamily="18" charset="0"/>
              </a:rPr>
              <a:t> - два противолежащих угла четырехугольника.</a:t>
            </a:r>
          </a:p>
          <a:p>
            <a:pPr marL="342900" indent="-342900">
              <a:buNone/>
            </a:pPr>
            <a:endParaRPr lang="ru-RU" sz="1400" i="1" dirty="0" smtClean="0">
              <a:latin typeface="Palatino Linotype" pitchFamily="18" charset="0"/>
            </a:endParaRPr>
          </a:p>
          <a:p>
            <a:pPr marL="342900" indent="-342900">
              <a:buNone/>
            </a:pPr>
            <a:r>
              <a:rPr lang="ru-RU" sz="1400" i="1" dirty="0" smtClean="0">
                <a:latin typeface="Palatino Linotype" pitchFamily="18" charset="0"/>
              </a:rPr>
              <a:t>2. Площадь выпуклого четырехугольника, в который можно вписать окружность и около которого можно описать окружность, можно найти по формуле</a:t>
            </a:r>
          </a:p>
          <a:p>
            <a:pPr marL="342900" indent="-342900">
              <a:buNone/>
            </a:pPr>
            <a:endParaRPr lang="ru-RU" sz="1400" i="1" dirty="0" smtClean="0">
              <a:latin typeface="Palatino Linotype" pitchFamily="18" charset="0"/>
            </a:endParaRPr>
          </a:p>
          <a:p>
            <a:pPr marL="342900" indent="-342900">
              <a:buNone/>
            </a:pPr>
            <a:endParaRPr lang="ru-RU" sz="1400" i="1" dirty="0" smtClean="0">
              <a:latin typeface="Palatino Linotype" pitchFamily="18" charset="0"/>
            </a:endParaRPr>
          </a:p>
          <a:p>
            <a:pPr marL="342900" indent="-342900">
              <a:buNone/>
            </a:pPr>
            <a:r>
              <a:rPr lang="ru-RU" sz="1400" i="1" dirty="0" smtClean="0">
                <a:latin typeface="Palatino Linotype" pitchFamily="18" charset="0"/>
              </a:rPr>
              <a:t>где </a:t>
            </a:r>
            <a:r>
              <a:rPr lang="en-US" sz="1400" i="1" dirty="0" smtClean="0">
                <a:latin typeface="Palatino Linotype" pitchFamily="18" charset="0"/>
              </a:rPr>
              <a:t>a, b, c, d </a:t>
            </a:r>
            <a:r>
              <a:rPr lang="ru-RU" sz="1400" i="1" dirty="0" smtClean="0">
                <a:latin typeface="Palatino Linotype" pitchFamily="18" charset="0"/>
              </a:rPr>
              <a:t>– длины сторон четырехугольника.</a:t>
            </a:r>
          </a:p>
          <a:p>
            <a:pPr marL="342900" indent="-342900">
              <a:buNone/>
            </a:pPr>
            <a:endParaRPr lang="ru-RU" sz="1400" i="1" dirty="0" smtClean="0">
              <a:latin typeface="Palatino Linotype" pitchFamily="18" charset="0"/>
            </a:endParaRPr>
          </a:p>
          <a:p>
            <a:pPr marL="342900" indent="-342900">
              <a:buNone/>
            </a:pPr>
            <a:endParaRPr lang="ru-RU" sz="1400" i="1" dirty="0" smtClean="0">
              <a:latin typeface="Palatino Linotype" pitchFamily="18" charset="0"/>
            </a:endParaRPr>
          </a:p>
          <a:p>
            <a:pPr marL="342900" indent="-342900">
              <a:buNone/>
            </a:pPr>
            <a:endParaRPr lang="ru-RU" sz="1400" i="1" dirty="0" smtClean="0">
              <a:latin typeface="Palatino Linotype" pitchFamily="18" charset="0"/>
            </a:endParaRPr>
          </a:p>
          <a:p>
            <a:pPr marL="342900" indent="-342900">
              <a:buNone/>
            </a:pPr>
            <a:endParaRPr lang="ru-RU" sz="1400" i="1" dirty="0" smtClean="0">
              <a:latin typeface="Palatino Linotype" pitchFamily="18" charset="0"/>
            </a:endParaRPr>
          </a:p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16200000" flipH="1" flipV="1">
            <a:off x="1685912" y="3386130"/>
            <a:ext cx="5929354" cy="14302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785926"/>
            <a:ext cx="1763711" cy="978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3429000"/>
            <a:ext cx="2155825" cy="22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05" name="Picture 5"/>
          <p:cNvPicPr>
            <a:picLocks noChangeAspect="1" noChangeArrowheads="1"/>
          </p:cNvPicPr>
          <p:nvPr/>
        </p:nvPicPr>
        <p:blipFill>
          <a:blip r:embed="rId4"/>
          <a:srcRect r="6509" b="3960"/>
          <a:stretch>
            <a:fillRect/>
          </a:stretch>
        </p:blipFill>
        <p:spPr bwMode="auto">
          <a:xfrm>
            <a:off x="1857356" y="4714884"/>
            <a:ext cx="1071570" cy="285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06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857356" y="6072206"/>
            <a:ext cx="1423992" cy="2863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07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429256" y="2000240"/>
            <a:ext cx="1755775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08" name="Picture 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786446" y="4357694"/>
            <a:ext cx="10922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967434"/>
          </a:xfrm>
        </p:spPr>
        <p:txBody>
          <a:bodyPr/>
          <a:lstStyle/>
          <a:p>
            <a:pPr>
              <a:buNone/>
            </a:pPr>
            <a:r>
              <a:rPr lang="ru-RU" sz="1400" b="1" i="1" dirty="0" smtClean="0">
                <a:latin typeface="Palatino Linotype" pitchFamily="18" charset="0"/>
              </a:rPr>
              <a:t>Задача.</a:t>
            </a:r>
            <a:r>
              <a:rPr lang="ru-RU" sz="1400" dirty="0" smtClean="0">
                <a:latin typeface="Palatino Linotype" pitchFamily="18" charset="0"/>
              </a:rPr>
              <a:t> Дана трапеция </a:t>
            </a:r>
            <a:r>
              <a:rPr lang="ru-RU" sz="1400" i="1" dirty="0" smtClean="0">
                <a:latin typeface="Palatino Linotype" pitchFamily="18" charset="0"/>
              </a:rPr>
              <a:t>ABCD </a:t>
            </a:r>
            <a:r>
              <a:rPr lang="ru-RU" sz="1400" dirty="0" smtClean="0">
                <a:latin typeface="Palatino Linotype" pitchFamily="18" charset="0"/>
              </a:rPr>
              <a:t>с основаниями </a:t>
            </a:r>
            <a:r>
              <a:rPr lang="ru-RU" sz="1400" i="1" dirty="0" smtClean="0">
                <a:latin typeface="Palatino Linotype" pitchFamily="18" charset="0"/>
              </a:rPr>
              <a:t>BC </a:t>
            </a:r>
            <a:r>
              <a:rPr lang="ru-RU" sz="1400" dirty="0" smtClean="0">
                <a:latin typeface="Palatino Linotype" pitchFamily="18" charset="0"/>
              </a:rPr>
              <a:t>и </a:t>
            </a:r>
            <a:r>
              <a:rPr lang="ru-RU" sz="1400" i="1" dirty="0" smtClean="0">
                <a:latin typeface="Palatino Linotype" pitchFamily="18" charset="0"/>
              </a:rPr>
              <a:t>AD</a:t>
            </a:r>
            <a:r>
              <a:rPr lang="ru-RU" sz="1400" dirty="0" smtClean="0">
                <a:latin typeface="Palatino Linotype" pitchFamily="18" charset="0"/>
              </a:rPr>
              <a:t>. Точки </a:t>
            </a:r>
            <a:r>
              <a:rPr lang="ru-RU" sz="1400" i="1" dirty="0" smtClean="0">
                <a:latin typeface="Palatino Linotype" pitchFamily="18" charset="0"/>
              </a:rPr>
              <a:t>M </a:t>
            </a:r>
            <a:r>
              <a:rPr lang="ru-RU" sz="1400" dirty="0" smtClean="0">
                <a:latin typeface="Palatino Linotype" pitchFamily="18" charset="0"/>
              </a:rPr>
              <a:t>и </a:t>
            </a:r>
            <a:r>
              <a:rPr lang="ru-RU" sz="1400" i="1" dirty="0" smtClean="0">
                <a:latin typeface="Palatino Linotype" pitchFamily="18" charset="0"/>
              </a:rPr>
              <a:t>N </a:t>
            </a:r>
            <a:r>
              <a:rPr lang="ru-RU" sz="1400" dirty="0" smtClean="0">
                <a:latin typeface="Palatino Linotype" pitchFamily="18" charset="0"/>
              </a:rPr>
              <a:t>являются серединами сторон </a:t>
            </a:r>
            <a:r>
              <a:rPr lang="ru-RU" sz="1400" i="1" dirty="0" smtClean="0">
                <a:latin typeface="Palatino Linotype" pitchFamily="18" charset="0"/>
              </a:rPr>
              <a:t>AB </a:t>
            </a:r>
            <a:r>
              <a:rPr lang="ru-RU" sz="1400" dirty="0" smtClean="0">
                <a:latin typeface="Palatino Linotype" pitchFamily="18" charset="0"/>
              </a:rPr>
              <a:t>и </a:t>
            </a:r>
            <a:r>
              <a:rPr lang="ru-RU" sz="1400" i="1" dirty="0" smtClean="0">
                <a:latin typeface="Palatino Linotype" pitchFamily="18" charset="0"/>
              </a:rPr>
              <a:t>CD </a:t>
            </a:r>
            <a:r>
              <a:rPr lang="ru-RU" sz="1400" dirty="0" smtClean="0">
                <a:latin typeface="Palatino Linotype" pitchFamily="18" charset="0"/>
              </a:rPr>
              <a:t>соответственно. Окружность, проходящая через точки </a:t>
            </a:r>
            <a:r>
              <a:rPr lang="ru-RU" sz="1400" i="1" dirty="0" smtClean="0">
                <a:latin typeface="Palatino Linotype" pitchFamily="18" charset="0"/>
              </a:rPr>
              <a:t>B </a:t>
            </a:r>
            <a:r>
              <a:rPr lang="ru-RU" sz="1400" dirty="0" smtClean="0">
                <a:latin typeface="Palatino Linotype" pitchFamily="18" charset="0"/>
              </a:rPr>
              <a:t>и </a:t>
            </a:r>
            <a:r>
              <a:rPr lang="ru-RU" sz="1400" i="1" dirty="0" smtClean="0">
                <a:latin typeface="Palatino Linotype" pitchFamily="18" charset="0"/>
              </a:rPr>
              <a:t>С</a:t>
            </a:r>
            <a:r>
              <a:rPr lang="ru-RU" sz="1400" dirty="0" smtClean="0">
                <a:latin typeface="Palatino Linotype" pitchFamily="18" charset="0"/>
              </a:rPr>
              <a:t>, пересекает отрезки </a:t>
            </a:r>
            <a:r>
              <a:rPr lang="ru-RU" sz="1400" i="1" dirty="0" smtClean="0">
                <a:latin typeface="Palatino Linotype" pitchFamily="18" charset="0"/>
              </a:rPr>
              <a:t>BM </a:t>
            </a:r>
            <a:r>
              <a:rPr lang="ru-RU" sz="1400" dirty="0" smtClean="0">
                <a:latin typeface="Palatino Linotype" pitchFamily="18" charset="0"/>
              </a:rPr>
              <a:t>и </a:t>
            </a:r>
            <a:r>
              <a:rPr lang="ru-RU" sz="1400" i="1" dirty="0" smtClean="0">
                <a:latin typeface="Palatino Linotype" pitchFamily="18" charset="0"/>
              </a:rPr>
              <a:t>CN </a:t>
            </a:r>
            <a:r>
              <a:rPr lang="ru-RU" sz="1400" dirty="0" smtClean="0">
                <a:latin typeface="Palatino Linotype" pitchFamily="18" charset="0"/>
              </a:rPr>
              <a:t>в точках </a:t>
            </a:r>
            <a:r>
              <a:rPr lang="ru-RU" sz="1400" i="1" dirty="0" smtClean="0">
                <a:latin typeface="Palatino Linotype" pitchFamily="18" charset="0"/>
              </a:rPr>
              <a:t>P </a:t>
            </a:r>
            <a:r>
              <a:rPr lang="ru-RU" sz="1400" dirty="0" smtClean="0">
                <a:latin typeface="Palatino Linotype" pitchFamily="18" charset="0"/>
              </a:rPr>
              <a:t>и </a:t>
            </a:r>
            <a:r>
              <a:rPr lang="ru-RU" sz="1400" i="1" dirty="0" smtClean="0">
                <a:latin typeface="Palatino Linotype" pitchFamily="18" charset="0"/>
              </a:rPr>
              <a:t>Q </a:t>
            </a:r>
            <a:r>
              <a:rPr lang="ru-RU" sz="1400" dirty="0" smtClean="0">
                <a:latin typeface="Palatino Linotype" pitchFamily="18" charset="0"/>
              </a:rPr>
              <a:t>(отличных от концов отрезков).</a:t>
            </a:r>
          </a:p>
          <a:p>
            <a:pPr>
              <a:buNone/>
            </a:pPr>
            <a:r>
              <a:rPr lang="ru-RU" sz="1400" dirty="0" smtClean="0">
                <a:latin typeface="Palatino Linotype" pitchFamily="18" charset="0"/>
              </a:rPr>
              <a:t>а) Докажите, что точки </a:t>
            </a:r>
            <a:r>
              <a:rPr lang="ru-RU" sz="1400" i="1" dirty="0" smtClean="0">
                <a:latin typeface="Palatino Linotype" pitchFamily="18" charset="0"/>
              </a:rPr>
              <a:t>M</a:t>
            </a:r>
            <a:r>
              <a:rPr lang="ru-RU" sz="1400" dirty="0" smtClean="0">
                <a:latin typeface="Palatino Linotype" pitchFamily="18" charset="0"/>
              </a:rPr>
              <a:t>, </a:t>
            </a:r>
            <a:r>
              <a:rPr lang="ru-RU" sz="1400" i="1" dirty="0" smtClean="0">
                <a:latin typeface="Palatino Linotype" pitchFamily="18" charset="0"/>
              </a:rPr>
              <a:t>N</a:t>
            </a:r>
            <a:r>
              <a:rPr lang="ru-RU" sz="1400" dirty="0" smtClean="0">
                <a:latin typeface="Palatino Linotype" pitchFamily="18" charset="0"/>
              </a:rPr>
              <a:t>, </a:t>
            </a:r>
            <a:r>
              <a:rPr lang="ru-RU" sz="1400" i="1" dirty="0" smtClean="0">
                <a:latin typeface="Palatino Linotype" pitchFamily="18" charset="0"/>
              </a:rPr>
              <a:t>P </a:t>
            </a:r>
            <a:r>
              <a:rPr lang="ru-RU" sz="1400" dirty="0" smtClean="0">
                <a:latin typeface="Palatino Linotype" pitchFamily="18" charset="0"/>
              </a:rPr>
              <a:t>и </a:t>
            </a:r>
            <a:r>
              <a:rPr lang="ru-RU" sz="1400" i="1" dirty="0" smtClean="0">
                <a:latin typeface="Palatino Linotype" pitchFamily="18" charset="0"/>
              </a:rPr>
              <a:t>Q </a:t>
            </a:r>
            <a:r>
              <a:rPr lang="ru-RU" sz="1400" dirty="0" smtClean="0">
                <a:latin typeface="Palatino Linotype" pitchFamily="18" charset="0"/>
              </a:rPr>
              <a:t>лежат на одной окружности.</a:t>
            </a:r>
          </a:p>
          <a:p>
            <a:pPr>
              <a:buNone/>
            </a:pPr>
            <a:r>
              <a:rPr lang="ru-RU" sz="1400" dirty="0" smtClean="0">
                <a:latin typeface="Palatino Linotype" pitchFamily="18" charset="0"/>
              </a:rPr>
              <a:t>б) Найдите радиус окружности, описанной около треугольника </a:t>
            </a:r>
            <a:r>
              <a:rPr lang="ru-RU" sz="1400" i="1" dirty="0" smtClean="0">
                <a:latin typeface="Palatino Linotype" pitchFamily="18" charset="0"/>
              </a:rPr>
              <a:t>MPQ</a:t>
            </a:r>
            <a:r>
              <a:rPr lang="ru-RU" sz="1400" dirty="0" smtClean="0">
                <a:latin typeface="Palatino Linotype" pitchFamily="18" charset="0"/>
              </a:rPr>
              <a:t>, если прямая </a:t>
            </a:r>
            <a:r>
              <a:rPr lang="ru-RU" sz="1400" i="1" dirty="0" smtClean="0">
                <a:latin typeface="Palatino Linotype" pitchFamily="18" charset="0"/>
              </a:rPr>
              <a:t>DP </a:t>
            </a:r>
            <a:r>
              <a:rPr lang="ru-RU" sz="1400" dirty="0" smtClean="0">
                <a:latin typeface="Palatino Linotype" pitchFamily="18" charset="0"/>
              </a:rPr>
              <a:t>перпендикулярна прямой </a:t>
            </a:r>
            <a:r>
              <a:rPr lang="ru-RU" sz="1400" i="1" dirty="0" smtClean="0">
                <a:latin typeface="Palatino Linotype" pitchFamily="18" charset="0"/>
              </a:rPr>
              <a:t>PC</a:t>
            </a:r>
            <a:r>
              <a:rPr lang="ru-RU" sz="1400" dirty="0" smtClean="0">
                <a:latin typeface="Palatino Linotype" pitchFamily="18" charset="0"/>
              </a:rPr>
              <a:t>, </a:t>
            </a:r>
            <a:r>
              <a:rPr lang="ru-RU" sz="1400" i="1" dirty="0" smtClean="0">
                <a:latin typeface="Palatino Linotype" pitchFamily="18" charset="0"/>
              </a:rPr>
              <a:t>AB</a:t>
            </a:r>
            <a:r>
              <a:rPr lang="ru-RU" sz="1400" dirty="0" smtClean="0">
                <a:latin typeface="Palatino Linotype" pitchFamily="18" charset="0"/>
              </a:rPr>
              <a:t> = 25, </a:t>
            </a:r>
            <a:r>
              <a:rPr lang="ru-RU" sz="1400" i="1" dirty="0" smtClean="0">
                <a:latin typeface="Palatino Linotype" pitchFamily="18" charset="0"/>
              </a:rPr>
              <a:t>BC</a:t>
            </a:r>
            <a:r>
              <a:rPr lang="ru-RU" sz="1400" dirty="0" smtClean="0">
                <a:latin typeface="Palatino Linotype" pitchFamily="18" charset="0"/>
              </a:rPr>
              <a:t> = 3, </a:t>
            </a:r>
            <a:r>
              <a:rPr lang="ru-RU" sz="1400" i="1" dirty="0" smtClean="0">
                <a:latin typeface="Palatino Linotype" pitchFamily="18" charset="0"/>
              </a:rPr>
              <a:t>CD</a:t>
            </a:r>
            <a:r>
              <a:rPr lang="ru-RU" sz="1400" dirty="0" smtClean="0">
                <a:latin typeface="Palatino Linotype" pitchFamily="18" charset="0"/>
              </a:rPr>
              <a:t> = 28, </a:t>
            </a:r>
            <a:r>
              <a:rPr lang="ru-RU" sz="1400" i="1" dirty="0" smtClean="0">
                <a:latin typeface="Palatino Linotype" pitchFamily="18" charset="0"/>
              </a:rPr>
              <a:t>AD</a:t>
            </a:r>
            <a:r>
              <a:rPr lang="ru-RU" sz="1400" dirty="0" smtClean="0">
                <a:latin typeface="Palatino Linotype" pitchFamily="18" charset="0"/>
              </a:rPr>
              <a:t> = 20.</a:t>
            </a:r>
            <a:r>
              <a:rPr lang="ru-RU" sz="1400" b="1" dirty="0" smtClean="0"/>
              <a:t> </a:t>
            </a:r>
          </a:p>
          <a:p>
            <a:pPr>
              <a:buNone/>
            </a:pPr>
            <a:r>
              <a:rPr lang="ru-RU" sz="1400" b="1" dirty="0" smtClean="0">
                <a:latin typeface="Palatino Linotype" pitchFamily="18" charset="0"/>
              </a:rPr>
              <a:t>                                                                        Решение.</a:t>
            </a:r>
            <a:endParaRPr lang="ru-RU" sz="1400" dirty="0" smtClean="0">
              <a:latin typeface="Palatino Linotype" pitchFamily="18" charset="0"/>
            </a:endParaRPr>
          </a:p>
          <a:p>
            <a:pPr>
              <a:buNone/>
            </a:pPr>
            <a:r>
              <a:rPr lang="ru-RU" sz="1400" dirty="0" smtClean="0">
                <a:latin typeface="Palatino Linotype" pitchFamily="18" charset="0"/>
              </a:rPr>
              <a:t>                                                                 а) Заметим, что </a:t>
            </a:r>
            <a:r>
              <a:rPr lang="ru-RU" sz="1400" i="1" dirty="0" smtClean="0">
                <a:latin typeface="Palatino Linotype" pitchFamily="18" charset="0"/>
              </a:rPr>
              <a:t>MN</a:t>
            </a:r>
            <a:r>
              <a:rPr lang="ru-RU" sz="1400" dirty="0" smtClean="0">
                <a:latin typeface="Palatino Linotype" pitchFamily="18" charset="0"/>
              </a:rPr>
              <a:t> — средняя линия трапеции по                                                                                                       </a:t>
            </a:r>
          </a:p>
          <a:p>
            <a:pPr>
              <a:buNone/>
            </a:pPr>
            <a:r>
              <a:rPr lang="ru-RU" sz="1400" dirty="0" smtClean="0">
                <a:latin typeface="Palatino Linotype" pitchFamily="18" charset="0"/>
              </a:rPr>
              <a:t>                                                                определению, значит, </a:t>
            </a:r>
            <a:r>
              <a:rPr lang="ru-RU" sz="1400" i="1" dirty="0" smtClean="0">
                <a:latin typeface="Palatino Linotype" pitchFamily="18" charset="0"/>
              </a:rPr>
              <a:t>MN</a:t>
            </a:r>
            <a:r>
              <a:rPr lang="ru-RU" sz="1400" dirty="0" smtClean="0">
                <a:latin typeface="Palatino Linotype" pitchFamily="18" charset="0"/>
              </a:rPr>
              <a:t> </a:t>
            </a:r>
            <a:r>
              <a:rPr lang="ru-RU" sz="1400" dirty="0" smtClean="0">
                <a:latin typeface="Palatino Linotype" pitchFamily="18" charset="0"/>
                <a:sym typeface="Symbol"/>
              </a:rPr>
              <a:t></a:t>
            </a:r>
            <a:r>
              <a:rPr lang="ru-RU" sz="1400" i="1" dirty="0" smtClean="0">
                <a:latin typeface="Palatino Linotype" pitchFamily="18" charset="0"/>
              </a:rPr>
              <a:t>AD</a:t>
            </a:r>
            <a:r>
              <a:rPr lang="ru-RU" sz="1400" dirty="0" smtClean="0">
                <a:latin typeface="Palatino Linotype" pitchFamily="18" charset="0"/>
              </a:rPr>
              <a:t> . Пусть </a:t>
            </a:r>
            <a:r>
              <a:rPr lang="ru-RU" sz="1400" dirty="0" smtClean="0">
                <a:latin typeface="Palatino Linotype" pitchFamily="18" charset="0"/>
                <a:sym typeface="Symbol"/>
              </a:rPr>
              <a:t></a:t>
            </a:r>
            <a:r>
              <a:rPr lang="en-US" sz="1400" i="1" dirty="0" smtClean="0">
                <a:latin typeface="Palatino Linotype" pitchFamily="18" charset="0"/>
              </a:rPr>
              <a:t>BAD</a:t>
            </a:r>
            <a:r>
              <a:rPr lang="ru-RU" sz="1400" i="1" dirty="0" smtClean="0">
                <a:latin typeface="Palatino Linotype" pitchFamily="18" charset="0"/>
              </a:rPr>
              <a:t> = </a:t>
            </a:r>
            <a:r>
              <a:rPr lang="ru-RU" sz="1400" i="1" dirty="0" err="1" smtClean="0">
                <a:latin typeface="Palatino Linotype" pitchFamily="18" charset="0"/>
              </a:rPr>
              <a:t>α, </a:t>
            </a:r>
            <a:r>
              <a:rPr lang="ru-RU" sz="1400" dirty="0" smtClean="0">
                <a:latin typeface="Palatino Linotype" pitchFamily="18" charset="0"/>
              </a:rPr>
              <a:t>тогда </a:t>
            </a:r>
          </a:p>
          <a:p>
            <a:pPr>
              <a:buNone/>
            </a:pPr>
            <a:r>
              <a:rPr lang="ru-RU" sz="1400" i="1" dirty="0" smtClean="0">
                <a:latin typeface="Palatino Linotype" pitchFamily="18" charset="0"/>
                <a:sym typeface="Symbol"/>
              </a:rPr>
              <a:t>                                                                   </a:t>
            </a:r>
            <a:r>
              <a:rPr lang="en-US" sz="1400" i="1" dirty="0" smtClean="0">
                <a:latin typeface="Palatino Linotype" pitchFamily="18" charset="0"/>
              </a:rPr>
              <a:t>BMN </a:t>
            </a:r>
            <a:r>
              <a:rPr lang="ru-RU" sz="1400" i="1" dirty="0" smtClean="0">
                <a:latin typeface="Palatino Linotype" pitchFamily="18" charset="0"/>
              </a:rPr>
              <a:t>= </a:t>
            </a:r>
            <a:r>
              <a:rPr lang="ru-RU" sz="1400" i="1" dirty="0" err="1" smtClean="0">
                <a:latin typeface="Palatino Linotype" pitchFamily="18" charset="0"/>
              </a:rPr>
              <a:t>α,</a:t>
            </a:r>
            <a:r>
              <a:rPr lang="ru-RU" sz="1400" dirty="0" err="1" smtClean="0">
                <a:latin typeface="Palatino Linotype" pitchFamily="18" charset="0"/>
              </a:rPr>
              <a:t> </a:t>
            </a:r>
            <a:r>
              <a:rPr lang="ru-RU" sz="1400" dirty="0" smtClean="0">
                <a:latin typeface="Palatino Linotype" pitchFamily="18" charset="0"/>
              </a:rPr>
              <a:t>а </a:t>
            </a:r>
            <a:r>
              <a:rPr lang="ru-RU" sz="1400" dirty="0" smtClean="0">
                <a:latin typeface="Palatino Linotype" pitchFamily="18" charset="0"/>
                <a:sym typeface="Symbol"/>
              </a:rPr>
              <a:t></a:t>
            </a:r>
            <a:r>
              <a:rPr lang="en-US" sz="1400" i="1" dirty="0" smtClean="0">
                <a:latin typeface="Palatino Linotype" pitchFamily="18" charset="0"/>
              </a:rPr>
              <a:t>CBA</a:t>
            </a:r>
            <a:r>
              <a:rPr lang="ru-RU" sz="1400" i="1" dirty="0" smtClean="0">
                <a:latin typeface="Palatino Linotype" pitchFamily="18" charset="0"/>
              </a:rPr>
              <a:t> = 180° - </a:t>
            </a:r>
            <a:r>
              <a:rPr lang="ru-RU" sz="1400" i="1" dirty="0" err="1" smtClean="0">
                <a:latin typeface="Palatino Linotype" pitchFamily="18" charset="0"/>
              </a:rPr>
              <a:t>α</a:t>
            </a:r>
            <a:r>
              <a:rPr lang="ru-RU" sz="1400" i="1" dirty="0" smtClean="0">
                <a:latin typeface="Palatino Linotype" pitchFamily="18" charset="0"/>
              </a:rPr>
              <a:t>. </a:t>
            </a:r>
            <a:endParaRPr lang="ru-RU" sz="1400" dirty="0" smtClean="0">
              <a:latin typeface="Palatino Linotype" pitchFamily="18" charset="0"/>
            </a:endParaRPr>
          </a:p>
          <a:p>
            <a:pPr>
              <a:buNone/>
            </a:pPr>
            <a:r>
              <a:rPr lang="ru-RU" sz="1400" dirty="0" smtClean="0">
                <a:latin typeface="Palatino Linotype" pitchFamily="18" charset="0"/>
              </a:rPr>
              <a:t>                                                                 По свойству вписанного в окружность четырехугольника,  </a:t>
            </a:r>
          </a:p>
          <a:p>
            <a:pPr>
              <a:buNone/>
            </a:pPr>
            <a:r>
              <a:rPr lang="ru-RU" sz="1400" dirty="0" smtClean="0">
                <a:latin typeface="Palatino Linotype" pitchFamily="18" charset="0"/>
                <a:sym typeface="Symbol"/>
              </a:rPr>
              <a:t>                                                                  </a:t>
            </a:r>
            <a:r>
              <a:rPr lang="en-US" sz="1400" dirty="0" smtClean="0">
                <a:latin typeface="Palatino Linotype" pitchFamily="18" charset="0"/>
                <a:sym typeface="Symbol"/>
              </a:rPr>
              <a:t></a:t>
            </a:r>
            <a:r>
              <a:rPr lang="en-US" sz="1400" i="1" dirty="0" smtClean="0">
                <a:latin typeface="Palatino Linotype" pitchFamily="18" charset="0"/>
              </a:rPr>
              <a:t>PQC</a:t>
            </a:r>
            <a:r>
              <a:rPr lang="ru-RU" sz="1400" i="1" dirty="0" smtClean="0">
                <a:latin typeface="Palatino Linotype" pitchFamily="18" charset="0"/>
              </a:rPr>
              <a:t> = 180° - </a:t>
            </a:r>
            <a:r>
              <a:rPr lang="en-US" sz="1400" dirty="0" smtClean="0">
                <a:latin typeface="Palatino Linotype" pitchFamily="18" charset="0"/>
                <a:sym typeface="Symbol"/>
              </a:rPr>
              <a:t></a:t>
            </a:r>
            <a:r>
              <a:rPr lang="en-US" sz="1400" i="1" dirty="0" smtClean="0">
                <a:latin typeface="Palatino Linotype" pitchFamily="18" charset="0"/>
              </a:rPr>
              <a:t>PBC</a:t>
            </a:r>
            <a:r>
              <a:rPr lang="ru-RU" sz="1400" dirty="0" smtClean="0">
                <a:latin typeface="Palatino Linotype" pitchFamily="18" charset="0"/>
              </a:rPr>
              <a:t>. </a:t>
            </a:r>
          </a:p>
          <a:p>
            <a:pPr>
              <a:buNone/>
            </a:pPr>
            <a:r>
              <a:rPr lang="ru-RU" sz="1400" dirty="0" smtClean="0">
                <a:latin typeface="Palatino Linotype" pitchFamily="18" charset="0"/>
              </a:rPr>
              <a:t>                                                                  Угол </a:t>
            </a:r>
            <a:r>
              <a:rPr lang="ru-RU" sz="1400" i="1" dirty="0" smtClean="0">
                <a:latin typeface="Palatino Linotype" pitchFamily="18" charset="0"/>
              </a:rPr>
              <a:t>PQN </a:t>
            </a:r>
            <a:r>
              <a:rPr lang="ru-RU" sz="1400" dirty="0" smtClean="0">
                <a:latin typeface="Palatino Linotype" pitchFamily="18" charset="0"/>
              </a:rPr>
              <a:t>является смежным с ним, значит, </a:t>
            </a:r>
          </a:p>
          <a:p>
            <a:pPr>
              <a:buNone/>
            </a:pPr>
            <a:r>
              <a:rPr lang="ru-RU" sz="1400" dirty="0" smtClean="0">
                <a:latin typeface="Palatino Linotype" pitchFamily="18" charset="0"/>
                <a:sym typeface="Symbol"/>
              </a:rPr>
              <a:t>                                                                  </a:t>
            </a:r>
            <a:r>
              <a:rPr lang="en-US" sz="1400" dirty="0" smtClean="0">
                <a:latin typeface="Palatino Linotype" pitchFamily="18" charset="0"/>
                <a:sym typeface="Symbol"/>
              </a:rPr>
              <a:t></a:t>
            </a:r>
            <a:r>
              <a:rPr lang="ru-RU" sz="1400" i="1" dirty="0" smtClean="0">
                <a:latin typeface="Palatino Linotype" pitchFamily="18" charset="0"/>
              </a:rPr>
              <a:t>PQN = 180° -  </a:t>
            </a:r>
            <a:r>
              <a:rPr lang="en-US" sz="1400" dirty="0" smtClean="0">
                <a:latin typeface="Palatino Linotype" pitchFamily="18" charset="0"/>
                <a:sym typeface="Symbol"/>
              </a:rPr>
              <a:t></a:t>
            </a:r>
            <a:r>
              <a:rPr lang="en-US" sz="1400" i="1" dirty="0" smtClean="0">
                <a:latin typeface="Palatino Linotype" pitchFamily="18" charset="0"/>
              </a:rPr>
              <a:t>PQC </a:t>
            </a:r>
            <a:r>
              <a:rPr lang="ru-RU" sz="1400" i="1" dirty="0" smtClean="0">
                <a:latin typeface="Palatino Linotype" pitchFamily="18" charset="0"/>
              </a:rPr>
              <a:t>=180° - </a:t>
            </a:r>
            <a:r>
              <a:rPr lang="ru-RU" sz="1400" i="1" dirty="0" err="1" smtClean="0">
                <a:latin typeface="Palatino Linotype" pitchFamily="18" charset="0"/>
              </a:rPr>
              <a:t>α</a:t>
            </a:r>
            <a:r>
              <a:rPr lang="ru-RU" sz="1400" i="1" dirty="0" smtClean="0">
                <a:latin typeface="Palatino Linotype" pitchFamily="18" charset="0"/>
              </a:rPr>
              <a:t>. </a:t>
            </a:r>
            <a:r>
              <a:rPr lang="ru-RU" sz="1400" dirty="0" smtClean="0">
                <a:latin typeface="Palatino Linotype" pitchFamily="18" charset="0"/>
              </a:rPr>
              <a:t> </a:t>
            </a:r>
          </a:p>
          <a:p>
            <a:pPr>
              <a:buNone/>
            </a:pPr>
            <a:r>
              <a:rPr lang="ru-RU" sz="1400" dirty="0" smtClean="0">
                <a:latin typeface="Palatino Linotype" pitchFamily="18" charset="0"/>
              </a:rPr>
              <a:t>                                                                   Поскольку сумма углов </a:t>
            </a:r>
            <a:r>
              <a:rPr lang="ru-RU" sz="1400" i="1" dirty="0" smtClean="0">
                <a:latin typeface="Palatino Linotype" pitchFamily="18" charset="0"/>
              </a:rPr>
              <a:t>PMN</a:t>
            </a:r>
            <a:r>
              <a:rPr lang="ru-RU" sz="1400" dirty="0" smtClean="0">
                <a:latin typeface="Palatino Linotype" pitchFamily="18" charset="0"/>
              </a:rPr>
              <a:t> и </a:t>
            </a:r>
            <a:r>
              <a:rPr lang="ru-RU" sz="1400" i="1" dirty="0" smtClean="0">
                <a:latin typeface="Palatino Linotype" pitchFamily="18" charset="0"/>
              </a:rPr>
              <a:t>PQN</a:t>
            </a:r>
            <a:r>
              <a:rPr lang="ru-RU" sz="1400" dirty="0" smtClean="0">
                <a:latin typeface="Palatino Linotype" pitchFamily="18" charset="0"/>
              </a:rPr>
              <a:t> равна 180°, около       </a:t>
            </a:r>
          </a:p>
          <a:p>
            <a:pPr>
              <a:buNone/>
            </a:pPr>
            <a:r>
              <a:rPr lang="ru-RU" sz="1400" dirty="0" smtClean="0">
                <a:latin typeface="Palatino Linotype" pitchFamily="18" charset="0"/>
              </a:rPr>
              <a:t>                                                                   четырехугольника </a:t>
            </a:r>
            <a:r>
              <a:rPr lang="ru-RU" sz="1400" i="1" dirty="0" smtClean="0">
                <a:latin typeface="Palatino Linotype" pitchFamily="18" charset="0"/>
              </a:rPr>
              <a:t>PQNM  </a:t>
            </a:r>
            <a:r>
              <a:rPr lang="ru-RU" sz="1400" dirty="0" smtClean="0">
                <a:latin typeface="Palatino Linotype" pitchFamily="18" charset="0"/>
              </a:rPr>
              <a:t>можно описать окружность.</a:t>
            </a:r>
          </a:p>
          <a:p>
            <a:pPr>
              <a:buNone/>
            </a:pPr>
            <a:endParaRPr lang="ru-RU" sz="1400" dirty="0" smtClean="0">
              <a:latin typeface="Palatino Linotype" pitchFamily="18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8" name="Рисунок 7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57364"/>
            <a:ext cx="3309947" cy="400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543956" cy="6286544"/>
          </a:xfrm>
        </p:spPr>
        <p:txBody>
          <a:bodyPr/>
          <a:lstStyle/>
          <a:p>
            <a:pPr>
              <a:buNone/>
            </a:pPr>
            <a:r>
              <a:rPr lang="ru-RU" sz="1400" dirty="0" smtClean="0">
                <a:latin typeface="Palatino Linotype" pitchFamily="18" charset="0"/>
              </a:rPr>
              <a:t>б) Требуется найти радиус окружности, описанной вокруг треугольника </a:t>
            </a:r>
            <a:r>
              <a:rPr lang="ru-RU" sz="1400" i="1" dirty="0" smtClean="0">
                <a:latin typeface="Palatino Linotype" pitchFamily="18" charset="0"/>
              </a:rPr>
              <a:t>MPQ</a:t>
            </a:r>
            <a:r>
              <a:rPr lang="ru-RU" sz="1400" dirty="0" smtClean="0">
                <a:latin typeface="Palatino Linotype" pitchFamily="18" charset="0"/>
              </a:rPr>
              <a:t>. Эта окружность описана и вокруг четырехугольника  </a:t>
            </a:r>
            <a:r>
              <a:rPr lang="ru-RU" sz="1400" i="1" dirty="0" smtClean="0">
                <a:latin typeface="Palatino Linotype" pitchFamily="18" charset="0"/>
              </a:rPr>
              <a:t>PQNM</a:t>
            </a:r>
            <a:r>
              <a:rPr lang="ru-RU" sz="1400" dirty="0" smtClean="0">
                <a:latin typeface="Palatino Linotype" pitchFamily="18" charset="0"/>
              </a:rPr>
              <a:t>, а значит, и вокруг треугольника  </a:t>
            </a:r>
            <a:r>
              <a:rPr lang="ru-RU" sz="1400" i="1" dirty="0" smtClean="0">
                <a:latin typeface="Palatino Linotype" pitchFamily="18" charset="0"/>
              </a:rPr>
              <a:t>MPN</a:t>
            </a:r>
            <a:r>
              <a:rPr lang="ru-RU" sz="1400" dirty="0" smtClean="0">
                <a:latin typeface="Palatino Linotype" pitchFamily="18" charset="0"/>
              </a:rPr>
              <a:t>. Найдем радиус окружности, описанной вокруг треугольника </a:t>
            </a:r>
            <a:r>
              <a:rPr lang="ru-RU" sz="1400" i="1" dirty="0" smtClean="0">
                <a:latin typeface="Palatino Linotype" pitchFamily="18" charset="0"/>
              </a:rPr>
              <a:t>MPN</a:t>
            </a:r>
            <a:r>
              <a:rPr lang="ru-RU" sz="1400" dirty="0" smtClean="0">
                <a:latin typeface="Palatino Linotype" pitchFamily="18" charset="0"/>
              </a:rPr>
              <a:t>. Для этого воспользуемся обобщенной теоремой синусов: </a:t>
            </a:r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r>
              <a:rPr lang="ru-RU" sz="1400" dirty="0" smtClean="0">
                <a:latin typeface="Palatino Linotype" pitchFamily="18" charset="0"/>
              </a:rPr>
              <a:t>Найдем </a:t>
            </a:r>
            <a:r>
              <a:rPr lang="ru-RU" sz="1400" i="1" dirty="0" smtClean="0">
                <a:latin typeface="Palatino Linotype" pitchFamily="18" charset="0"/>
              </a:rPr>
              <a:t>PN</a:t>
            </a:r>
            <a:r>
              <a:rPr lang="ru-RU" sz="1400" dirty="0" smtClean="0">
                <a:latin typeface="Palatino Linotype" pitchFamily="18" charset="0"/>
              </a:rPr>
              <a:t>. По условию, треугольник </a:t>
            </a:r>
            <a:r>
              <a:rPr lang="ru-RU" sz="1400" i="1" dirty="0" smtClean="0">
                <a:latin typeface="Palatino Linotype" pitchFamily="18" charset="0"/>
              </a:rPr>
              <a:t>CDP </a:t>
            </a:r>
            <a:r>
              <a:rPr lang="ru-RU" sz="1400" dirty="0" smtClean="0">
                <a:latin typeface="Palatino Linotype" pitchFamily="18" charset="0"/>
              </a:rPr>
              <a:t>является прямоугольным, </a:t>
            </a:r>
            <a:r>
              <a:rPr lang="ru-RU" sz="1400" i="1" dirty="0" smtClean="0">
                <a:latin typeface="Palatino Linotype" pitchFamily="18" charset="0"/>
              </a:rPr>
              <a:t>CN</a:t>
            </a:r>
            <a:r>
              <a:rPr lang="ru-RU" sz="1400" dirty="0" smtClean="0">
                <a:latin typeface="Palatino Linotype" pitchFamily="18" charset="0"/>
              </a:rPr>
              <a:t> = </a:t>
            </a:r>
            <a:r>
              <a:rPr lang="ru-RU" sz="1400" i="1" dirty="0" smtClean="0">
                <a:latin typeface="Palatino Linotype" pitchFamily="18" charset="0"/>
              </a:rPr>
              <a:t>ND</a:t>
            </a:r>
            <a:r>
              <a:rPr lang="ru-RU" sz="1400" dirty="0" smtClean="0">
                <a:latin typeface="Palatino Linotype" pitchFamily="18" charset="0"/>
              </a:rPr>
              <a:t>, значит, </a:t>
            </a:r>
            <a:r>
              <a:rPr lang="ru-RU" sz="1400" i="1" dirty="0" smtClean="0">
                <a:latin typeface="Palatino Linotype" pitchFamily="18" charset="0"/>
              </a:rPr>
              <a:t>PN </a:t>
            </a:r>
            <a:r>
              <a:rPr lang="ru-RU" sz="1400" dirty="0" smtClean="0">
                <a:latin typeface="Palatino Linotype" pitchFamily="18" charset="0"/>
              </a:rPr>
              <a:t>является медианой прямоугольного треугольника, проведенной к гипотенузе. Поэтому  </a:t>
            </a:r>
          </a:p>
          <a:p>
            <a:pPr>
              <a:buNone/>
            </a:pPr>
            <a:r>
              <a:rPr lang="ru-RU" sz="1400" dirty="0" smtClean="0">
                <a:latin typeface="Palatino Linotype" pitchFamily="18" charset="0"/>
              </a:rPr>
              <a:t>Найдем синус угла </a:t>
            </a:r>
            <a:r>
              <a:rPr lang="ru-RU" sz="1400" i="1" dirty="0" err="1" smtClean="0">
                <a:latin typeface="Palatino Linotype" pitchFamily="18" charset="0"/>
              </a:rPr>
              <a:t>α</a:t>
            </a:r>
            <a:r>
              <a:rPr lang="ru-RU" sz="1400" dirty="0" smtClean="0">
                <a:latin typeface="Palatino Linotype" pitchFamily="18" charset="0"/>
              </a:rPr>
              <a:t>. Проведём высоты трапеции </a:t>
            </a:r>
            <a:r>
              <a:rPr lang="ru-RU" sz="1400" i="1" dirty="0" smtClean="0">
                <a:latin typeface="Palatino Linotype" pitchFamily="18" charset="0"/>
              </a:rPr>
              <a:t>BH </a:t>
            </a:r>
            <a:r>
              <a:rPr lang="ru-RU" sz="1400" dirty="0" smtClean="0">
                <a:latin typeface="Palatino Linotype" pitchFamily="18" charset="0"/>
              </a:rPr>
              <a:t>и </a:t>
            </a:r>
            <a:r>
              <a:rPr lang="ru-RU" sz="1400" i="1" dirty="0" smtClean="0">
                <a:latin typeface="Palatino Linotype" pitchFamily="18" charset="0"/>
              </a:rPr>
              <a:t>CK</a:t>
            </a:r>
            <a:r>
              <a:rPr lang="ru-RU" sz="1400" dirty="0" smtClean="0">
                <a:latin typeface="Palatino Linotype" pitchFamily="18" charset="0"/>
              </a:rPr>
              <a:t>. Пусть </a:t>
            </a:r>
            <a:r>
              <a:rPr lang="ru-RU" sz="1400" i="1" dirty="0" smtClean="0">
                <a:latin typeface="Palatino Linotype" pitchFamily="18" charset="0"/>
              </a:rPr>
              <a:t>АН</a:t>
            </a:r>
            <a:r>
              <a:rPr lang="ru-RU" sz="1400" dirty="0" smtClean="0">
                <a:latin typeface="Palatino Linotype" pitchFamily="18" charset="0"/>
              </a:rPr>
              <a:t> = </a:t>
            </a:r>
            <a:r>
              <a:rPr lang="ru-RU" sz="1400" i="1" dirty="0" err="1" smtClean="0">
                <a:latin typeface="Palatino Linotype" pitchFamily="18" charset="0"/>
              </a:rPr>
              <a:t>x</a:t>
            </a:r>
            <a:r>
              <a:rPr lang="ru-RU" sz="1400" dirty="0" smtClean="0">
                <a:latin typeface="Palatino Linotype" pitchFamily="18" charset="0"/>
              </a:rPr>
              <a:t>. Поскольку высоты, проведенные из точек </a:t>
            </a:r>
            <a:r>
              <a:rPr lang="ru-RU" sz="1400" i="1" dirty="0" smtClean="0">
                <a:latin typeface="Palatino Linotype" pitchFamily="18" charset="0"/>
              </a:rPr>
              <a:t>В </a:t>
            </a:r>
            <a:r>
              <a:rPr lang="ru-RU" sz="1400" dirty="0" smtClean="0">
                <a:latin typeface="Palatino Linotype" pitchFamily="18" charset="0"/>
              </a:rPr>
              <a:t>и </a:t>
            </a:r>
            <a:r>
              <a:rPr lang="ru-RU" sz="1400" i="1" dirty="0" smtClean="0">
                <a:latin typeface="Palatino Linotype" pitchFamily="18" charset="0"/>
              </a:rPr>
              <a:t>С </a:t>
            </a:r>
            <a:r>
              <a:rPr lang="ru-RU" sz="1400" dirty="0" smtClean="0">
                <a:latin typeface="Palatino Linotype" pitchFamily="18" charset="0"/>
              </a:rPr>
              <a:t>к основанию </a:t>
            </a:r>
            <a:r>
              <a:rPr lang="ru-RU" sz="1400" i="1" dirty="0" smtClean="0">
                <a:latin typeface="Palatino Linotype" pitchFamily="18" charset="0"/>
              </a:rPr>
              <a:t>AD </a:t>
            </a:r>
            <a:r>
              <a:rPr lang="ru-RU" sz="1400" dirty="0" smtClean="0">
                <a:latin typeface="Palatino Linotype" pitchFamily="18" charset="0"/>
              </a:rPr>
              <a:t>равны, можно составить уравнение: </a:t>
            </a:r>
          </a:p>
          <a:p>
            <a:pPr>
              <a:buNone/>
            </a:pPr>
            <a:endParaRPr lang="ru-RU" sz="1400" dirty="0" smtClean="0">
              <a:latin typeface="Palatino Linotype" pitchFamily="18" charset="0"/>
            </a:endParaRPr>
          </a:p>
          <a:p>
            <a:pPr>
              <a:buNone/>
            </a:pPr>
            <a:endParaRPr lang="ru-RU" sz="1400" dirty="0" smtClean="0">
              <a:latin typeface="Palatino Linotype" pitchFamily="18" charset="0"/>
            </a:endParaRPr>
          </a:p>
          <a:p>
            <a:pPr>
              <a:buNone/>
            </a:pPr>
            <a:endParaRPr lang="ru-RU" sz="1400" dirty="0" smtClean="0">
              <a:latin typeface="Palatino Linotype" pitchFamily="18" charset="0"/>
            </a:endParaRPr>
          </a:p>
          <a:p>
            <a:pPr>
              <a:buNone/>
            </a:pPr>
            <a:endParaRPr lang="ru-RU" sz="1400" dirty="0" smtClean="0">
              <a:latin typeface="Palatino Linotype" pitchFamily="18" charset="0"/>
            </a:endParaRPr>
          </a:p>
          <a:p>
            <a:pPr>
              <a:buNone/>
            </a:pPr>
            <a:r>
              <a:rPr lang="ru-RU" sz="1400" dirty="0" smtClean="0">
                <a:latin typeface="Palatino Linotype" pitchFamily="18" charset="0"/>
              </a:rPr>
              <a:t>                                                                           </a:t>
            </a:r>
            <a:r>
              <a:rPr lang="ru-RU" sz="1400" dirty="0" smtClean="0"/>
              <a:t>решая уравнение, имеем </a:t>
            </a:r>
            <a:endParaRPr lang="ru-RU" sz="1400" dirty="0" smtClean="0">
              <a:latin typeface="Palatino Linotype" pitchFamily="18" charset="0"/>
            </a:endParaRPr>
          </a:p>
          <a:p>
            <a:pPr>
              <a:buNone/>
            </a:pPr>
            <a:r>
              <a:rPr lang="ru-RU" sz="1400" dirty="0" smtClean="0">
                <a:latin typeface="Palatino Linotype" pitchFamily="18" charset="0"/>
              </a:rPr>
              <a:t>                                                                                   </a:t>
            </a:r>
            <a:r>
              <a:rPr lang="ru-RU" sz="1400" dirty="0" smtClean="0"/>
              <a:t>Из прямоугольного треугольника </a:t>
            </a:r>
            <a:r>
              <a:rPr lang="ru-RU" sz="1400" i="1" dirty="0" smtClean="0"/>
              <a:t>AНB </a:t>
            </a:r>
            <a:r>
              <a:rPr lang="ru-RU" sz="1400" dirty="0" smtClean="0"/>
              <a:t>по теореме </a:t>
            </a:r>
          </a:p>
          <a:p>
            <a:pPr>
              <a:buNone/>
            </a:pPr>
            <a:r>
              <a:rPr lang="ru-RU" sz="1400" dirty="0" smtClean="0"/>
              <a:t>                                                                           Пифагора  находим</a:t>
            </a:r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r>
              <a:rPr lang="ru-RU" sz="1400" dirty="0" smtClean="0"/>
              <a:t>                                                                                    Окончательно имеем:</a:t>
            </a:r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r>
              <a:rPr lang="ru-RU" sz="1400" dirty="0" smtClean="0"/>
              <a:t>Ответ: </a:t>
            </a:r>
          </a:p>
          <a:p>
            <a:pPr>
              <a:buNone/>
            </a:pPr>
            <a:endParaRPr lang="ru-RU" sz="1400" dirty="0" smtClean="0">
              <a:latin typeface="Palatino Linotype" pitchFamily="18" charset="0"/>
            </a:endParaRPr>
          </a:p>
          <a:p>
            <a:pPr>
              <a:buNone/>
            </a:pPr>
            <a:endParaRPr lang="ru-RU" sz="1400" dirty="0" smtClean="0">
              <a:latin typeface="Palatino Linotype" pitchFamily="18" charset="0"/>
            </a:endParaRPr>
          </a:p>
          <a:p>
            <a:pPr>
              <a:buNone/>
            </a:pPr>
            <a:endParaRPr lang="ru-RU" sz="1400" dirty="0" smtClean="0">
              <a:latin typeface="Palatino Linotype" pitchFamily="18" charset="0"/>
            </a:endParaRPr>
          </a:p>
          <a:p>
            <a:pPr>
              <a:buNone/>
            </a:pPr>
            <a:endParaRPr lang="ru-RU" sz="1400" dirty="0" smtClean="0">
              <a:latin typeface="Palatino Linotype" pitchFamily="18" charset="0"/>
            </a:endParaRPr>
          </a:p>
          <a:p>
            <a:pPr>
              <a:buNone/>
            </a:pPr>
            <a:endParaRPr lang="ru-RU" sz="1400" dirty="0" smtClean="0">
              <a:latin typeface="Palatino Linotype" pitchFamily="18" charset="0"/>
            </a:endParaRPr>
          </a:p>
          <a:p>
            <a:pPr>
              <a:buNone/>
            </a:pPr>
            <a:endParaRPr lang="ru-RU" sz="1400" dirty="0" smtClean="0">
              <a:latin typeface="Palatino Linotype" pitchFamily="18" charset="0"/>
            </a:endParaRPr>
          </a:p>
          <a:p>
            <a:pPr>
              <a:buNone/>
            </a:pPr>
            <a:endParaRPr lang="ru-RU" sz="1400" dirty="0" smtClean="0">
              <a:latin typeface="Palatino Linotype" pitchFamily="18" charset="0"/>
            </a:endParaRPr>
          </a:p>
          <a:p>
            <a:pPr>
              <a:buNone/>
            </a:pPr>
            <a:endParaRPr lang="ru-RU" sz="1400" dirty="0" smtClean="0">
              <a:latin typeface="Palatino Linotype" pitchFamily="18" charset="0"/>
            </a:endParaRPr>
          </a:p>
          <a:p>
            <a:pPr>
              <a:buNone/>
            </a:pPr>
            <a:endParaRPr lang="ru-RU" sz="1400" dirty="0" smtClean="0">
              <a:latin typeface="Palatino Linotype" pitchFamily="18" charset="0"/>
            </a:endParaRPr>
          </a:p>
          <a:p>
            <a:pPr>
              <a:buNone/>
            </a:pPr>
            <a:endParaRPr lang="ru-RU" sz="1400" dirty="0" smtClean="0">
              <a:latin typeface="Palatino Linotype" pitchFamily="18" charset="0"/>
            </a:endParaRPr>
          </a:p>
          <a:p>
            <a:pPr>
              <a:buNone/>
            </a:pPr>
            <a:endParaRPr lang="ru-RU" sz="1400" dirty="0" smtClean="0">
              <a:latin typeface="Palatino Linotype" pitchFamily="18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2662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0430" y="1071546"/>
            <a:ext cx="763587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645" name="Picture 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00958" y="1785926"/>
            <a:ext cx="1071563" cy="236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" name="Рисунок 24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2643182"/>
            <a:ext cx="2928958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46" name="Picture 2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57621" y="2643183"/>
            <a:ext cx="2286015" cy="5022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647" name="Picture 2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00760" y="3571876"/>
            <a:ext cx="400050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648" name="Picture 2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857620" y="4286256"/>
            <a:ext cx="4798419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649" name="Picture 25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143636" y="4786322"/>
            <a:ext cx="1210065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650" name="Picture 26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214414" y="6357958"/>
            <a:ext cx="306388" cy="372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b="1" i="1" dirty="0" smtClean="0">
                <a:latin typeface="Palatino Linotype" pitchFamily="18" charset="0"/>
              </a:rPr>
              <a:t>Домашнее задание. </a:t>
            </a:r>
            <a:endParaRPr lang="ru-RU" sz="1800" i="1" dirty="0">
              <a:latin typeface="Palatino Linotyp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800" b="1" i="1" dirty="0" smtClean="0">
                <a:solidFill>
                  <a:schemeClr val="tx2"/>
                </a:solidFill>
                <a:latin typeface="Palatino Linotype" pitchFamily="18" charset="0"/>
              </a:rPr>
              <a:t>Выучить по учебнику определения и формулировки, пункты  88 - 89, страницы 190 - 193. </a:t>
            </a:r>
          </a:p>
          <a:p>
            <a:pPr>
              <a:buNone/>
            </a:pPr>
            <a:r>
              <a:rPr lang="ru-RU" sz="1800" b="1" i="1" dirty="0" smtClean="0">
                <a:solidFill>
                  <a:schemeClr val="tx2"/>
                </a:solidFill>
                <a:latin typeface="Palatino Linotype" pitchFamily="18" charset="0"/>
              </a:rPr>
              <a:t>Решить задачи: </a:t>
            </a:r>
          </a:p>
          <a:p>
            <a:pPr>
              <a:buNone/>
            </a:pPr>
            <a:r>
              <a:rPr lang="en-US" sz="1800" b="1" i="1" dirty="0" smtClean="0">
                <a:solidFill>
                  <a:schemeClr val="tx2"/>
                </a:solidFill>
                <a:latin typeface="Palatino Linotype" pitchFamily="18" charset="0"/>
              </a:rPr>
              <a:t>I </a:t>
            </a:r>
            <a:r>
              <a:rPr lang="ru-RU" sz="1800" b="1" i="1" dirty="0" smtClean="0">
                <a:solidFill>
                  <a:schemeClr val="tx2"/>
                </a:solidFill>
                <a:latin typeface="Palatino Linotype" pitchFamily="18" charset="0"/>
              </a:rPr>
              <a:t>уровень -  № 828,</a:t>
            </a:r>
          </a:p>
          <a:p>
            <a:pPr>
              <a:buNone/>
            </a:pPr>
            <a:r>
              <a:rPr lang="en-US" sz="1800" b="1" i="1" dirty="0" smtClean="0">
                <a:solidFill>
                  <a:schemeClr val="tx2"/>
                </a:solidFill>
                <a:latin typeface="Palatino Linotype" pitchFamily="18" charset="0"/>
              </a:rPr>
              <a:t>II </a:t>
            </a:r>
            <a:r>
              <a:rPr lang="ru-RU" sz="1800" b="1" i="1" dirty="0" smtClean="0">
                <a:solidFill>
                  <a:schemeClr val="tx2"/>
                </a:solidFill>
                <a:latin typeface="Palatino Linotype" pitchFamily="18" charset="0"/>
              </a:rPr>
              <a:t> уровень - № 830. </a:t>
            </a:r>
            <a:endParaRPr lang="ru-RU" sz="1800" b="1" i="1" dirty="0">
              <a:solidFill>
                <a:schemeClr val="tx2"/>
              </a:solidFill>
              <a:latin typeface="Palatino Linotype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Palatino Linotype" pitchFamily="18" charset="0"/>
              </a:rPr>
              <a:t>План подготовки:</a:t>
            </a:r>
            <a:endParaRPr lang="ru-RU" dirty="0">
              <a:latin typeface="Palatino Linotyp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>
                <a:latin typeface="Palatino Linotype" pitchFamily="18" charset="0"/>
              </a:rPr>
              <a:t>1. Определение понятия описанного (вписанного) многоугольника</a:t>
            </a:r>
            <a:endParaRPr lang="ru-RU" dirty="0" smtClean="0">
              <a:latin typeface="Palatino Linotype" pitchFamily="18" charset="0"/>
            </a:endParaRPr>
          </a:p>
          <a:p>
            <a:r>
              <a:rPr lang="ru-RU" i="1" dirty="0" smtClean="0">
                <a:latin typeface="Palatino Linotype" pitchFamily="18" charset="0"/>
              </a:rPr>
              <a:t>2. Центр окружности, описанной около многоугольника (вписанной в многоугольник)</a:t>
            </a:r>
            <a:endParaRPr lang="ru-RU" dirty="0" smtClean="0">
              <a:latin typeface="Palatino Linotype" pitchFamily="18" charset="0"/>
            </a:endParaRPr>
          </a:p>
          <a:p>
            <a:r>
              <a:rPr lang="ru-RU" i="1" dirty="0" smtClean="0">
                <a:latin typeface="Palatino Linotype" pitchFamily="18" charset="0"/>
              </a:rPr>
              <a:t>3.  Признак описанного (вписанного) четырехугольника</a:t>
            </a:r>
            <a:endParaRPr lang="ru-RU" dirty="0" smtClean="0">
              <a:latin typeface="Palatino Linotype" pitchFamily="18" charset="0"/>
            </a:endParaRPr>
          </a:p>
          <a:p>
            <a:r>
              <a:rPr lang="ru-RU" i="1" dirty="0" smtClean="0">
                <a:latin typeface="Palatino Linotype" pitchFamily="18" charset="0"/>
              </a:rPr>
              <a:t>4. Свойства описанного (вписанного) четырехугольника</a:t>
            </a:r>
            <a:endParaRPr lang="ru-RU" dirty="0" smtClean="0">
              <a:latin typeface="Palatino Linotype" pitchFamily="18" charset="0"/>
            </a:endParaRPr>
          </a:p>
          <a:p>
            <a:r>
              <a:rPr lang="ru-RU" i="1" dirty="0" smtClean="0">
                <a:latin typeface="Palatino Linotype" pitchFamily="18" charset="0"/>
              </a:rPr>
              <a:t>5. Дополнительные свойства описанного (вписанного) четырехугольника</a:t>
            </a:r>
            <a:endParaRPr lang="ru-RU" dirty="0" smtClean="0">
              <a:latin typeface="Palatino Linotype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Palatino Linotype" pitchFamily="18" charset="0"/>
              </a:rPr>
              <a:t>Сложные геометрические узоры</a:t>
            </a:r>
            <a:endParaRPr lang="ru-RU" dirty="0">
              <a:latin typeface="Palatino Linotype" pitchFamily="18" charset="0"/>
            </a:endParaRPr>
          </a:p>
        </p:txBody>
      </p:sp>
      <p:pic>
        <p:nvPicPr>
          <p:cNvPr id="4" name="Содержимое 3" descr="узоры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5708" y="1935163"/>
            <a:ext cx="5852583" cy="4389437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401080" cy="500066"/>
          </a:xfrm>
        </p:spPr>
        <p:txBody>
          <a:bodyPr>
            <a:normAutofit fontScale="90000"/>
          </a:bodyPr>
          <a:lstStyle/>
          <a:p>
            <a:r>
              <a:rPr lang="ru-RU" sz="2700" b="1" i="1" u="sng" dirty="0" smtClean="0">
                <a:latin typeface="Palatino Linotype" pitchFamily="18" charset="0"/>
              </a:rPr>
              <a:t>Вписанный многоугольник       Описанный многоугольник</a:t>
            </a:r>
            <a:endParaRPr lang="ru-RU" b="1" u="sng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57200" y="1071546"/>
            <a:ext cx="4038600" cy="5283379"/>
          </a:xfrm>
        </p:spPr>
        <p:txBody>
          <a:bodyPr>
            <a:normAutofit/>
          </a:bodyPr>
          <a:lstStyle/>
          <a:p>
            <a:pPr marL="342900" indent="-342900">
              <a:buAutoNum type="arabicPeriod"/>
            </a:pPr>
            <a:r>
              <a:rPr lang="ru-RU" sz="1800" b="1" i="1" dirty="0" smtClean="0">
                <a:solidFill>
                  <a:schemeClr val="accent1">
                    <a:lumMod val="75000"/>
                  </a:schemeClr>
                </a:solidFill>
                <a:latin typeface="Palatino Linotype" pitchFamily="18" charset="0"/>
              </a:rPr>
              <a:t>Определение вписанного многоугольника </a:t>
            </a:r>
          </a:p>
          <a:p>
            <a:pPr marL="342900" indent="-342900">
              <a:buNone/>
            </a:pPr>
            <a:r>
              <a:rPr lang="ru-RU" sz="1800" b="1" i="1" dirty="0" smtClean="0">
                <a:latin typeface="Palatino Linotype" pitchFamily="18" charset="0"/>
              </a:rPr>
              <a:t>Многоугольник, все вершины  которого лежат на окружности, называется вписанным в окружность, а окружность – описанной около этого многоугольника.</a:t>
            </a:r>
          </a:p>
          <a:p>
            <a:pPr marL="342900" indent="-342900">
              <a:buNone/>
            </a:pPr>
            <a:endParaRPr lang="ru-RU" sz="1800" b="1" i="1" dirty="0">
              <a:latin typeface="Palatino Linotype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1071546"/>
            <a:ext cx="4038600" cy="5283379"/>
          </a:xfrm>
        </p:spPr>
        <p:txBody>
          <a:bodyPr>
            <a:normAutofit/>
          </a:bodyPr>
          <a:lstStyle/>
          <a:p>
            <a:pPr marL="342900" indent="-342900">
              <a:buAutoNum type="arabicPeriod"/>
            </a:pPr>
            <a:r>
              <a:rPr lang="ru-RU" sz="1800" b="1" i="1" dirty="0" smtClean="0">
                <a:solidFill>
                  <a:schemeClr val="accent1">
                    <a:lumMod val="75000"/>
                  </a:schemeClr>
                </a:solidFill>
                <a:latin typeface="Palatino Linotype" pitchFamily="18" charset="0"/>
              </a:rPr>
              <a:t>Определение описанного многоугольника </a:t>
            </a:r>
          </a:p>
          <a:p>
            <a:pPr marL="342900" indent="-342900">
              <a:buNone/>
            </a:pPr>
            <a:r>
              <a:rPr lang="ru-RU" sz="1800" b="1" i="1" dirty="0" smtClean="0">
                <a:latin typeface="Palatino Linotype" pitchFamily="18" charset="0"/>
              </a:rPr>
              <a:t>Многоугольник, все стороны  которого касаются окружности, называется описанным около окружности, а окружность – вписанной в этот многоугольник.</a:t>
            </a:r>
          </a:p>
          <a:p>
            <a:pPr marL="342900" indent="-342900">
              <a:buNone/>
            </a:pPr>
            <a:endParaRPr lang="ru-RU" sz="1800" b="1" i="1" dirty="0">
              <a:solidFill>
                <a:schemeClr val="accent1">
                  <a:lumMod val="75000"/>
                </a:schemeClr>
              </a:solidFill>
              <a:latin typeface="Palatino Linotype" pitchFamily="18" charset="0"/>
            </a:endParaRPr>
          </a:p>
        </p:txBody>
      </p:sp>
      <p:cxnSp>
        <p:nvCxnSpPr>
          <p:cNvPr id="8" name="Прямая соединительная линия 7"/>
          <p:cNvCxnSpPr>
            <a:stCxn id="2" idx="0"/>
          </p:cNvCxnSpPr>
          <p:nvPr/>
        </p:nvCxnSpPr>
        <p:spPr>
          <a:xfrm rot="16200000" flipH="1" flipV="1">
            <a:off x="1685912" y="3386130"/>
            <a:ext cx="5929354" cy="14302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429000"/>
            <a:ext cx="3639959" cy="30432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40916" y="3571876"/>
            <a:ext cx="3531612" cy="289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428604"/>
            <a:ext cx="4038600" cy="592632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b="1" i="1" dirty="0" smtClean="0">
                <a:solidFill>
                  <a:schemeClr val="accent1">
                    <a:lumMod val="75000"/>
                  </a:schemeClr>
                </a:solidFill>
                <a:latin typeface="Palatino Linotype" pitchFamily="18" charset="0"/>
              </a:rPr>
              <a:t>2. Определение вписанного треугольника </a:t>
            </a:r>
          </a:p>
          <a:p>
            <a:pPr>
              <a:buNone/>
            </a:pPr>
            <a:r>
              <a:rPr lang="ru-RU" sz="1800" b="1" i="1" dirty="0" smtClean="0">
                <a:latin typeface="Palatino Linotype" pitchFamily="18" charset="0"/>
              </a:rPr>
              <a:t>Треугольник, все вершины  которого лежат на окружности, называется вписанным в окружность, а окружность – описанной около этого треугольника.</a:t>
            </a:r>
          </a:p>
          <a:p>
            <a:pPr>
              <a:buNone/>
            </a:pPr>
            <a:r>
              <a:rPr lang="ru-RU" sz="1800" b="1" i="1" dirty="0" smtClean="0">
                <a:solidFill>
                  <a:schemeClr val="accent1">
                    <a:lumMod val="75000"/>
                  </a:schemeClr>
                </a:solidFill>
                <a:latin typeface="Palatino Linotype" pitchFamily="18" charset="0"/>
              </a:rPr>
              <a:t>3. Центр окружности, описанной около треугольника, является точкой пересечения его серединных перпендикуляров. </a:t>
            </a:r>
          </a:p>
          <a:p>
            <a:pPr>
              <a:buNone/>
            </a:pPr>
            <a:endParaRPr lang="ru-RU" sz="1800" b="1" i="1" dirty="0">
              <a:solidFill>
                <a:schemeClr val="accent1">
                  <a:lumMod val="75000"/>
                </a:schemeClr>
              </a:solidFill>
              <a:latin typeface="Palatino Linotype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14876" y="428604"/>
            <a:ext cx="3971924" cy="592632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b="1" i="1" dirty="0" smtClean="0">
                <a:solidFill>
                  <a:schemeClr val="accent1">
                    <a:lumMod val="75000"/>
                  </a:schemeClr>
                </a:solidFill>
                <a:latin typeface="Palatino Linotype" pitchFamily="18" charset="0"/>
              </a:rPr>
              <a:t>2. Определение описанного треугольника </a:t>
            </a:r>
          </a:p>
          <a:p>
            <a:pPr>
              <a:buNone/>
            </a:pPr>
            <a:r>
              <a:rPr lang="ru-RU" sz="1800" b="1" i="1" dirty="0" smtClean="0">
                <a:latin typeface="Palatino Linotype" pitchFamily="18" charset="0"/>
              </a:rPr>
              <a:t>Треугольник, все стороны  которого касаются окружности, называется описанным около окружности, а окружность – вписанной в этот треугольник.</a:t>
            </a:r>
          </a:p>
          <a:p>
            <a:pPr>
              <a:buNone/>
            </a:pPr>
            <a:r>
              <a:rPr lang="ru-RU" sz="1800" b="1" i="1" dirty="0" smtClean="0">
                <a:solidFill>
                  <a:schemeClr val="accent1">
                    <a:lumMod val="75000"/>
                  </a:schemeClr>
                </a:solidFill>
                <a:latin typeface="Palatino Linotype" pitchFamily="18" charset="0"/>
              </a:rPr>
              <a:t>3. Центр окружности, вписанной в треугольник, является точкой пересечения биссектрис его углов.</a:t>
            </a:r>
          </a:p>
          <a:p>
            <a:pPr>
              <a:buNone/>
            </a:pPr>
            <a:endParaRPr lang="ru-RU" sz="1800" b="1" i="1" dirty="0">
              <a:solidFill>
                <a:schemeClr val="accent1">
                  <a:lumMod val="75000"/>
                </a:schemeClr>
              </a:solidFill>
              <a:latin typeface="Palatino Linotype" pitchFamily="18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16200000" flipH="1" flipV="1">
            <a:off x="1685912" y="3386130"/>
            <a:ext cx="5929354" cy="14302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3929066"/>
            <a:ext cx="2743199" cy="2566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3857628"/>
            <a:ext cx="3146565" cy="2805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500042"/>
            <a:ext cx="4038600" cy="585488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b="1" i="1" dirty="0" smtClean="0">
                <a:solidFill>
                  <a:schemeClr val="accent1">
                    <a:lumMod val="75000"/>
                  </a:schemeClr>
                </a:solidFill>
                <a:latin typeface="Palatino Linotype" pitchFamily="18" charset="0"/>
              </a:rPr>
              <a:t>4. Теоремы о вписанных в окружность треугольниках </a:t>
            </a:r>
          </a:p>
          <a:p>
            <a:pPr>
              <a:buNone/>
            </a:pPr>
            <a:endParaRPr lang="ru-RU" sz="1800" b="1" i="1" dirty="0" smtClean="0">
              <a:solidFill>
                <a:schemeClr val="accent1">
                  <a:lumMod val="75000"/>
                </a:schemeClr>
              </a:solidFill>
              <a:latin typeface="Palatino Linotype" pitchFamily="18" charset="0"/>
            </a:endParaRPr>
          </a:p>
          <a:p>
            <a:pPr>
              <a:buNone/>
            </a:pPr>
            <a:r>
              <a:rPr lang="ru-RU" sz="1800" b="1" i="1" dirty="0" smtClean="0">
                <a:latin typeface="Palatino Linotype" pitchFamily="18" charset="0"/>
              </a:rPr>
              <a:t>Около любого треугольника можно описать окружность.</a:t>
            </a:r>
          </a:p>
          <a:p>
            <a:pPr>
              <a:buNone/>
            </a:pPr>
            <a:endParaRPr lang="ru-RU" sz="1800" b="1" i="1" dirty="0" smtClean="0">
              <a:latin typeface="Palatino Linotype" pitchFamily="18" charset="0"/>
            </a:endParaRPr>
          </a:p>
          <a:p>
            <a:pPr>
              <a:buNone/>
            </a:pPr>
            <a:r>
              <a:rPr lang="ru-RU" sz="1800" b="1" i="1" dirty="0" smtClean="0">
                <a:latin typeface="Palatino Linotype" pitchFamily="18" charset="0"/>
              </a:rPr>
              <a:t>Около треугольника можно описать только одну окружность.</a:t>
            </a:r>
            <a:endParaRPr lang="ru-RU" sz="1800" b="1" i="1" dirty="0">
              <a:latin typeface="Palatino Linotype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86314" y="500042"/>
            <a:ext cx="3900486" cy="585488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b="1" i="1" dirty="0" smtClean="0">
                <a:solidFill>
                  <a:schemeClr val="accent1">
                    <a:lumMod val="75000"/>
                  </a:schemeClr>
                </a:solidFill>
                <a:latin typeface="Palatino Linotype" pitchFamily="18" charset="0"/>
              </a:rPr>
              <a:t>4. Теоремы об описанных около окружности треугольниках </a:t>
            </a:r>
          </a:p>
          <a:p>
            <a:pPr>
              <a:buNone/>
            </a:pPr>
            <a:endParaRPr lang="ru-RU" sz="1800" b="1" i="1" dirty="0" smtClean="0">
              <a:solidFill>
                <a:schemeClr val="accent1">
                  <a:lumMod val="75000"/>
                </a:schemeClr>
              </a:solidFill>
              <a:latin typeface="Palatino Linotype" pitchFamily="18" charset="0"/>
            </a:endParaRPr>
          </a:p>
          <a:p>
            <a:pPr>
              <a:buNone/>
            </a:pPr>
            <a:r>
              <a:rPr lang="ru-RU" sz="1800" b="1" i="1" dirty="0" smtClean="0">
                <a:latin typeface="Palatino Linotype" pitchFamily="18" charset="0"/>
              </a:rPr>
              <a:t>В  любой треугольник можно вписать окружность.</a:t>
            </a:r>
          </a:p>
          <a:p>
            <a:pPr>
              <a:buNone/>
            </a:pPr>
            <a:endParaRPr lang="ru-RU" sz="1800" b="1" i="1" dirty="0" smtClean="0">
              <a:latin typeface="Palatino Linotype" pitchFamily="18" charset="0"/>
            </a:endParaRPr>
          </a:p>
          <a:p>
            <a:pPr>
              <a:buNone/>
            </a:pPr>
            <a:r>
              <a:rPr lang="ru-RU" sz="1800" b="1" i="1" dirty="0" smtClean="0">
                <a:latin typeface="Palatino Linotype" pitchFamily="18" charset="0"/>
              </a:rPr>
              <a:t>В треугольник можно вписать только одну окружность.</a:t>
            </a:r>
          </a:p>
          <a:p>
            <a:pPr>
              <a:buNone/>
            </a:pPr>
            <a:endParaRPr lang="ru-RU" sz="1800" b="1" i="1" dirty="0" smtClean="0">
              <a:solidFill>
                <a:schemeClr val="accent1">
                  <a:lumMod val="75000"/>
                </a:schemeClr>
              </a:solidFill>
              <a:latin typeface="Palatino Linotype" pitchFamily="18" charset="0"/>
            </a:endParaRPr>
          </a:p>
          <a:p>
            <a:pPr>
              <a:buNone/>
            </a:pPr>
            <a:endParaRPr lang="ru-RU" sz="1800" b="1" i="1" dirty="0">
              <a:solidFill>
                <a:schemeClr val="accent1">
                  <a:lumMod val="75000"/>
                </a:schemeClr>
              </a:solidFill>
              <a:latin typeface="Palatino Linotype" pitchFamily="18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16200000" flipH="1" flipV="1">
            <a:off x="1685912" y="3386130"/>
            <a:ext cx="5929354" cy="14302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428604"/>
            <a:ext cx="4038600" cy="592632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b="1" i="1" dirty="0" smtClean="0">
                <a:solidFill>
                  <a:schemeClr val="tx2"/>
                </a:solidFill>
                <a:latin typeface="Palatino Linotype" pitchFamily="18" charset="0"/>
                <a:ea typeface="BatangChe" pitchFamily="49" charset="-127"/>
              </a:rPr>
              <a:t>5. Формула площади треугольника через радиус вписанной окружности</a:t>
            </a:r>
          </a:p>
          <a:p>
            <a:pPr>
              <a:buNone/>
            </a:pPr>
            <a:endParaRPr lang="ru-RU" sz="1800" b="1" i="1" dirty="0" smtClean="0">
              <a:solidFill>
                <a:schemeClr val="tx2"/>
              </a:solidFill>
              <a:latin typeface="Palatino Linotype" pitchFamily="18" charset="0"/>
              <a:ea typeface="BatangChe" pitchFamily="49" charset="-127"/>
            </a:endParaRPr>
          </a:p>
          <a:p>
            <a:pPr algn="ctr">
              <a:buNone/>
            </a:pPr>
            <a:r>
              <a:rPr lang="en-US" sz="2800" b="1" i="1" dirty="0" smtClean="0">
                <a:latin typeface="Palatino Linotype" pitchFamily="18" charset="0"/>
                <a:ea typeface="BatangChe" pitchFamily="49" charset="-127"/>
              </a:rPr>
              <a:t>S = pr,</a:t>
            </a:r>
            <a:r>
              <a:rPr lang="ru-RU" sz="2800" b="1" i="1" dirty="0" smtClean="0">
                <a:latin typeface="Palatino Linotype" pitchFamily="18" charset="0"/>
                <a:ea typeface="BatangChe" pitchFamily="49" charset="-127"/>
              </a:rPr>
              <a:t> </a:t>
            </a:r>
          </a:p>
          <a:p>
            <a:pPr>
              <a:buNone/>
            </a:pPr>
            <a:r>
              <a:rPr lang="ru-RU" sz="1800" b="1" i="1" dirty="0" smtClean="0">
                <a:latin typeface="Palatino Linotype" pitchFamily="18" charset="0"/>
                <a:ea typeface="BatangChe" pitchFamily="49" charset="-127"/>
              </a:rPr>
              <a:t>где   </a:t>
            </a:r>
            <a:r>
              <a:rPr lang="en-US" sz="1800" b="1" i="1" dirty="0" smtClean="0">
                <a:latin typeface="Palatino Linotype" pitchFamily="18" charset="0"/>
                <a:ea typeface="BatangChe" pitchFamily="49" charset="-127"/>
              </a:rPr>
              <a:t>p –</a:t>
            </a:r>
            <a:r>
              <a:rPr lang="ru-RU" sz="1800" b="1" i="1" dirty="0" smtClean="0">
                <a:latin typeface="Palatino Linotype" pitchFamily="18" charset="0"/>
                <a:ea typeface="BatangChe" pitchFamily="49" charset="-127"/>
              </a:rPr>
              <a:t>полупериметр треугольника</a:t>
            </a:r>
            <a:r>
              <a:rPr lang="en-US" sz="1800" b="1" i="1" dirty="0" smtClean="0">
                <a:latin typeface="Palatino Linotype" pitchFamily="18" charset="0"/>
                <a:ea typeface="BatangChe" pitchFamily="49" charset="-127"/>
              </a:rPr>
              <a:t> , r – </a:t>
            </a:r>
            <a:r>
              <a:rPr lang="ru-RU" sz="1800" b="1" i="1" dirty="0" smtClean="0">
                <a:latin typeface="Palatino Linotype" pitchFamily="18" charset="0"/>
                <a:ea typeface="BatangChe" pitchFamily="49" charset="-127"/>
              </a:rPr>
              <a:t>радиус вписанной в него окружности.</a:t>
            </a:r>
            <a:endParaRPr lang="ru-RU" sz="1800" b="1" i="1" dirty="0">
              <a:latin typeface="Palatino Linotype" pitchFamily="18" charset="0"/>
              <a:ea typeface="BatangChe" pitchFamily="49" charset="-127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86314" y="428604"/>
            <a:ext cx="3900486" cy="5926321"/>
          </a:xfrm>
        </p:spPr>
        <p:txBody>
          <a:bodyPr/>
          <a:lstStyle/>
          <a:p>
            <a:pPr>
              <a:buNone/>
            </a:pPr>
            <a:r>
              <a:rPr lang="ru-RU" sz="1800" b="1" i="1" dirty="0" smtClean="0">
                <a:solidFill>
                  <a:schemeClr val="tx2"/>
                </a:solidFill>
                <a:latin typeface="Palatino Linotype" pitchFamily="18" charset="0"/>
                <a:ea typeface="BatangChe" pitchFamily="49" charset="-127"/>
              </a:rPr>
              <a:t>5. Формула площади треугольника через радиус описанной окружности</a:t>
            </a:r>
          </a:p>
          <a:p>
            <a:pPr>
              <a:buNone/>
            </a:pPr>
            <a:endParaRPr lang="ru-RU" sz="1800" b="1" i="1" dirty="0" smtClean="0">
              <a:solidFill>
                <a:schemeClr val="tx2"/>
              </a:solidFill>
              <a:latin typeface="Palatino Linotype" pitchFamily="18" charset="0"/>
              <a:ea typeface="BatangChe" pitchFamily="49" charset="-127"/>
            </a:endParaRPr>
          </a:p>
          <a:p>
            <a:pPr>
              <a:buNone/>
            </a:pPr>
            <a:endParaRPr lang="ru-RU" sz="1800" b="1" i="1" dirty="0" smtClean="0">
              <a:solidFill>
                <a:schemeClr val="tx2"/>
              </a:solidFill>
              <a:latin typeface="Palatino Linotype" pitchFamily="18" charset="0"/>
              <a:ea typeface="BatangChe" pitchFamily="49" charset="-127"/>
            </a:endParaRPr>
          </a:p>
          <a:p>
            <a:pPr>
              <a:buNone/>
            </a:pPr>
            <a:endParaRPr lang="ru-RU" sz="1800" b="1" i="1" dirty="0" smtClean="0">
              <a:solidFill>
                <a:schemeClr val="tx2"/>
              </a:solidFill>
              <a:latin typeface="Palatino Linotype" pitchFamily="18" charset="0"/>
              <a:ea typeface="BatangChe" pitchFamily="49" charset="-127"/>
            </a:endParaRPr>
          </a:p>
          <a:p>
            <a:pPr>
              <a:buNone/>
            </a:pPr>
            <a:r>
              <a:rPr lang="ru-RU" sz="1800" b="1" i="1" dirty="0" smtClean="0">
                <a:latin typeface="Palatino Linotype" pitchFamily="18" charset="0"/>
                <a:ea typeface="BatangChe" pitchFamily="49" charset="-127"/>
              </a:rPr>
              <a:t>где </a:t>
            </a:r>
            <a:r>
              <a:rPr lang="en-US" sz="1800" b="1" i="1" dirty="0" smtClean="0">
                <a:latin typeface="Palatino Linotype" pitchFamily="18" charset="0"/>
                <a:ea typeface="BatangChe" pitchFamily="49" charset="-127"/>
              </a:rPr>
              <a:t>a, b, c – </a:t>
            </a:r>
            <a:r>
              <a:rPr lang="ru-RU" sz="1800" b="1" i="1" dirty="0" smtClean="0">
                <a:latin typeface="Palatino Linotype" pitchFamily="18" charset="0"/>
                <a:ea typeface="BatangChe" pitchFamily="49" charset="-127"/>
              </a:rPr>
              <a:t>стороны треугольника</a:t>
            </a:r>
            <a:r>
              <a:rPr lang="en-US" sz="1800" b="1" i="1" dirty="0" smtClean="0">
                <a:latin typeface="Palatino Linotype" pitchFamily="18" charset="0"/>
                <a:ea typeface="BatangChe" pitchFamily="49" charset="-127"/>
              </a:rPr>
              <a:t>, R –</a:t>
            </a:r>
            <a:r>
              <a:rPr lang="ru-RU" sz="1800" b="1" i="1" dirty="0" smtClean="0">
                <a:latin typeface="Palatino Linotype" pitchFamily="18" charset="0"/>
                <a:ea typeface="BatangChe" pitchFamily="49" charset="-127"/>
              </a:rPr>
              <a:t> радиус описанной около него окружности.</a:t>
            </a:r>
            <a:r>
              <a:rPr lang="en-US" sz="1800" b="1" i="1" dirty="0" smtClean="0">
                <a:latin typeface="Palatino Linotype" pitchFamily="18" charset="0"/>
                <a:ea typeface="BatangChe" pitchFamily="49" charset="-127"/>
              </a:rPr>
              <a:t> </a:t>
            </a:r>
            <a:endParaRPr lang="ru-RU" sz="1800" b="1" i="1" dirty="0" smtClean="0">
              <a:latin typeface="Palatino Linotype" pitchFamily="18" charset="0"/>
              <a:ea typeface="BatangChe" pitchFamily="49" charset="-127"/>
            </a:endParaRPr>
          </a:p>
          <a:p>
            <a:pPr>
              <a:buNone/>
            </a:pPr>
            <a:endParaRPr lang="ru-RU" sz="1800" b="1" i="1" dirty="0" smtClean="0">
              <a:solidFill>
                <a:schemeClr val="tx2"/>
              </a:solidFill>
              <a:latin typeface="Palatino Linotype" pitchFamily="18" charset="0"/>
              <a:ea typeface="BatangChe" pitchFamily="49" charset="-127"/>
            </a:endParaRP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sz="1800" dirty="0">
              <a:latin typeface="Palatino Linotype" pitchFamily="18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16200000" flipH="1" flipV="1">
            <a:off x="1685912" y="3386130"/>
            <a:ext cx="5929354" cy="14302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86446" y="1500174"/>
            <a:ext cx="1000132" cy="77951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543956" cy="428628"/>
          </a:xfrm>
        </p:spPr>
        <p:txBody>
          <a:bodyPr>
            <a:normAutofit/>
          </a:bodyPr>
          <a:lstStyle/>
          <a:p>
            <a:r>
              <a:rPr lang="ru-RU" sz="2200" b="1" i="1" dirty="0" smtClean="0">
                <a:latin typeface="Palatino Linotype" pitchFamily="18" charset="0"/>
              </a:rPr>
              <a:t>Вписанный четырехугольник       Описанный четырехугольник 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928670"/>
            <a:ext cx="3829048" cy="5572164"/>
          </a:xfrm>
        </p:spPr>
        <p:txBody>
          <a:bodyPr>
            <a:normAutofit lnSpcReduction="10000"/>
          </a:bodyPr>
          <a:lstStyle/>
          <a:p>
            <a:pPr marL="342900" indent="-342900">
              <a:buAutoNum type="arabicPeriod"/>
            </a:pPr>
            <a:r>
              <a:rPr lang="ru-RU" sz="1800" b="1" i="1" dirty="0" smtClean="0">
                <a:solidFill>
                  <a:schemeClr val="tx2"/>
                </a:solidFill>
                <a:latin typeface="Palatino Linotype" pitchFamily="18" charset="0"/>
              </a:rPr>
              <a:t>Определение вписанного четырехугольника</a:t>
            </a:r>
          </a:p>
          <a:p>
            <a:pPr marL="342900" indent="-342900">
              <a:buNone/>
            </a:pPr>
            <a:r>
              <a:rPr lang="ru-RU" sz="1800" b="1" i="1" dirty="0" smtClean="0">
                <a:latin typeface="Palatino Linotype" pitchFamily="18" charset="0"/>
              </a:rPr>
              <a:t>Четырехугольник, все вершины которого лежат на окружности, называется вписанным в окружность.</a:t>
            </a:r>
          </a:p>
          <a:p>
            <a:pPr marL="342900" indent="-342900">
              <a:buNone/>
            </a:pPr>
            <a:endParaRPr lang="ru-RU" sz="1800" b="1" i="1" dirty="0" smtClean="0">
              <a:latin typeface="Palatino Linotype" pitchFamily="18" charset="0"/>
            </a:endParaRPr>
          </a:p>
          <a:p>
            <a:pPr marL="342900" indent="-342900">
              <a:buNone/>
            </a:pPr>
            <a:endParaRPr lang="ru-RU" sz="1800" b="1" i="1" dirty="0" smtClean="0">
              <a:latin typeface="Palatino Linotype" pitchFamily="18" charset="0"/>
            </a:endParaRPr>
          </a:p>
          <a:p>
            <a:pPr marL="342900" indent="-342900">
              <a:buNone/>
            </a:pPr>
            <a:endParaRPr lang="ru-RU" sz="1800" b="1" i="1" dirty="0" smtClean="0">
              <a:latin typeface="Palatino Linotype" pitchFamily="18" charset="0"/>
            </a:endParaRPr>
          </a:p>
          <a:p>
            <a:pPr marL="342900" indent="-342900">
              <a:buNone/>
            </a:pPr>
            <a:endParaRPr lang="ru-RU" sz="1800" b="1" i="1" dirty="0" smtClean="0">
              <a:latin typeface="Palatino Linotype" pitchFamily="18" charset="0"/>
            </a:endParaRPr>
          </a:p>
          <a:p>
            <a:pPr marL="342900" indent="-342900">
              <a:buNone/>
            </a:pPr>
            <a:endParaRPr lang="ru-RU" sz="1800" b="1" i="1" dirty="0" smtClean="0">
              <a:latin typeface="Palatino Linotype" pitchFamily="18" charset="0"/>
            </a:endParaRPr>
          </a:p>
          <a:p>
            <a:pPr marL="342900" indent="-342900">
              <a:buNone/>
            </a:pPr>
            <a:endParaRPr lang="ru-RU" sz="1800" b="1" i="1" dirty="0" smtClean="0">
              <a:latin typeface="Palatino Linotype" pitchFamily="18" charset="0"/>
            </a:endParaRPr>
          </a:p>
          <a:p>
            <a:pPr marL="342900" indent="-342900">
              <a:buNone/>
            </a:pPr>
            <a:endParaRPr lang="ru-RU" sz="1800" b="1" i="1" dirty="0" smtClean="0">
              <a:latin typeface="Palatino Linotype" pitchFamily="18" charset="0"/>
            </a:endParaRPr>
          </a:p>
          <a:p>
            <a:pPr marL="342900" indent="-342900">
              <a:buNone/>
            </a:pPr>
            <a:endParaRPr lang="ru-RU" sz="1800" b="1" i="1" dirty="0" smtClean="0">
              <a:latin typeface="Palatino Linotype" pitchFamily="18" charset="0"/>
            </a:endParaRPr>
          </a:p>
          <a:p>
            <a:pPr marL="342900" indent="-342900">
              <a:buNone/>
            </a:pPr>
            <a:r>
              <a:rPr lang="ru-RU" sz="1800" b="1" i="1" dirty="0" smtClean="0">
                <a:latin typeface="Palatino Linotype" pitchFamily="18" charset="0"/>
              </a:rPr>
              <a:t>В отличие от треугольника около четырехугольника не всегда можно описать окружность.</a:t>
            </a:r>
            <a:endParaRPr lang="ru-RU" sz="1800" b="1" i="1" dirty="0">
              <a:latin typeface="Palatino Linotype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57752" y="928670"/>
            <a:ext cx="4000528" cy="5426255"/>
          </a:xfrm>
        </p:spPr>
        <p:txBody>
          <a:bodyPr>
            <a:normAutofit lnSpcReduction="10000"/>
          </a:bodyPr>
          <a:lstStyle/>
          <a:p>
            <a:pPr marL="342900" indent="-342900">
              <a:buAutoNum type="arabicPeriod"/>
            </a:pPr>
            <a:r>
              <a:rPr lang="ru-RU" sz="1800" b="1" i="1" dirty="0" smtClean="0">
                <a:solidFill>
                  <a:schemeClr val="tx2"/>
                </a:solidFill>
                <a:latin typeface="Palatino Linotype" pitchFamily="18" charset="0"/>
              </a:rPr>
              <a:t>Определение описанного четырехугольника</a:t>
            </a:r>
          </a:p>
          <a:p>
            <a:pPr marL="342900" indent="-342900">
              <a:buNone/>
            </a:pPr>
            <a:r>
              <a:rPr lang="ru-RU" sz="1800" b="1" i="1" dirty="0" smtClean="0">
                <a:latin typeface="Palatino Linotype" pitchFamily="18" charset="0"/>
              </a:rPr>
              <a:t>Четырехугольник, все стороны которого касаются окружности, называется описанным около окружности.</a:t>
            </a:r>
          </a:p>
          <a:p>
            <a:pPr marL="342900" indent="-342900">
              <a:buNone/>
            </a:pPr>
            <a:endParaRPr lang="ru-RU" sz="1800" b="1" i="1" dirty="0" smtClean="0">
              <a:latin typeface="Palatino Linotype" pitchFamily="18" charset="0"/>
            </a:endParaRPr>
          </a:p>
          <a:p>
            <a:pPr marL="342900" indent="-342900">
              <a:buNone/>
            </a:pPr>
            <a:endParaRPr lang="ru-RU" sz="1800" b="1" i="1" dirty="0" smtClean="0">
              <a:latin typeface="Palatino Linotype" pitchFamily="18" charset="0"/>
            </a:endParaRPr>
          </a:p>
          <a:p>
            <a:pPr marL="342900" indent="-342900">
              <a:buNone/>
            </a:pPr>
            <a:endParaRPr lang="ru-RU" sz="1800" b="1" i="1" dirty="0" smtClean="0">
              <a:latin typeface="Palatino Linotype" pitchFamily="18" charset="0"/>
            </a:endParaRPr>
          </a:p>
          <a:p>
            <a:pPr marL="342900" indent="-342900">
              <a:buNone/>
            </a:pPr>
            <a:endParaRPr lang="ru-RU" sz="1800" b="1" i="1" dirty="0" smtClean="0">
              <a:latin typeface="Palatino Linotype" pitchFamily="18" charset="0"/>
            </a:endParaRPr>
          </a:p>
          <a:p>
            <a:pPr marL="342900" indent="-342900">
              <a:buNone/>
            </a:pPr>
            <a:endParaRPr lang="ru-RU" sz="1800" b="1" i="1" dirty="0" smtClean="0">
              <a:latin typeface="Palatino Linotype" pitchFamily="18" charset="0"/>
            </a:endParaRPr>
          </a:p>
          <a:p>
            <a:pPr marL="342900" indent="-342900">
              <a:buNone/>
            </a:pPr>
            <a:endParaRPr lang="ru-RU" sz="1800" b="1" i="1" dirty="0" smtClean="0">
              <a:latin typeface="Palatino Linotype" pitchFamily="18" charset="0"/>
            </a:endParaRPr>
          </a:p>
          <a:p>
            <a:pPr marL="342900" indent="-342900">
              <a:buNone/>
            </a:pPr>
            <a:endParaRPr lang="ru-RU" sz="1800" b="1" i="1" dirty="0" smtClean="0">
              <a:latin typeface="Palatino Linotype" pitchFamily="18" charset="0"/>
            </a:endParaRPr>
          </a:p>
          <a:p>
            <a:pPr marL="342900" indent="-342900">
              <a:buNone/>
            </a:pPr>
            <a:endParaRPr lang="ru-RU" sz="1800" b="1" i="1" dirty="0" smtClean="0">
              <a:latin typeface="Palatino Linotype" pitchFamily="18" charset="0"/>
            </a:endParaRPr>
          </a:p>
          <a:p>
            <a:pPr marL="342900" indent="-342900">
              <a:buNone/>
            </a:pPr>
            <a:r>
              <a:rPr lang="ru-RU" sz="1800" b="1" i="1" dirty="0" smtClean="0">
                <a:latin typeface="Palatino Linotype" pitchFamily="18" charset="0"/>
              </a:rPr>
              <a:t>В отличие от треугольника не в любой четырехугольник можно вписать окружность.</a:t>
            </a:r>
          </a:p>
          <a:p>
            <a:pPr marL="342900" indent="-342900">
              <a:buNone/>
            </a:pPr>
            <a:endParaRPr lang="ru-RU" sz="1800" b="1" i="1" dirty="0" smtClean="0">
              <a:latin typeface="Palatino Linotype" pitchFamily="18" charset="0"/>
            </a:endParaRPr>
          </a:p>
          <a:p>
            <a:pPr marL="342900" indent="-342900">
              <a:buNone/>
            </a:pPr>
            <a:endParaRPr lang="ru-RU" sz="1800" b="1" i="1" dirty="0" smtClean="0">
              <a:latin typeface="Palatino Linotype" pitchFamily="18" charset="0"/>
            </a:endParaRPr>
          </a:p>
          <a:p>
            <a:pPr marL="342900" indent="-342900">
              <a:buNone/>
            </a:pPr>
            <a:endParaRPr lang="ru-RU" sz="1800" b="1" i="1" dirty="0" smtClean="0">
              <a:latin typeface="Palatino Linotype" pitchFamily="18" charset="0"/>
            </a:endParaRPr>
          </a:p>
          <a:p>
            <a:pPr marL="342900" indent="-342900">
              <a:buNone/>
            </a:pPr>
            <a:endParaRPr lang="ru-RU" sz="1800" b="1" i="1" dirty="0" smtClean="0">
              <a:latin typeface="Palatino Linotype" pitchFamily="18" charset="0"/>
            </a:endParaRPr>
          </a:p>
          <a:p>
            <a:pPr marL="342900" indent="-342900">
              <a:buNone/>
            </a:pPr>
            <a:endParaRPr lang="ru-RU" sz="1800" b="1" i="1" dirty="0" smtClean="0">
              <a:latin typeface="Palatino Linotype" pitchFamily="18" charset="0"/>
            </a:endParaRPr>
          </a:p>
          <a:p>
            <a:pPr marL="342900" indent="-342900">
              <a:buNone/>
            </a:pPr>
            <a:endParaRPr lang="ru-RU" sz="1800" b="1" i="1" dirty="0" smtClean="0">
              <a:solidFill>
                <a:schemeClr val="tx2"/>
              </a:solidFill>
              <a:latin typeface="Palatino Linotype" pitchFamily="18" charset="0"/>
            </a:endParaRPr>
          </a:p>
          <a:p>
            <a:pPr>
              <a:buNone/>
            </a:pPr>
            <a:endParaRPr lang="ru-RU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16200000" flipH="1" flipV="1">
            <a:off x="1685912" y="3386130"/>
            <a:ext cx="5929354" cy="14302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2643182"/>
            <a:ext cx="2287040" cy="24080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94" y="2643182"/>
            <a:ext cx="2586536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357166"/>
            <a:ext cx="4038600" cy="599775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b="1" i="1" dirty="0" smtClean="0">
                <a:solidFill>
                  <a:schemeClr val="tx2"/>
                </a:solidFill>
                <a:latin typeface="Palatino Linotype" pitchFamily="18" charset="0"/>
              </a:rPr>
              <a:t>2. Центр окружности, описанной около четырехугольника, является точкой пересечения серединных перпендикуляров, проведенных ко всем его сторонам.</a:t>
            </a:r>
          </a:p>
          <a:p>
            <a:pPr>
              <a:buNone/>
            </a:pPr>
            <a:endParaRPr lang="ru-RU" sz="1800" b="1" i="1" dirty="0" smtClean="0">
              <a:solidFill>
                <a:schemeClr val="tx2"/>
              </a:solidFill>
              <a:latin typeface="Palatino Linotype" pitchFamily="18" charset="0"/>
            </a:endParaRPr>
          </a:p>
          <a:p>
            <a:pPr>
              <a:buNone/>
            </a:pPr>
            <a:r>
              <a:rPr lang="ru-RU" sz="1800" b="1" i="1" dirty="0" smtClean="0">
                <a:solidFill>
                  <a:schemeClr val="tx2"/>
                </a:solidFill>
                <a:latin typeface="Palatino Linotype" pitchFamily="18" charset="0"/>
              </a:rPr>
              <a:t>3. Признак вписанного четырехугольника. </a:t>
            </a:r>
          </a:p>
          <a:p>
            <a:pPr>
              <a:buNone/>
            </a:pPr>
            <a:r>
              <a:rPr lang="ru-RU" sz="1800" i="1" dirty="0" smtClean="0">
                <a:latin typeface="Palatino Linotype" pitchFamily="18" charset="0"/>
              </a:rPr>
              <a:t>Если сумма противолежащих углов четырехугольника равна 180°, то около него можно описать окружность.</a:t>
            </a:r>
            <a:endParaRPr lang="ru-RU" sz="1800" b="1" i="1" dirty="0" smtClean="0">
              <a:solidFill>
                <a:schemeClr val="tx2"/>
              </a:solidFill>
              <a:latin typeface="Palatino Linotype" pitchFamily="18" charset="0"/>
            </a:endParaRPr>
          </a:p>
          <a:p>
            <a:pPr>
              <a:buNone/>
            </a:pPr>
            <a:endParaRPr lang="ru-RU" dirty="0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357166"/>
            <a:ext cx="4038600" cy="599775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b="1" i="1" dirty="0" smtClean="0">
                <a:solidFill>
                  <a:schemeClr val="tx2"/>
                </a:solidFill>
                <a:latin typeface="Palatino Linotype" pitchFamily="18" charset="0"/>
              </a:rPr>
              <a:t>2. Центр окружности, вписанной в четырехугольник, является точкой пересечения биссектрис  всех его углов.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1800" b="1" i="1" dirty="0" smtClean="0">
                <a:solidFill>
                  <a:schemeClr val="tx2"/>
                </a:solidFill>
                <a:latin typeface="Palatino Linotype" pitchFamily="18" charset="0"/>
              </a:rPr>
              <a:t>3. Признак описанного четырехугольника.</a:t>
            </a:r>
          </a:p>
          <a:p>
            <a:pPr>
              <a:buNone/>
            </a:pPr>
            <a:r>
              <a:rPr lang="ru-RU" sz="1800" i="1" dirty="0" smtClean="0">
                <a:latin typeface="Palatino Linotype" pitchFamily="18" charset="0"/>
              </a:rPr>
              <a:t>Если в четырехугольнике сумма двух его противолежащих сторон равна сумме двух других его сторон, то в четырехугольник можно вписать окружность.</a:t>
            </a:r>
          </a:p>
          <a:p>
            <a:pPr>
              <a:buNone/>
            </a:pPr>
            <a:endParaRPr lang="ru-RU" dirty="0" smtClean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16200000" flipH="1" flipV="1">
            <a:off x="1685912" y="3386130"/>
            <a:ext cx="5929354" cy="14302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322</TotalTime>
  <Words>1101</Words>
  <PresentationFormat>Экран (4:3)</PresentationFormat>
  <Paragraphs>268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Поток</vt:lpstr>
      <vt:lpstr>Вписанный    и описанный четырехугольники</vt:lpstr>
      <vt:lpstr>План подготовки:</vt:lpstr>
      <vt:lpstr>Сложные геометрические узоры</vt:lpstr>
      <vt:lpstr>Вписанный многоугольник       Описанный многоугольник</vt:lpstr>
      <vt:lpstr>Слайд 5</vt:lpstr>
      <vt:lpstr>Слайд 6</vt:lpstr>
      <vt:lpstr>Слайд 7</vt:lpstr>
      <vt:lpstr>Вписанный четырехугольник       Описанный четырехугольник 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Домашнее задание.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Вписанный    и описанный четырехугольники</dc:title>
  <dc:creator>User</dc:creator>
  <cp:lastModifiedBy>User</cp:lastModifiedBy>
  <cp:revision>59</cp:revision>
  <dcterms:created xsi:type="dcterms:W3CDTF">2022-03-04T20:48:05Z</dcterms:created>
  <dcterms:modified xsi:type="dcterms:W3CDTF">2022-03-09T11:18:43Z</dcterms:modified>
</cp:coreProperties>
</file>