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9" r:id="rId2"/>
    <p:sldId id="260" r:id="rId3"/>
    <p:sldId id="261" r:id="rId4"/>
    <p:sldId id="262" r:id="rId5"/>
    <p:sldId id="263" r:id="rId6"/>
    <p:sldId id="264" r:id="rId7"/>
    <p:sldId id="326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8" r:id="rId27"/>
    <p:sldId id="285" r:id="rId28"/>
    <p:sldId id="286" r:id="rId29"/>
    <p:sldId id="289" r:id="rId30"/>
    <p:sldId id="290" r:id="rId31"/>
    <p:sldId id="346" r:id="rId32"/>
    <p:sldId id="291" r:id="rId33"/>
    <p:sldId id="292" r:id="rId34"/>
    <p:sldId id="294" r:id="rId35"/>
    <p:sldId id="295" r:id="rId36"/>
    <p:sldId id="296" r:id="rId37"/>
    <p:sldId id="297" r:id="rId38"/>
    <p:sldId id="298" r:id="rId39"/>
    <p:sldId id="299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10" r:id="rId49"/>
    <p:sldId id="311" r:id="rId50"/>
    <p:sldId id="314" r:id="rId51"/>
    <p:sldId id="315" r:id="rId52"/>
    <p:sldId id="324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8" r:id="rId62"/>
    <p:sldId id="329" r:id="rId63"/>
    <p:sldId id="345" r:id="rId64"/>
    <p:sldId id="332" r:id="rId65"/>
    <p:sldId id="335" r:id="rId66"/>
    <p:sldId id="336" r:id="rId67"/>
    <p:sldId id="339" r:id="rId68"/>
    <p:sldId id="340" r:id="rId69"/>
    <p:sldId id="341" r:id="rId70"/>
    <p:sldId id="343" r:id="rId71"/>
    <p:sldId id="344" r:id="rId72"/>
    <p:sldId id="325" r:id="rId73"/>
  </p:sldIdLst>
  <p:sldSz cx="9144000" cy="6858000" type="screen4x3"/>
  <p:notesSz cx="6858000" cy="9144000"/>
  <p:custDataLst>
    <p:tags r:id="rId7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6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72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1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Svoya_igra_-_Kot_v_Meshke.wav"/>
          </p:stSnd>
        </p:sndAc>
      </p:transition>
    </mc:Choice>
    <mc:Fallback>
      <p:transition spd="slow">
        <p:sndAc>
          <p:stSnd>
            <p:snd r:embed="rId1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audio" Target="../media/audio4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audio" Target="../media/audio4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1.wav"/><Relationship Id="rId4" Type="http://schemas.openxmlformats.org/officeDocument/2006/relationships/image" Target="../media/image4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21.wav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5" Type="http://schemas.openxmlformats.org/officeDocument/2006/relationships/audio" Target="../media/audio3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2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://ru.wikipedia.org/wiki/%D0%A1%D0%B2%D0%BE%D1%8F_%D0%B8%D0%B3%D1%80%D0%B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etsepty-s-foto.ru/uploads/taginator/Jul-2013/kot-v-meshke-foto.jpg" TargetMode="External"/><Relationship Id="rId5" Type="http://schemas.openxmlformats.org/officeDocument/2006/relationships/hyperlink" Target="http://ipadmania.org/wp-content/uploads/svoyaig1.jpg" TargetMode="External"/><Relationship Id="rId4" Type="http://schemas.openxmlformats.org/officeDocument/2006/relationships/hyperlink" Target="http://s004.radikal.ru/i206/1104/46/67c84dab6e2e.gif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26" Type="http://schemas.openxmlformats.org/officeDocument/2006/relationships/slide" Target="slide57.xml"/><Relationship Id="rId3" Type="http://schemas.openxmlformats.org/officeDocument/2006/relationships/slide" Target="slide9.xml"/><Relationship Id="rId21" Type="http://schemas.openxmlformats.org/officeDocument/2006/relationships/slide" Target="slide46.xml"/><Relationship Id="rId7" Type="http://schemas.openxmlformats.org/officeDocument/2006/relationships/slide" Target="slide17.xml"/><Relationship Id="rId12" Type="http://schemas.openxmlformats.org/officeDocument/2006/relationships/slide" Target="slide27.xml"/><Relationship Id="rId17" Type="http://schemas.openxmlformats.org/officeDocument/2006/relationships/slide" Target="slide38.xml"/><Relationship Id="rId25" Type="http://schemas.openxmlformats.org/officeDocument/2006/relationships/slide" Target="slide55.xml"/><Relationship Id="rId33" Type="http://schemas.openxmlformats.org/officeDocument/2006/relationships/slide" Target="slide69.xml"/><Relationship Id="rId2" Type="http://schemas.openxmlformats.org/officeDocument/2006/relationships/notesSlide" Target="../notesSlides/notesSlide2.xml"/><Relationship Id="rId16" Type="http://schemas.openxmlformats.org/officeDocument/2006/relationships/slide" Target="slide36.xml"/><Relationship Id="rId20" Type="http://schemas.openxmlformats.org/officeDocument/2006/relationships/slide" Target="slide44.xml"/><Relationship Id="rId29" Type="http://schemas.openxmlformats.org/officeDocument/2006/relationships/slide" Target="slide6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5.xml"/><Relationship Id="rId24" Type="http://schemas.openxmlformats.org/officeDocument/2006/relationships/slide" Target="slide52.xml"/><Relationship Id="rId32" Type="http://schemas.openxmlformats.org/officeDocument/2006/relationships/slide" Target="slide67.xml"/><Relationship Id="rId5" Type="http://schemas.openxmlformats.org/officeDocument/2006/relationships/slide" Target="slide13.xml"/><Relationship Id="rId15" Type="http://schemas.openxmlformats.org/officeDocument/2006/relationships/slide" Target="slide34.xml"/><Relationship Id="rId23" Type="http://schemas.openxmlformats.org/officeDocument/2006/relationships/slide" Target="slide50.xml"/><Relationship Id="rId28" Type="http://schemas.openxmlformats.org/officeDocument/2006/relationships/image" Target="../media/image11.png"/><Relationship Id="rId10" Type="http://schemas.openxmlformats.org/officeDocument/2006/relationships/slide" Target="slide23.xml"/><Relationship Id="rId19" Type="http://schemas.openxmlformats.org/officeDocument/2006/relationships/slide" Target="slide42.xml"/><Relationship Id="rId31" Type="http://schemas.openxmlformats.org/officeDocument/2006/relationships/slide" Target="slide65.xml"/><Relationship Id="rId4" Type="http://schemas.openxmlformats.org/officeDocument/2006/relationships/slide" Target="slide11.xml"/><Relationship Id="rId9" Type="http://schemas.openxmlformats.org/officeDocument/2006/relationships/slide" Target="slide21.xml"/><Relationship Id="rId14" Type="http://schemas.openxmlformats.org/officeDocument/2006/relationships/slide" Target="slide31.xml"/><Relationship Id="rId22" Type="http://schemas.openxmlformats.org/officeDocument/2006/relationships/slide" Target="slide48.xml"/><Relationship Id="rId27" Type="http://schemas.openxmlformats.org/officeDocument/2006/relationships/slide" Target="slide59.xml"/><Relationship Id="rId30" Type="http://schemas.openxmlformats.org/officeDocument/2006/relationships/slide" Target="slide6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331640" y="22845"/>
            <a:ext cx="6840537" cy="12969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C000"/>
                </a:solidFill>
              </a:rPr>
              <a:t>Интеллектуальная игра по истории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Zastavka_2013.wav"/>
          </p:stSnd>
        </p:sndAc>
      </p:transition>
    </mc:Choice>
    <mc:Fallback>
      <p:transition spd="slow">
        <p:sndAc>
          <p:stSnd>
            <p:snd r:embed="rId3" name="Svoya_igra_-_Zastavka_2013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52536" y="5777880"/>
            <a:ext cx="8064896" cy="10801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По преданию, князь Олег умер</a:t>
            </a:r>
          </a:p>
          <a:p>
            <a:pPr marL="0" indent="0" algn="ctr">
              <a:buNone/>
            </a:pPr>
            <a:r>
              <a:rPr lang="ru-RU" dirty="0" smtClean="0"/>
              <a:t> от укуса змеи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68610" name="Picture 2" descr="Олег Вещий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4275" y="1268760"/>
            <a:ext cx="6214069" cy="4349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46856" y="2204864"/>
            <a:ext cx="8229600" cy="2880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Назовите имя первой в истории Руси женщины-реформатора.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Враги называли ее хитрой, подданные – мудрой, а Церковь – святой.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7" name="Picture 2" descr="http://bali-divers.ru/images/sized/images/logbuk/d283-800x76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4277047" cy="40792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57200" y="1600201"/>
            <a:ext cx="4258816" cy="604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Княгиня Ольга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3528" y="1484784"/>
            <a:ext cx="8435280" cy="27649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Благодаря этому князю,  Москва впервые упоминалась в летописях, когда он в 1147 году принимал в ней своего союзника – князя Святослава.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7" name="Picture 2" descr="Для чего князь Юрий Долгорукий посетил древнюю Москву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1144" y="1412776"/>
            <a:ext cx="3435569" cy="4464496"/>
          </a:xfrm>
          <a:prstGeom prst="rect">
            <a:avLst/>
          </a:prstGeom>
          <a:noFill/>
        </p:spPr>
      </p:pic>
      <p:pic>
        <p:nvPicPr>
          <p:cNvPr id="9" name="Picture 4" descr="Что нам заграница, или Юрий Долгорукий как принц Уэссекский. Великие  исторические сенсации [100 историй, которые потрясли мир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391379"/>
            <a:ext cx="3312368" cy="4485894"/>
          </a:xfrm>
          <a:prstGeom prst="rect">
            <a:avLst/>
          </a:prstGeom>
          <a:noFill/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0" y="5949280"/>
            <a:ext cx="7236296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Князь Юрий Долгорукий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0" y="1340768"/>
            <a:ext cx="8892480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None/>
            </a:pPr>
            <a:r>
              <a:rPr lang="ru-RU" dirty="0" smtClean="0"/>
              <a:t>   О каком князе  идёт речь в отрывке из документа: «…Если повадится волк к овцам, то унесёт все стадо, если не убьют его, так и этот: если не убьём его, то всех нас погубит. И послали к нему послов, говоря: «Почему идёшь опять? Ты ведь взял дань»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6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6188485"/>
            <a:ext cx="4607618" cy="6695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 князе Игоре</a:t>
            </a:r>
            <a:endParaRPr lang="ru-RU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61442" name="AutoShape 2" descr="Смерть Игоря Рюриковича - убийство князя восставшими древлян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4" name="Picture 4" descr="Смерть Игоря Рюриковича - убийство князя восставшими древлянам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340768"/>
            <a:ext cx="6264696" cy="4744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5488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Великий киевский князь для защиты от кочевников простроил мощные оборонительные сооружения, надолго обезопасив южные границы страны. Назовите имя и прозвище этого князя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60418" name="Picture 2" descr="Змиевы валы | Историк Античности | Яндекс Дз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8750" y="3713186"/>
            <a:ext cx="5387546" cy="2236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5373216"/>
            <a:ext cx="4474840" cy="22608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Князь Владимир Красное солнышко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0934" y="394990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59394" name="Picture 2" descr="Князь Владимир - Радио ВЕ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12776"/>
            <a:ext cx="35052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3384376" cy="39170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В каком году состоялось событие, изображенное на картине?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25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18434" name="Picture 2" descr="http://zyuzinomedia.ru/upload/medialibrary/e63/e630ba4201a07278febcc2c4fd77e89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28800"/>
            <a:ext cx="5656833" cy="3394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476672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65538" name="AutoShape 2" descr="БЛАГОСЛОВЛЯЛ ЛИ СЕРГИЙ РАДОНЕЖСКИЙ ДМИТРИЯ ДОНСКОГО? » ИНТЕЛР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0" name="AutoShape 4" descr="БЛАГОСЛОВЛЯЛ ЛИ СЕРГИЙ РАДОНЕЖСКИЙ ДМИТРИЯ ДОНСКОГО? » ИНТЕЛР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2" name="AutoShape 6" descr="БЛАГОСЛОВЛЯЛ ЛИ СЕРГИЙ РАДОНЕЖСКИЙ ДМИТРИЯ ДОНСКОГО? » ИНТЕЛР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44" name="Picture 8" descr="https://foma.ru/wp-content/uploads/2014/07/volodixin135_2.jpg"/>
          <p:cNvPicPr>
            <a:picLocks noChangeAspect="1" noChangeArrowheads="1"/>
          </p:cNvPicPr>
          <p:nvPr/>
        </p:nvPicPr>
        <p:blipFill>
          <a:blip r:embed="rId2" cstate="print"/>
          <a:srcRect l="2899" t="3159" r="2899" b="4804"/>
          <a:stretch>
            <a:fillRect/>
          </a:stretch>
        </p:blipFill>
        <p:spPr bwMode="auto">
          <a:xfrm>
            <a:off x="1691680" y="1988840"/>
            <a:ext cx="5760639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496" y="2132856"/>
            <a:ext cx="5357800" cy="19442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Крещение Руси </a:t>
            </a:r>
          </a:p>
          <a:p>
            <a:pPr marL="0" indent="0" algn="ctr">
              <a:buNone/>
            </a:pPr>
            <a:r>
              <a:rPr lang="ru-RU" dirty="0" smtClean="0"/>
              <a:t>988 г.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</p:spTree>
    <p:extLst>
      <p:ext uri="{BB962C8B-B14F-4D97-AF65-F5344CB8AC3E}">
        <p14:creationId xmlns=""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572" y="4797152"/>
            <a:ext cx="8229600" cy="24768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каком году состоялось событие, изображенное на картине?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6956" y="394990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5" name="Picture 4" descr="http://www.dmdonskoy.ru/sites/default/files/field/mainimage-anniversary/15.07_nevskaya_bitv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82" y="1245004"/>
            <a:ext cx="6912768" cy="3568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83046"/>
            <a:ext cx="5616624" cy="36301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8944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1196752"/>
            <a:ext cx="43022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Ледовое побоище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1242 г</a:t>
            </a:r>
            <a:r>
              <a:rPr lang="ru-RU" sz="2600" dirty="0" smtClean="0">
                <a:solidFill>
                  <a:schemeClr val="bg1"/>
                </a:solidFill>
              </a:rPr>
              <a:t>.</a:t>
            </a:r>
            <a:endParaRPr lang="ru-RU" sz="2600" dirty="0">
              <a:solidFill>
                <a:schemeClr val="bg1"/>
              </a:solidFill>
            </a:endParaRPr>
          </a:p>
        </p:txBody>
      </p:sp>
      <p:pic>
        <p:nvPicPr>
          <p:cNvPr id="55298" name="Picture 2" descr="Невская битва и Ледовое побоищ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7683" y="2708920"/>
            <a:ext cx="4070541" cy="4078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53250" name="Picture 2" descr="Битва на реке Калке 1223 года кратко, события, причи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268760"/>
            <a:ext cx="6264696" cy="4027305"/>
          </a:xfrm>
          <a:prstGeom prst="rect">
            <a:avLst/>
          </a:prstGeom>
          <a:noFill/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67544" y="5201816"/>
            <a:ext cx="8229600" cy="11795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К итогам какого события относится данное изображение?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9408" y="1268760"/>
            <a:ext cx="4546848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Битва на реке Калке</a:t>
            </a:r>
          </a:p>
          <a:p>
            <a:pPr marL="0" indent="0" algn="ctr">
              <a:buNone/>
            </a:pPr>
            <a:r>
              <a:rPr lang="ru-RU" dirty="0" smtClean="0"/>
              <a:t>1223 г.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52226" name="Picture 2" descr="Битва на реке Калке – год сражения, участн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80928"/>
            <a:ext cx="5184576" cy="3789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427" y="1327077"/>
            <a:ext cx="6203032" cy="44930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1072 г. по инициативе князя Ярослава Мудрого был создан первый сборник законов древнерусского государства. Как он назывался?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22530" name="Picture 2" descr="http://mtdata.ru/u33/photo2D2D/20058368130-0/big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07409"/>
            <a:ext cx="3305944" cy="41324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«Русская правда»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68672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7" name="Picture 2" descr="http://forumimage.ru/uploads/20150330/1427739383441938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832" y="2780928"/>
            <a:ext cx="4148336" cy="3111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pic>
        <p:nvPicPr>
          <p:cNvPr id="49154" name="Picture 2" descr="Призвание варягов: а что тут позорного? | дневник ролевика | Яндекс Дз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484783"/>
            <a:ext cx="5112568" cy="4439413"/>
          </a:xfrm>
          <a:prstGeom prst="rect">
            <a:avLst/>
          </a:prstGeom>
          <a:noFill/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72008" y="1988840"/>
            <a:ext cx="3707904" cy="38884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В каком году состоялось событие, изображенное на картине?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Призвание князя </a:t>
            </a:r>
            <a:r>
              <a:rPr lang="ru-RU" dirty="0" err="1" smtClean="0"/>
              <a:t>Рюрика</a:t>
            </a:r>
            <a:r>
              <a:rPr lang="ru-RU" dirty="0" smtClean="0"/>
              <a:t> новгородцами</a:t>
            </a:r>
          </a:p>
          <a:p>
            <a:pPr marL="0" indent="0" algn="ctr">
              <a:buNone/>
            </a:pPr>
            <a:r>
              <a:rPr lang="ru-RU" dirty="0" smtClean="0"/>
              <a:t>862 г.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2661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</p:spTree>
    <p:extLst>
      <p:ext uri="{BB962C8B-B14F-4D97-AF65-F5344CB8AC3E}">
        <p14:creationId xmlns=""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Как назывался вооруженный отряд при князе, составлявший ядро его войска и помогавший ему в управлении княжеством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/>
              <a:t>на Руси IX-XIII </a:t>
            </a:r>
            <a:r>
              <a:rPr lang="ru-RU" dirty="0" err="1"/>
              <a:t>вв</a:t>
            </a:r>
            <a:r>
              <a:rPr lang="ru-RU" dirty="0"/>
              <a:t>).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094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0052" y="476672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sp>
        <p:nvSpPr>
          <p:cNvPr id="64514" name="AutoShape 2" descr="Древнерусская миниатюра - Теория - Zen Design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6" name="AutoShape 4" descr="Древнерусские миниатюры как исторический источник - Исторический  дискуссионный клуб - 30 декабря - 43397043055 - Медиаплатформа МирТес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988840"/>
            <a:ext cx="5760640" cy="4320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Общие сведения о книжной миниатюре — Искусствоед.ру – сетевой ресурс о  культуре и искусст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08920"/>
            <a:ext cx="5759202" cy="3043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5949280"/>
            <a:ext cx="2355229" cy="676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Дружина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523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pic>
        <p:nvPicPr>
          <p:cNvPr id="5" name="Picture 2" descr="http://new.rusarchives.ru/statehood/images/03-11-danilevsky-kulikovo-po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1"/>
            <a:ext cx="6048672" cy="43469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Славянские воины, по свидетельству византийцев были весьма неприхотливы. Они могли совершать многодневные походы, питаясь ……</a:t>
            </a:r>
            <a:r>
              <a:rPr lang="ru-RU" u="sng" dirty="0" smtClean="0"/>
              <a:t>ЭТИМ</a:t>
            </a:r>
            <a:r>
              <a:rPr lang="ru-RU" dirty="0" smtClean="0"/>
              <a:t>….. или размоченной в воде мукой. Что находится в черном ящике?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19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76" t="13701" r="9232" b="10945"/>
          <a:stretch>
            <a:fillRect/>
          </a:stretch>
        </p:blipFill>
        <p:spPr>
          <a:xfrm>
            <a:off x="1835696" y="1268760"/>
            <a:ext cx="5472608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6065912"/>
            <a:ext cx="3528392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Сухари 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093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pic>
        <p:nvPicPr>
          <p:cNvPr id="43010" name="Picture 2" descr="Как сушить сухари в духовке из хлеба и бат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6480720" cy="42934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Как мы называем то, что во времена Дмитрия Донского называлось «самострел»?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0655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77480" y="6214673"/>
            <a:ext cx="2458616" cy="6707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Арбалет</a:t>
            </a:r>
            <a:endParaRPr lang="ru-RU" dirty="0"/>
          </a:p>
        </p:txBody>
      </p:sp>
      <p:pic>
        <p:nvPicPr>
          <p:cNvPr id="7" name="Рисунок 6" descr="http://ic.pics.livejournal.com/mihalchuk_1974/69228826/1989567/1989567_90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1"/>
            <a:ext cx="6264696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6856" y="1484784"/>
            <a:ext cx="8229600" cy="44930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Старинный воинский доспех в виде рубашки из металлических колец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7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7509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627784" y="6037311"/>
            <a:ext cx="2814713" cy="820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Кольчуга</a:t>
            </a:r>
            <a:endParaRPr lang="ru-RU" dirty="0"/>
          </a:p>
        </p:txBody>
      </p:sp>
      <p:pic>
        <p:nvPicPr>
          <p:cNvPr id="39938" name="Picture 2" descr="Насколько эффективны были кольчуги? | История военного дела | Яндекс Дз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8001000" cy="4048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7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49309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Славянских воинов пытались заполучить к себе на службу многие правители. Рослые, физически сильные, бесстрашные славянские воины умели воевать. Они умели прятаться в траве, в лесу, скрываться на вершинах деревьев  и даже незаметно пробираться к врагу по дну реки. Как они это делали?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7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2776"/>
            <a:ext cx="4752528" cy="51125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Славяне научились скрытно передвигаться по дну реки с трубкой из камыша во рту. Один конец трубки торчал из воды, и они могли дышать, находясь под водой. </a:t>
            </a:r>
            <a:endParaRPr lang="ru-RU" dirty="0"/>
          </a:p>
        </p:txBody>
      </p:sp>
      <p:pic>
        <p:nvPicPr>
          <p:cNvPr id="5" name="Рисунок 4" descr="http://www.vrazvedka.ru/main/history/im/afonchenko-02_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503" y="2078459"/>
            <a:ext cx="4197985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0052" y="476672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63490" name="AutoShape 2" descr="Древнерусская миниатюра - Теория - Zen Design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6" descr="В тени Куликовской битвы»: как победа в сражении на реке Воже повлияла на  историю Руси — РТ на русском"/>
          <p:cNvPicPr>
            <a:picLocks noChangeAspect="1" noChangeArrowheads="1"/>
          </p:cNvPicPr>
          <p:nvPr/>
        </p:nvPicPr>
        <p:blipFill>
          <a:blip r:embed="rId2" cstate="print"/>
          <a:srcRect l="10000" r="10000"/>
          <a:stretch>
            <a:fillRect/>
          </a:stretch>
        </p:blipFill>
        <p:spPr bwMode="auto">
          <a:xfrm>
            <a:off x="1691680" y="1988840"/>
            <a:ext cx="5760640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49309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Древнерусские книги изготовлялись из пергамента – выделанной кожи телят. Этот материал для письма был очень дорог. Поэтому жители нашли более дешевый вариант, всегда находившийся под руками. Назовите что служило материалом для письма простым жителям Древнерусского государства.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268534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6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6037312"/>
            <a:ext cx="5338936" cy="8206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Береста (кора березы)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1236" y="401910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pic>
        <p:nvPicPr>
          <p:cNvPr id="33794" name="Picture 2" descr="Новгородские берестяные грамоты - письма, пришедшие через 600 л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82712"/>
            <a:ext cx="6667500" cy="3838576"/>
          </a:xfrm>
          <a:prstGeom prst="rect">
            <a:avLst/>
          </a:prstGeom>
          <a:noFill/>
        </p:spPr>
      </p:pic>
      <p:pic>
        <p:nvPicPr>
          <p:cNvPr id="33796" name="Picture 4" descr="Берестяные грамоты Великого Новгорода: как мальчик Онфим изменил  представление о прошлом | Ме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3614" y="188640"/>
            <a:ext cx="2648570" cy="1800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Торговый путь, проходивший по рекам древней Руси и соединявший Северную Европу с Византией, называли 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820" y="548680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6038528"/>
            <a:ext cx="6480720" cy="8194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«Из варяг в греки»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3802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pic>
        <p:nvPicPr>
          <p:cNvPr id="31746" name="Picture 2" descr="Путь из варяг в греки. Современная оценка исследователей — VATNIKST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6600056" cy="4403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«Великим» становился князь, получавший </a:t>
            </a:r>
            <a:r>
              <a:rPr lang="ru-RU" sz="6000" dirty="0" smtClean="0"/>
              <a:t>это</a:t>
            </a:r>
            <a:r>
              <a:rPr lang="ru-RU" dirty="0" smtClean="0"/>
              <a:t> из рук хана.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8660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4932040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Ярлык – </a:t>
            </a:r>
          </a:p>
          <a:p>
            <a:pPr marL="0" indent="0" algn="ctr">
              <a:buNone/>
            </a:pPr>
            <a:r>
              <a:rPr lang="ru-RU" dirty="0" smtClean="0"/>
              <a:t>ханская грамота  на великое княжение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2947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pic>
        <p:nvPicPr>
          <p:cNvPr id="14340" name="Picture 4" descr="http://cdn.topwar.ru/uploads/images/2015/300/cjnd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83" y="1412776"/>
            <a:ext cx="3384376" cy="4328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В Новгороде и Пскове князь выполнял только функцию приглашенного военачальника. Каким образом осуществлялось управление боярскими республиками Новгорода и Пскова?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6095603"/>
            <a:ext cx="5112568" cy="7623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 помощью Веча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1910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pic>
        <p:nvPicPr>
          <p:cNvPr id="27650" name="Picture 2" descr="Элементы политической свободы и общественного самоуправления в допетровской  Руси :: Издательство Русская Идея"/>
          <p:cNvPicPr>
            <a:picLocks noChangeAspect="1" noChangeArrowheads="1"/>
          </p:cNvPicPr>
          <p:nvPr/>
        </p:nvPicPr>
        <p:blipFill>
          <a:blip r:embed="rId4" cstate="print"/>
          <a:srcRect r="2817"/>
          <a:stretch>
            <a:fillRect/>
          </a:stretch>
        </p:blipFill>
        <p:spPr bwMode="auto">
          <a:xfrm>
            <a:off x="1691680" y="1340768"/>
            <a:ext cx="4968552" cy="4759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Что, по легенде, византийский император вручил русскому князю Владимиру? Этот предмет стал символом  царской власти на Руси,  </a:t>
            </a:r>
            <a:r>
              <a:rPr lang="ru-RU" dirty="0" smtClean="0"/>
              <a:t>до </a:t>
            </a:r>
            <a:r>
              <a:rPr lang="ru-RU" dirty="0"/>
              <a:t>XVIII века ее при коронации надевали на голову новому царю. 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6136705"/>
            <a:ext cx="4474840" cy="96470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Шапка </a:t>
            </a:r>
            <a:r>
              <a:rPr lang="ru-RU" dirty="0" smtClean="0"/>
              <a:t>Мономаха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94468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pic>
        <p:nvPicPr>
          <p:cNvPr id="5" name="Picture 4" descr="http://cdn.quizzclub.ru/images/op-z7-ve50-03-1e2f5252f5ba4da2bd1167292bc49cb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477" y="1501817"/>
            <a:ext cx="4848747" cy="45194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0052" y="476672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sp>
        <p:nvSpPr>
          <p:cNvPr id="62470" name="AutoShape 6" descr="Презентация на тему: &amp;quot;Древнерусская рукописная книга Над проектом работала  ученица 10 кл. МОУ «СОШ 2 им.А.С.Пушкина» г. Костомукши Григоните Юлия  Викторовна Руководитель проекта.&amp;quot;. Скачать бесплатно и без регистраци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4" name="AutoShape 10" descr="Остромирово Евангелие: история древнего рукописного памятн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80" name="Picture 16" descr="Рукописные книги Древней Рус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832648" cy="42172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4930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Восхищенный месторасположением и красотой города, князь Олег воскликнул:  «Сей город будет матерью городов русских!» О каком городе это сказано? 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38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5993904"/>
            <a:ext cx="1728192" cy="864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Киев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23554" name="Picture 2" descr="Киев (Украина) 2022: все самое лучшее для туристов - Tripadvis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5976664" cy="44824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90921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46856" y="1628800"/>
            <a:ext cx="8229600" cy="449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По преданию,  эту фразу произнес благоверный  князь Александр Ярославович Невский, перед битвой с немецкими рыцарями: «Кто к нам с ..... </a:t>
            </a:r>
            <a:r>
              <a:rPr lang="ru-RU" dirty="0"/>
              <a:t>п</a:t>
            </a:r>
            <a:r>
              <a:rPr lang="ru-RU" dirty="0" smtClean="0"/>
              <a:t>ридет, от …. И погибнет»</a:t>
            </a:r>
          </a:p>
          <a:p>
            <a:pPr marL="0" indent="0">
              <a:buNone/>
            </a:pPr>
            <a:r>
              <a:rPr lang="ru-RU" dirty="0" smtClean="0"/>
              <a:t>Ответьте, что лежит в черном ящике</a:t>
            </a:r>
            <a:endParaRPr lang="ru-RU" dirty="0"/>
          </a:p>
        </p:txBody>
      </p:sp>
      <p:pic>
        <p:nvPicPr>
          <p:cNvPr id="12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76" t="13701" r="9232" b="10945"/>
          <a:stretch>
            <a:fillRect/>
          </a:stretch>
        </p:blipFill>
        <p:spPr>
          <a:xfrm>
            <a:off x="1835696" y="1124744"/>
            <a:ext cx="5472608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34923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5589240"/>
            <a:ext cx="8075240" cy="16604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«Кто к нам с мечем придет, от меча и погибнет»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20482" name="Picture 2" descr="http://www.rusimperia.info/files/iul_iii_2015/nevskaya_bit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68465"/>
            <a:ext cx="6672064" cy="4159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Библейская фраза: «положить душу за </a:t>
            </a:r>
            <a:r>
              <a:rPr lang="ru-RU" dirty="0" err="1" smtClean="0"/>
              <a:t>други</a:t>
            </a:r>
            <a:r>
              <a:rPr lang="ru-RU" dirty="0" smtClean="0"/>
              <a:t> своя», стала первой воинской заповедью – «сам погибай – а ….»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6679" y="390921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035600"/>
            <a:ext cx="5594450" cy="822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…товарища выручай!»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18434" name="Picture 2" descr="Мы — воины Христовы! | Публикации | Православие в Татарстане | Портал  Татарстанской митропол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32866"/>
            <a:ext cx="6984776" cy="46604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Киевский князь был мужественным и храбрым воином. </a:t>
            </a:r>
            <a:r>
              <a:rPr lang="ru-RU" dirty="0" smtClean="0">
                <a:cs typeface="Times New Roman" pitchFamily="18" charset="0"/>
              </a:rPr>
              <a:t>О нем летописец говорил, что он ходил легко как барс, в походы не брал с собой ни шатра, ни котлов, а спал под открытым небом, подложив под голову седло. </a:t>
            </a:r>
            <a:r>
              <a:rPr lang="ru-RU" dirty="0" smtClean="0"/>
              <a:t>Всю жизнь провел в военных походах: покорил вятичей, разгромил хазар, покорил булгар. П</a:t>
            </a:r>
            <a:r>
              <a:rPr lang="ru-RU" dirty="0" smtClean="0">
                <a:cs typeface="Times New Roman" pitchFamily="18" charset="0"/>
              </a:rPr>
              <a:t>еред походом  он всегда предупреждал своих противников  - «иду на вы».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3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256" y="6021288"/>
            <a:ext cx="649106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Князь Святослав Игоревич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16386" name="Picture 2" descr="Великий князь Святослав Игореви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12776"/>
            <a:ext cx="5544616" cy="4444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Согласно «Повести временных лет», печенежский хан Куря в 972 г. после битвы с сделал себе чашу из черепа побежденного князя Святослава. Что хан повелел написать на чаше?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43804" y="476672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61444" name="Picture 4" descr="Сирин, Алконост, Гамаюн. Обсуждение на LiveInternet - Российский Сервис 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00597"/>
            <a:ext cx="5688632" cy="4308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32649"/>
            <a:ext cx="8280920" cy="1225351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8400" dirty="0" smtClean="0"/>
              <a:t>«чужих </a:t>
            </a:r>
            <a:r>
              <a:rPr lang="ru-RU" sz="8400" dirty="0"/>
              <a:t>ища, своя </a:t>
            </a:r>
            <a:r>
              <a:rPr lang="ru-RU" sz="8400" dirty="0" smtClean="0"/>
              <a:t>погуби» </a:t>
            </a:r>
          </a:p>
          <a:p>
            <a:pPr marL="0" indent="0">
              <a:buNone/>
            </a:pPr>
            <a:r>
              <a:rPr lang="ru-RU" sz="8400" dirty="0" smtClean="0"/>
              <a:t>(кто ищет чужое – погубит и своё)</a:t>
            </a:r>
            <a:endParaRPr lang="ru-RU" sz="8400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5" name="Picture 2" descr="http://static4.fjcdn.com/comments/Gt+khan+krum+s+fw+_696fad07049fde06e4ae2efdaefe551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23" y="1268760"/>
            <a:ext cx="6304681" cy="4402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44930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Древний славянский праздник, сохранившийся до наших дней, связанный с проводами зимы и встречей весны, сопровождавшийся народными гуляниями и обильными угощениями. Завершался сожжением соломенного чучела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38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5" name="Picture 2" descr="Православные и народные праздники: - &amp;quot;Масленица&amp;quot; | interest.ir | Яндекс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80928"/>
            <a:ext cx="4947378" cy="3710534"/>
          </a:xfrm>
          <a:prstGeom prst="rect">
            <a:avLst/>
          </a:prstGeom>
          <a:noFill/>
        </p:spPr>
      </p:pic>
      <p:pic>
        <p:nvPicPr>
          <p:cNvPr id="8" name="Picture 4" descr="Праздник масленица рисунок в школ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12776"/>
            <a:ext cx="3888432" cy="2725791"/>
          </a:xfrm>
          <a:prstGeom prst="rect">
            <a:avLst/>
          </a:prstGeom>
          <a:noFill/>
        </p:spPr>
      </p:pic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80920" cy="1756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Масленица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Древнерусские сказания о ратных подвигах богатырей, называются…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5877273"/>
            <a:ext cx="8229600" cy="98072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Былины</a:t>
            </a:r>
            <a:endParaRPr lang="ru-RU" dirty="0"/>
          </a:p>
        </p:txBody>
      </p:sp>
      <p:pic>
        <p:nvPicPr>
          <p:cNvPr id="8" name="Picture 2" descr="839 год: первое упоминание о русски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6638236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cs typeface="Times New Roman" pitchFamily="18" charset="0"/>
              </a:rPr>
              <a:t>С культом древнерусского </a:t>
            </a:r>
            <a:r>
              <a:rPr lang="ru-RU" dirty="0" err="1" smtClean="0">
                <a:cs typeface="Times New Roman" pitchFamily="18" charset="0"/>
              </a:rPr>
              <a:t>Хорса</a:t>
            </a:r>
            <a:r>
              <a:rPr lang="ru-RU" dirty="0" smtClean="0">
                <a:cs typeface="Times New Roman" pitchFamily="18" charset="0"/>
              </a:rPr>
              <a:t> был связан ритуальный весенний танец – …(движение по кругу)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3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svoya_igra_1.wav"/>
          </p:stSnd>
        </p:sndAc>
      </p:transition>
    </mc:Choice>
    <mc:Fallback>
      <p:transition spd="slow">
        <p:sndAc>
          <p:stSnd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618856" cy="676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Хоровод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3074" name="Picture 2" descr="ХОРОВОД / Блоги / Людмила Сорокина / В Кругу Друзей — социальная се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484784"/>
            <a:ext cx="5001753" cy="4176464"/>
          </a:xfrm>
          <a:prstGeom prst="rect">
            <a:avLst/>
          </a:prstGeom>
          <a:noFill/>
        </p:spPr>
      </p:pic>
      <p:sp>
        <p:nvSpPr>
          <p:cNvPr id="3076" name="AutoShape 4" descr="Русские хоров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Хороводы в Киеве - СИЛА СЛАВЯНСКИХ ХОРОВОДОВ Хоровод в нашей славянской  культуре, даже когда сама славянская культура очень сильно преобразована  различными новыми веяниями мировой культуры, иных традиций, всем как будто  бы понятен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717032"/>
            <a:ext cx="2667000" cy="1714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6" name="восходящий ряд.wav"/>
          </p:stSnd>
        </p:sndAc>
      </p:transition>
    </mc:Choice>
    <mc:Fallback>
      <p:transition spd="slow">
        <p:sndAc>
          <p:stSnd>
            <p:snd r:embed="rId2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Храмы украшались изнутри картинами, изображающими сюжеты из Священной истории, написанными красками по еще сырой штукатурке. Такой вид живописи долговечен и называется …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</p:spTree>
    <p:extLst>
      <p:ext uri="{BB962C8B-B14F-4D97-AF65-F5344CB8AC3E}">
        <p14:creationId xmlns=""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979605"/>
            <a:ext cx="8280920" cy="8783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Фрески </a:t>
            </a:r>
            <a:endParaRPr lang="ru-RU" sz="4400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92164" name="Picture 4" descr="Роспись храма Афанасия и Феодосия - YouT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632848" cy="42934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5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43804" y="476672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78854" name="Picture 6" descr="Древнерусская книжная миниатюра Исторического музея Выпуск 4 Архитектура –  Artofit"/>
          <p:cNvPicPr>
            <a:picLocks noChangeAspect="1" noChangeArrowheads="1"/>
          </p:cNvPicPr>
          <p:nvPr/>
        </p:nvPicPr>
        <p:blipFill>
          <a:blip r:embed="rId2" cstate="print"/>
          <a:srcRect t="34762"/>
          <a:stretch>
            <a:fillRect/>
          </a:stretch>
        </p:blipFill>
        <p:spPr bwMode="auto">
          <a:xfrm>
            <a:off x="2411760" y="1916832"/>
            <a:ext cx="4392488" cy="44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449309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Первое, на что обращал внимание человек, входя в дом – это были……, которые занимали наиболее почетное место в избе – в красном углу. Войдя в избу, человек прежде всего крестился на ……., а затем уже здоровался с хозяевами. Что находится в черном ящике?</a:t>
            </a:r>
          </a:p>
          <a:p>
            <a:pPr algn="ctr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6679" y="390921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76" t="13701" r="9232" b="10945"/>
          <a:stretch>
            <a:fillRect/>
          </a:stretch>
        </p:blipFill>
        <p:spPr>
          <a:xfrm>
            <a:off x="1907704" y="1196752"/>
            <a:ext cx="5472608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556793"/>
            <a:ext cx="8229600" cy="10081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Иконы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04664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Культура и быт</a:t>
            </a:r>
            <a:endParaRPr lang="ru-RU" sz="3500" b="1" dirty="0"/>
          </a:p>
        </p:txBody>
      </p:sp>
      <p:pic>
        <p:nvPicPr>
          <p:cNvPr id="5124" name="Picture 4" descr="Красный угол&amp;quot; в доме. — remdominfo"/>
          <p:cNvPicPr>
            <a:picLocks noChangeAspect="1" noChangeArrowheads="1"/>
          </p:cNvPicPr>
          <p:nvPr/>
        </p:nvPicPr>
        <p:blipFill>
          <a:blip r:embed="rId3" cstate="print"/>
          <a:srcRect l="16657" r="14150"/>
          <a:stretch>
            <a:fillRect/>
          </a:stretch>
        </p:blipFill>
        <p:spPr bwMode="auto">
          <a:xfrm>
            <a:off x="323528" y="3501008"/>
            <a:ext cx="3888432" cy="3095625"/>
          </a:xfrm>
          <a:prstGeom prst="rect">
            <a:avLst/>
          </a:prstGeom>
          <a:noFill/>
        </p:spPr>
      </p:pic>
      <p:pic>
        <p:nvPicPr>
          <p:cNvPr id="5126" name="Picture 6" descr="Икона — что это такое: суть икон, виды, примеры, история возникновения и  значение иконописи в искусстве. Отличия православных икон от католических"/>
          <p:cNvPicPr>
            <a:picLocks noChangeAspect="1" noChangeArrowheads="1"/>
          </p:cNvPicPr>
          <p:nvPr/>
        </p:nvPicPr>
        <p:blipFill>
          <a:blip r:embed="rId4" cstate="print"/>
          <a:srcRect b="3763"/>
          <a:stretch>
            <a:fillRect/>
          </a:stretch>
        </p:blipFill>
        <p:spPr bwMode="auto">
          <a:xfrm>
            <a:off x="4355976" y="404664"/>
            <a:ext cx="3357311" cy="62463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44926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Аудиоряды</a:t>
            </a:r>
            <a:r>
              <a:rPr lang="ru-RU" dirty="0" smtClean="0">
                <a:solidFill>
                  <a:schemeClr val="bg1"/>
                </a:solidFill>
              </a:rPr>
              <a:t> заимствованы с сайта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GetTune.net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 запросу «Своя игра»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4"/>
              </a:rPr>
              <a:t>Звезда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5"/>
              </a:rPr>
              <a:t>Фон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hlinkClick r:id="rId6"/>
              </a:rPr>
              <a:t>Кот в мешке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7"/>
              </a:rPr>
              <a:t>Идея игры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шаблона игры </a:t>
            </a:r>
            <a:r>
              <a:rPr lang="ru-RU" dirty="0" err="1" smtClean="0">
                <a:solidFill>
                  <a:schemeClr val="bg1"/>
                </a:solidFill>
              </a:rPr>
              <a:t>Салиш</a:t>
            </a:r>
            <a:r>
              <a:rPr lang="ru-RU" dirty="0" smtClean="0">
                <a:solidFill>
                  <a:schemeClr val="bg1"/>
                </a:solidFill>
              </a:rPr>
              <a:t> С.С.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2014 год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0" y="1511771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2447875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 smtClean="0"/>
              <a:t>Даты и события</a:t>
            </a:r>
            <a:endParaRPr lang="ru-RU" sz="35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3383979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Армия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0" y="4320083"/>
            <a:ext cx="3744416" cy="79484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Детали</a:t>
            </a:r>
            <a:endParaRPr lang="ru-RU" sz="36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07504" y="5256186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dirty="0" smtClean="0"/>
              <a:t>Крылатые фразы</a:t>
            </a:r>
            <a:endParaRPr lang="ru-RU" sz="35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70992" y="6165303"/>
            <a:ext cx="3636912" cy="792089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500" b="1" smtClean="0"/>
              <a:t>Культура и быт</a:t>
            </a:r>
            <a:endParaRPr lang="ru-RU" sz="3500" b="1" dirty="0"/>
          </a:p>
        </p:txBody>
      </p:sp>
      <p:sp>
        <p:nvSpPr>
          <p:cNvPr id="37" name="Прямоугольник 36">
            <a:hlinkClick r:id="rId29" action="ppaction://hlinksldjump"/>
          </p:cNvPr>
          <p:cNvSpPr/>
          <p:nvPr/>
        </p:nvSpPr>
        <p:spPr>
          <a:xfrm>
            <a:off x="3851920" y="616530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8" name="Прямоугольник 37">
            <a:hlinkClick r:id="rId30" action="ppaction://hlinksldjump"/>
          </p:cNvPr>
          <p:cNvSpPr/>
          <p:nvPr/>
        </p:nvSpPr>
        <p:spPr>
          <a:xfrm>
            <a:off x="4860032" y="616530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39" name="Прямоугольник 38">
            <a:hlinkClick r:id="rId31" action="ppaction://hlinksldjump"/>
          </p:cNvPr>
          <p:cNvSpPr/>
          <p:nvPr/>
        </p:nvSpPr>
        <p:spPr>
          <a:xfrm>
            <a:off x="5868144" y="616530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40" name="Прямоугольник 39">
            <a:hlinkClick r:id="rId32" action="ppaction://hlinksldjump"/>
          </p:cNvPr>
          <p:cNvSpPr/>
          <p:nvPr/>
        </p:nvSpPr>
        <p:spPr>
          <a:xfrm>
            <a:off x="6876256" y="616530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41" name="Прямоугольник 40">
            <a:hlinkClick r:id="rId33" action="ppaction://hlinksldjump"/>
          </p:cNvPr>
          <p:cNvSpPr/>
          <p:nvPr/>
        </p:nvSpPr>
        <p:spPr>
          <a:xfrm>
            <a:off x="7884368" y="616530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</p:spTree>
    <p:extLst>
      <p:ext uri="{BB962C8B-B14F-4D97-AF65-F5344CB8AC3E}">
        <p14:creationId xmlns=""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599" y="2204864"/>
            <a:ext cx="5407521" cy="30963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Этот князь прибил щит на «врата Царьграда (Константинополя)</a:t>
            </a:r>
          </a:p>
          <a:p>
            <a:pPr marL="0" indent="0" algn="ctr">
              <a:buNone/>
            </a:pPr>
            <a:r>
              <a:rPr lang="ru-RU" dirty="0" smtClean="0"/>
              <a:t>Назовите его имя и причину смерти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782" y="404664"/>
            <a:ext cx="374441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Личность в истории</a:t>
            </a:r>
            <a:endParaRPr lang="ru-RU" sz="3200" dirty="0"/>
          </a:p>
        </p:txBody>
      </p:sp>
      <p:pic>
        <p:nvPicPr>
          <p:cNvPr id="6" name="Picture 6" descr="Битва с самим собой. | Философия жизни. Игин Илья. | Яндекс Дз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412776"/>
            <a:ext cx="3034397" cy="5078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sndAc>
          <p:stSnd loop="1">
            <p:snd r:embed="rId5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1252</Words>
  <Application>Microsoft Office PowerPoint</Application>
  <PresentationFormat>Экран (4:3)</PresentationFormat>
  <Paragraphs>252</Paragraphs>
  <Slides>72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Lenovo</cp:lastModifiedBy>
  <cp:revision>147</cp:revision>
  <dcterms:created xsi:type="dcterms:W3CDTF">2014-05-16T09:35:17Z</dcterms:created>
  <dcterms:modified xsi:type="dcterms:W3CDTF">2022-01-17T09:12:44Z</dcterms:modified>
</cp:coreProperties>
</file>