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60"/>
  </p:normalViewPr>
  <p:slideViewPr>
    <p:cSldViewPr snapToGrid="0">
      <p:cViewPr varScale="1">
        <p:scale>
          <a:sx n="65" d="100"/>
          <a:sy n="65" d="100"/>
        </p:scale>
        <p:origin x="94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2119522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161861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57960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141965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80270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4067879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4217303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2598263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544376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471E01-BEE3-4114-8521-7C9D290E4A0E}" type="datetimeFigureOut">
              <a:rPr lang="ru-RU" smtClean="0"/>
              <a:t>26.01.2024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4080904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9471E01-BEE3-4114-8521-7C9D290E4A0E}" type="datetimeFigureOut">
              <a:rPr lang="ru-RU" smtClean="0"/>
              <a:t>26.01.2024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2383761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9471E01-BEE3-4114-8521-7C9D290E4A0E}" type="datetimeFigureOut">
              <a:rPr lang="ru-RU" smtClean="0"/>
              <a:t>26.01.2024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1728427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9471E01-BEE3-4114-8521-7C9D290E4A0E}" type="datetimeFigureOut">
              <a:rPr lang="ru-RU" smtClean="0"/>
              <a:t>26.01.2024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1394725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471E01-BEE3-4114-8521-7C9D290E4A0E}" type="datetimeFigureOut">
              <a:rPr lang="ru-RU" smtClean="0"/>
              <a:t>26.01.2024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3528164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471E01-BEE3-4114-8521-7C9D290E4A0E}" type="datetimeFigureOut">
              <a:rPr lang="ru-RU" smtClean="0"/>
              <a:t>26.01.2024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31215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471E01-BEE3-4114-8521-7C9D290E4A0E}" type="datetimeFigureOut">
              <a:rPr lang="ru-RU" smtClean="0"/>
              <a:t>26.01.2024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B2F443-1AEE-4748-9707-E6F8B4A03912}" type="slidenum">
              <a:rPr lang="ru-RU" smtClean="0"/>
              <a:t>‹#›</a:t>
            </a:fld>
            <a:endParaRPr lang="ru-RU"/>
          </a:p>
        </p:txBody>
      </p:sp>
    </p:spTree>
    <p:extLst>
      <p:ext uri="{BB962C8B-B14F-4D97-AF65-F5344CB8AC3E}">
        <p14:creationId xmlns:p14="http://schemas.microsoft.com/office/powerpoint/2010/main" val="2052168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9471E01-BEE3-4114-8521-7C9D290E4A0E}" type="datetimeFigureOut">
              <a:rPr lang="ru-RU" smtClean="0"/>
              <a:t>26.01.2024</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3B2F443-1AEE-4748-9707-E6F8B4A03912}" type="slidenum">
              <a:rPr lang="ru-RU" smtClean="0"/>
              <a:t>‹#›</a:t>
            </a:fld>
            <a:endParaRPr lang="ru-RU"/>
          </a:p>
        </p:txBody>
      </p:sp>
    </p:spTree>
    <p:extLst>
      <p:ext uri="{BB962C8B-B14F-4D97-AF65-F5344CB8AC3E}">
        <p14:creationId xmlns:p14="http://schemas.microsoft.com/office/powerpoint/2010/main" val="2348676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36073" y="1163782"/>
            <a:ext cx="8137930" cy="2887054"/>
          </a:xfrm>
        </p:spPr>
        <p:txBody>
          <a:bodyPr/>
          <a:lstStyle/>
          <a:p>
            <a:r>
              <a:rPr lang="ru-RU" dirty="0" smtClean="0"/>
              <a:t>Бессоюзные сложные предложения. </a:t>
            </a:r>
            <a:endParaRPr lang="ru-RU" dirty="0"/>
          </a:p>
        </p:txBody>
      </p:sp>
    </p:spTree>
    <p:extLst>
      <p:ext uri="{BB962C8B-B14F-4D97-AF65-F5344CB8AC3E}">
        <p14:creationId xmlns:p14="http://schemas.microsoft.com/office/powerpoint/2010/main" val="3292670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p:cNvSpPr>
            <a:spLocks noGrp="1"/>
          </p:cNvSpPr>
          <p:nvPr>
            <p:ph type="title"/>
          </p:nvPr>
        </p:nvSpPr>
        <p:spPr>
          <a:xfrm>
            <a:off x="677863" y="609600"/>
            <a:ext cx="8596312" cy="4751388"/>
          </a:xfrm>
        </p:spPr>
        <p:txBody>
          <a:bodyPr/>
          <a:lstStyle/>
          <a:p>
            <a:r>
              <a:rPr lang="ru-RU" dirty="0"/>
              <a:t>Бессоюзным сложным предложением называется сложное предложение, предикативные части которого взаимосвязаны по смыслу и строению, а также соединены без помощи союзов или относительных слов ритмомелодическими средствами, порядком следования </a:t>
            </a:r>
            <a:r>
              <a:rPr lang="ru-RU" dirty="0" smtClean="0"/>
              <a:t>частей.</a:t>
            </a:r>
            <a:endParaRPr lang="ru-RU" dirty="0"/>
          </a:p>
        </p:txBody>
      </p:sp>
    </p:spTree>
    <p:extLst>
      <p:ext uri="{BB962C8B-B14F-4D97-AF65-F5344CB8AC3E}">
        <p14:creationId xmlns:p14="http://schemas.microsoft.com/office/powerpoint/2010/main" val="30751157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8655" y="1"/>
            <a:ext cx="11346871" cy="6248400"/>
          </a:xfrm>
        </p:spPr>
        <p:txBody>
          <a:bodyPr>
            <a:normAutofit fontScale="90000"/>
          </a:bodyPr>
          <a:lstStyle/>
          <a:p>
            <a:r>
              <a:rPr lang="ru-RU" dirty="0"/>
              <a:t>2.Виды бессоюзных сложных предложений</a:t>
            </a:r>
            <a:br>
              <a:rPr lang="ru-RU" dirty="0"/>
            </a:br>
            <a:r>
              <a:rPr lang="ru-RU" dirty="0"/>
              <a:t>В зависимости от значений частей бессоюзных сложных предложений и типа интонации как важнейшей формальной стороны их построения выделяются различные виды бессоюзных сложных предложений:</a:t>
            </a:r>
            <a:br>
              <a:rPr lang="ru-RU" dirty="0"/>
            </a:br>
            <a:r>
              <a:rPr lang="ru-RU" dirty="0"/>
              <a:t>1) бессоюзные сложные предложения со значение» перечисления: Метель не утихала, небо не </a:t>
            </a:r>
            <a:r>
              <a:rPr lang="ru-RU" dirty="0" smtClean="0"/>
              <a:t>прояснялось. Двери </a:t>
            </a:r>
            <a:r>
              <a:rPr lang="ru-RU" dirty="0"/>
              <a:t>и окна отворены настежь, в саду не шелохнется </a:t>
            </a:r>
            <a:r>
              <a:rPr lang="ru-RU" dirty="0" smtClean="0"/>
              <a:t>лист.</a:t>
            </a:r>
            <a:r>
              <a:rPr lang="ru-RU" dirty="0"/>
              <a:t/>
            </a:r>
            <a:br>
              <a:rPr lang="ru-RU" dirty="0"/>
            </a:br>
            <a:r>
              <a:rPr lang="ru-RU" dirty="0"/>
              <a:t>2) бессоюзные сложные предложения со значением сопоставления или противопоставления: Семь раз отмерь — один </a:t>
            </a:r>
            <a:r>
              <a:rPr lang="ru-RU" dirty="0" smtClean="0"/>
              <a:t>отрежь. Это </a:t>
            </a:r>
            <a:r>
              <a:rPr lang="ru-RU" dirty="0"/>
              <a:t>было не только горе — это была полная перемена жизни, всего </a:t>
            </a:r>
            <a:r>
              <a:rPr lang="ru-RU" dirty="0" smtClean="0"/>
              <a:t>будущего.</a:t>
            </a:r>
            <a:r>
              <a:rPr lang="ru-RU" dirty="0"/>
              <a:t/>
            </a:r>
            <a:br>
              <a:rPr lang="ru-RU" dirty="0"/>
            </a:br>
            <a:endParaRPr lang="ru-RU" dirty="0"/>
          </a:p>
        </p:txBody>
      </p:sp>
    </p:spTree>
    <p:extLst>
      <p:ext uri="{BB962C8B-B14F-4D97-AF65-F5344CB8AC3E}">
        <p14:creationId xmlns:p14="http://schemas.microsoft.com/office/powerpoint/2010/main" val="400112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600"/>
            <a:ext cx="10669539" cy="6012874"/>
          </a:xfrm>
        </p:spPr>
        <p:txBody>
          <a:bodyPr>
            <a:normAutofit fontScale="90000"/>
          </a:bodyPr>
          <a:lstStyle/>
          <a:p>
            <a:r>
              <a:rPr lang="ru-RU" dirty="0"/>
              <a:t>3) бессоюзные сложные предложения со значением обусловленности: А убьете — ничего не </a:t>
            </a:r>
            <a:r>
              <a:rPr lang="ru-RU" dirty="0" smtClean="0"/>
              <a:t>получите. Любишь </a:t>
            </a:r>
            <a:r>
              <a:rPr lang="ru-RU" dirty="0"/>
              <a:t>кататься — люби и саночки </a:t>
            </a:r>
            <a:r>
              <a:rPr lang="ru-RU" dirty="0" smtClean="0"/>
              <a:t>возить. О </a:t>
            </a:r>
            <a:r>
              <a:rPr lang="ru-RU" dirty="0"/>
              <a:t>бессоюзных предложениях типа И будь не я, коптел бы ты в Твери, в которых условно-следственные отношения выражены наличием в первой части сказуемого в форме повелительного наклонения;</a:t>
            </a:r>
            <a:br>
              <a:rPr lang="ru-RU" dirty="0"/>
            </a:br>
            <a:r>
              <a:rPr lang="ru-RU" dirty="0"/>
              <a:t>4) бессоюзные сложные предложения со значением изъяснительных отношений: С беспокойством я выпрыгнул из кибитки и вижу: матушка встречает меня на крыльце с видом глубокого </a:t>
            </a:r>
            <a:r>
              <a:rPr lang="ru-RU" dirty="0" smtClean="0"/>
              <a:t>огорчения.</a:t>
            </a:r>
            <a:endParaRPr lang="ru-RU" dirty="0"/>
          </a:p>
        </p:txBody>
      </p:sp>
    </p:spTree>
    <p:extLst>
      <p:ext uri="{BB962C8B-B14F-4D97-AF65-F5344CB8AC3E}">
        <p14:creationId xmlns:p14="http://schemas.microsoft.com/office/powerpoint/2010/main" val="4159389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599"/>
            <a:ext cx="9519611" cy="5763492"/>
          </a:xfrm>
        </p:spPr>
        <p:txBody>
          <a:bodyPr>
            <a:normAutofit fontScale="90000"/>
          </a:bodyPr>
          <a:lstStyle/>
          <a:p>
            <a:r>
              <a:rPr lang="ru-RU" dirty="0"/>
              <a:t>3. Способы передачи чужой речи.</a:t>
            </a:r>
            <a:br>
              <a:rPr lang="ru-RU" dirty="0"/>
            </a:br>
            <a:r>
              <a:rPr lang="ru-RU" dirty="0"/>
              <a:t>ПРЯМАЯ И КОСВЕННАЯ РЕЧЬ</a:t>
            </a:r>
            <a:br>
              <a:rPr lang="ru-RU" dirty="0"/>
            </a:br>
            <a:r>
              <a:rPr lang="ru-RU" dirty="0"/>
              <a:t>Авторское повествование может включать в себя речь другого лица или высказывания и мысли самого автора, выраженные в определенной ситуации и переданные дословно или по содержанию. Высказывание других лиц (реже—самого автора), включенное в авторское повествование, образует чужую речь. В зависимости от того. как передается такое высказывание, различаются прямая речь и косвенная речь.</a:t>
            </a:r>
            <a:br>
              <a:rPr lang="ru-RU" dirty="0"/>
            </a:br>
            <a:endParaRPr lang="ru-RU" dirty="0"/>
          </a:p>
        </p:txBody>
      </p:sp>
    </p:spTree>
    <p:extLst>
      <p:ext uri="{BB962C8B-B14F-4D97-AF65-F5344CB8AC3E}">
        <p14:creationId xmlns:p14="http://schemas.microsoft.com/office/powerpoint/2010/main" val="1705099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10046084" cy="5985164"/>
          </a:xfrm>
        </p:spPr>
        <p:txBody>
          <a:bodyPr>
            <a:normAutofit fontScale="90000"/>
          </a:bodyPr>
          <a:lstStyle/>
          <a:p>
            <a:r>
              <a:rPr lang="ru-RU" dirty="0"/>
              <a:t>Прямая речь</a:t>
            </a:r>
            <a:br>
              <a:rPr lang="ru-RU" dirty="0"/>
            </a:br>
            <a:r>
              <a:rPr lang="ru-RU" dirty="0"/>
              <a:t>Прямая речь представляет собой передачу чужого высказывания, сопровождаемую авторскими словами. Последние прежде всего устанавливают самый факт чужой речи, поясняют, кому она принадлежит, могут при этом указывать, при каких условиях она была сказана, к кому обращена, давать ей оценку и т. д.:</a:t>
            </a:r>
            <a:br>
              <a:rPr lang="ru-RU" dirty="0"/>
            </a:br>
            <a:r>
              <a:rPr lang="ru-RU" dirty="0"/>
              <a:t>«Тише, дети, тише!» — даже сердито закричал Левин на детей, становясь перед женой, чтобы защитить ее, когда толпа детей с визгом радости разлетелась им </a:t>
            </a:r>
            <a:r>
              <a:rPr lang="ru-RU" dirty="0" smtClean="0"/>
              <a:t>навстречу.</a:t>
            </a:r>
            <a:r>
              <a:rPr lang="ru-RU" dirty="0"/>
              <a:t/>
            </a:r>
            <a:br>
              <a:rPr lang="ru-RU" dirty="0"/>
            </a:br>
            <a:endParaRPr lang="ru-RU" dirty="0"/>
          </a:p>
        </p:txBody>
      </p:sp>
    </p:spTree>
    <p:extLst>
      <p:ext uri="{BB962C8B-B14F-4D97-AF65-F5344CB8AC3E}">
        <p14:creationId xmlns:p14="http://schemas.microsoft.com/office/powerpoint/2010/main" val="571099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8764" y="304800"/>
            <a:ext cx="11180618" cy="6553200"/>
          </a:xfrm>
        </p:spPr>
        <p:txBody>
          <a:bodyPr>
            <a:normAutofit fontScale="90000"/>
          </a:bodyPr>
          <a:lstStyle/>
          <a:p>
            <a:r>
              <a:rPr lang="ru-RU" dirty="0"/>
              <a:t>Косвенная речь</a:t>
            </a:r>
            <a:br>
              <a:rPr lang="ru-RU" dirty="0"/>
            </a:br>
            <a:r>
              <a:rPr lang="ru-RU" dirty="0"/>
              <a:t>Косвенная речь — это передача чужой речи в форме придаточного предложения: Гуров рассказал. что он москвич, по образованию филолог, но служит в банке; готовился когда-то петь в частной опере, но бросил, имеет в Москве два </a:t>
            </a:r>
            <a:r>
              <a:rPr lang="ru-RU" dirty="0" smtClean="0"/>
              <a:t>дома.</a:t>
            </a:r>
            <a:r>
              <a:rPr lang="ru-RU" dirty="0"/>
              <a:t/>
            </a:r>
            <a:br>
              <a:rPr lang="ru-RU" dirty="0"/>
            </a:br>
            <a:r>
              <a:rPr lang="ru-RU" dirty="0"/>
              <a:t>Придаточное предложение, содержащее косвенную речь, следует за главным и присоединяется к сказуемому последнего с помощью союзов и относительных слов, характерных для придаточных изъяснительных: что, чтобы, будто, как будто, кто, что, какой, который. чей, как. где, куда, откуда, зачем, почему и др.</a:t>
            </a:r>
            <a:br>
              <a:rPr lang="ru-RU" dirty="0"/>
            </a:br>
            <a:endParaRPr lang="ru-RU" dirty="0"/>
          </a:p>
        </p:txBody>
      </p:sp>
    </p:spTree>
    <p:extLst>
      <p:ext uri="{BB962C8B-B14F-4D97-AF65-F5344CB8AC3E}">
        <p14:creationId xmlns:p14="http://schemas.microsoft.com/office/powerpoint/2010/main" val="901192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Синтаксический разбор предложения.</a:t>
            </a:r>
            <a:endParaRPr lang="ru-RU" dirty="0"/>
          </a:p>
        </p:txBody>
      </p:sp>
      <p:sp>
        <p:nvSpPr>
          <p:cNvPr id="3" name="Объект 2"/>
          <p:cNvSpPr>
            <a:spLocks noGrp="1"/>
          </p:cNvSpPr>
          <p:nvPr>
            <p:ph idx="1"/>
          </p:nvPr>
        </p:nvSpPr>
        <p:spPr/>
        <p:txBody>
          <a:bodyPr>
            <a:normAutofit/>
          </a:bodyPr>
          <a:lstStyle/>
          <a:p>
            <a:r>
              <a:rPr lang="ru-RU" sz="3600" i="1" dirty="0" smtClean="0"/>
              <a:t>В такое время листья его не могли напитаться силой и стать зелёными: одна жилка у них была синяя, другая красная, третья голубая или золотого цвета.</a:t>
            </a:r>
            <a:endParaRPr lang="ru-RU" sz="3600" i="1" dirty="0"/>
          </a:p>
        </p:txBody>
      </p:sp>
    </p:spTree>
    <p:extLst>
      <p:ext uri="{BB962C8B-B14F-4D97-AF65-F5344CB8AC3E}">
        <p14:creationId xmlns:p14="http://schemas.microsoft.com/office/powerpoint/2010/main" val="1378311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2160589"/>
            <a:ext cx="9602739" cy="3880773"/>
          </a:xfrm>
        </p:spPr>
        <p:txBody>
          <a:bodyPr/>
          <a:lstStyle/>
          <a:p>
            <a:r>
              <a:rPr lang="ru-RU" sz="4400" u="dotDash" dirty="0"/>
              <a:t>В такое время</a:t>
            </a:r>
            <a:r>
              <a:rPr lang="ru-RU" sz="4400" dirty="0"/>
              <a:t> </a:t>
            </a:r>
            <a:r>
              <a:rPr lang="ru-RU" sz="4400" u="sng" dirty="0"/>
              <a:t>листья его</a:t>
            </a:r>
            <a:r>
              <a:rPr lang="ru-RU" sz="4400" dirty="0"/>
              <a:t> </a:t>
            </a:r>
            <a:r>
              <a:rPr lang="ru-RU" sz="4400" u="dbl" dirty="0"/>
              <a:t>не могли напитаться силой</a:t>
            </a:r>
            <a:r>
              <a:rPr lang="ru-RU" sz="4400" dirty="0"/>
              <a:t> и </a:t>
            </a:r>
            <a:r>
              <a:rPr lang="ru-RU" sz="4400" u="dbl" dirty="0"/>
              <a:t>стать зелёными</a:t>
            </a:r>
            <a:r>
              <a:rPr lang="ru-RU" sz="4400" dirty="0"/>
              <a:t>: </a:t>
            </a:r>
            <a:r>
              <a:rPr lang="ru-RU" sz="4400" u="sng" dirty="0"/>
              <a:t>одна жилка</a:t>
            </a:r>
            <a:r>
              <a:rPr lang="ru-RU" sz="4400" dirty="0"/>
              <a:t> </a:t>
            </a:r>
            <a:r>
              <a:rPr lang="ru-RU" sz="4400" u="dash" dirty="0"/>
              <a:t>у них</a:t>
            </a:r>
            <a:r>
              <a:rPr lang="ru-RU" sz="4400" dirty="0"/>
              <a:t> </a:t>
            </a:r>
            <a:r>
              <a:rPr lang="ru-RU" sz="4400" u="dbl" dirty="0"/>
              <a:t>была синяя</a:t>
            </a:r>
            <a:r>
              <a:rPr lang="ru-RU" sz="4400" dirty="0"/>
              <a:t>, </a:t>
            </a:r>
            <a:r>
              <a:rPr lang="ru-RU" sz="4400" u="sng" dirty="0"/>
              <a:t>другая</a:t>
            </a:r>
            <a:r>
              <a:rPr lang="ru-RU" sz="4400" dirty="0"/>
              <a:t> </a:t>
            </a:r>
            <a:r>
              <a:rPr lang="ru-RU" sz="4400" u="wavy" dirty="0"/>
              <a:t>красная</a:t>
            </a:r>
            <a:r>
              <a:rPr lang="ru-RU" sz="4400" dirty="0"/>
              <a:t>, </a:t>
            </a:r>
            <a:r>
              <a:rPr lang="ru-RU" sz="4400" u="sng" dirty="0"/>
              <a:t>третья</a:t>
            </a:r>
            <a:r>
              <a:rPr lang="ru-RU" sz="4400" dirty="0"/>
              <a:t> </a:t>
            </a:r>
            <a:r>
              <a:rPr lang="ru-RU" sz="4400" u="wavy" dirty="0"/>
              <a:t>голубая</a:t>
            </a:r>
            <a:r>
              <a:rPr lang="ru-RU" sz="4400" dirty="0"/>
              <a:t> или </a:t>
            </a:r>
            <a:r>
              <a:rPr lang="ru-RU" sz="4400" u="dash" dirty="0"/>
              <a:t>золотого цвета</a:t>
            </a:r>
            <a:r>
              <a:rPr lang="ru-RU" sz="4400" dirty="0"/>
              <a:t>.</a:t>
            </a:r>
          </a:p>
          <a:p>
            <a:endParaRPr lang="ru-RU" u="sng" dirty="0"/>
          </a:p>
        </p:txBody>
      </p:sp>
      <p:sp>
        <p:nvSpPr>
          <p:cNvPr id="4" name="Прямоугольник 3"/>
          <p:cNvSpPr/>
          <p:nvPr/>
        </p:nvSpPr>
        <p:spPr>
          <a:xfrm>
            <a:off x="1662546" y="623455"/>
            <a:ext cx="6788727" cy="1094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rgbClr val="FF0000"/>
                </a:solidFill>
              </a:rPr>
              <a:t>Проверка</a:t>
            </a:r>
            <a:endParaRPr lang="ru-RU" sz="4000" dirty="0">
              <a:solidFill>
                <a:srgbClr val="FF0000"/>
              </a:solidFill>
            </a:endParaRPr>
          </a:p>
        </p:txBody>
      </p:sp>
    </p:spTree>
    <p:extLst>
      <p:ext uri="{BB962C8B-B14F-4D97-AF65-F5344CB8AC3E}">
        <p14:creationId xmlns:p14="http://schemas.microsoft.com/office/powerpoint/2010/main" val="2420580226"/>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58</TotalTime>
  <Words>168</Words>
  <Application>Microsoft Office PowerPoint</Application>
  <PresentationFormat>Широкоэкранный</PresentationFormat>
  <Paragraphs>11</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Trebuchet MS</vt:lpstr>
      <vt:lpstr>Wingdings 3</vt:lpstr>
      <vt:lpstr>Аспект</vt:lpstr>
      <vt:lpstr>Бессоюзные сложные предложения. </vt:lpstr>
      <vt:lpstr>Бессоюзным сложным предложением называется сложное предложение, предикативные части которого взаимосвязаны по смыслу и строению, а также соединены без помощи союзов или относительных слов ритмомелодическими средствами, порядком следования частей.</vt:lpstr>
      <vt:lpstr>2.Виды бессоюзных сложных предложений В зависимости от значений частей бессоюзных сложных предложений и типа интонации как важнейшей формальной стороны их построения выделяются различные виды бессоюзных сложных предложений: 1) бессоюзные сложные предложения со значение» перечисления: Метель не утихала, небо не прояснялось. Двери и окна отворены настежь, в саду не шелохнется лист. 2) бессоюзные сложные предложения со значением сопоставления или противопоставления: Семь раз отмерь — один отрежь. Это было не только горе — это была полная перемена жизни, всего будущего. </vt:lpstr>
      <vt:lpstr>3) бессоюзные сложные предложения со значением обусловленности: А убьете — ничего не получите. Любишь кататься — люби и саночки возить. О бессоюзных предложениях типа И будь не я, коптел бы ты в Твери, в которых условно-следственные отношения выражены наличием в первой части сказуемого в форме повелительного наклонения; 4) бессоюзные сложные предложения со значением изъяснительных отношений: С беспокойством я выпрыгнул из кибитки и вижу: матушка встречает меня на крыльце с видом глубокого огорчения.</vt:lpstr>
      <vt:lpstr>3. Способы передачи чужой речи. ПРЯМАЯ И КОСВЕННАЯ РЕЧЬ Авторское повествование может включать в себя речь другого лица или высказывания и мысли самого автора, выраженные в определенной ситуации и переданные дословно или по содержанию. Высказывание других лиц (реже—самого автора), включенное в авторское повествование, образует чужую речь. В зависимости от того. как передается такое высказывание, различаются прямая речь и косвенная речь. </vt:lpstr>
      <vt:lpstr>Прямая речь Прямая речь представляет собой передачу чужого высказывания, сопровождаемую авторскими словами. Последние прежде всего устанавливают самый факт чужой речи, поясняют, кому она принадлежит, могут при этом указывать, при каких условиях она была сказана, к кому обращена, давать ей оценку и т. д.: «Тише, дети, тише!» — даже сердито закричал Левин на детей, становясь перед женой, чтобы защитить ее, когда толпа детей с визгом радости разлетелась им навстречу. </vt:lpstr>
      <vt:lpstr>Косвенная речь Косвенная речь — это передача чужой речи в форме придаточного предложения: Гуров рассказал. что он москвич, по образованию филолог, но служит в банке; готовился когда-то петь в частной опере, но бросил, имеет в Москве два дома. Придаточное предложение, содержащее косвенную речь, следует за главным и присоединяется к сказуемому последнего с помощью союзов и относительных слов, характерных для придаточных изъяснительных: что, чтобы, будто, как будто, кто, что, какой, который. чей, как. где, куда, откуда, зачем, почему и др. </vt:lpstr>
      <vt:lpstr>Синтаксический разбор предложения.</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Бессоюзные сложные предложения.</dc:title>
  <dc:creator>User</dc:creator>
  <cp:lastModifiedBy>User</cp:lastModifiedBy>
  <cp:revision>9</cp:revision>
  <dcterms:created xsi:type="dcterms:W3CDTF">2024-01-23T11:09:01Z</dcterms:created>
  <dcterms:modified xsi:type="dcterms:W3CDTF">2024-01-26T06:10:46Z</dcterms:modified>
</cp:coreProperties>
</file>