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  <a:srgbClr val="EF4C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>
        <p:scale>
          <a:sx n="110" d="100"/>
          <a:sy n="110" d="100"/>
        </p:scale>
        <p:origin x="-354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29136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66549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9384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5458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39678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9782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6081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1109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85039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8434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03554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AE549-D7D2-4101-B3C6-BA38E65B4CEB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1936D-1BEB-4675-8EB1-ABABF98CB2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3409"/>
            </a:avLst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2691" y="561109"/>
            <a:ext cx="57912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300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&#1087;&#1088;&#1077;&#1079;&#1077;&#1085;&#1090;&#1072;&#1094;&#1080;&#1080;\&#1082;&#1072;&#1085;&#1090;&#1088;&#1080;.mp3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987" y="4100945"/>
            <a:ext cx="2934395" cy="246610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51861" y="2134678"/>
            <a:ext cx="7609901" cy="1863208"/>
          </a:xfrm>
          <a:prstGeom prst="rect">
            <a:avLst/>
          </a:prstGeom>
        </p:spPr>
        <p:txBody>
          <a:bodyPr vert="horz" lIns="91440" tIns="45720" rIns="91440" bIns="45720" numCol="1" rtlCol="0" anchor="b">
            <a:prstTxWarp prst="textPlai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100" b="1" i="0" u="none" strike="noStrike" kern="1200" cap="none" spc="0" normalizeH="0" baseline="0" noProof="0" dirty="0" smtClean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Добрый день!</a:t>
            </a:r>
            <a:r>
              <a:rPr kumimoji="0" lang="ru-RU" sz="41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0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21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222" y="1084535"/>
            <a:ext cx="10384973" cy="850106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</a:rPr>
              <a:t>Стили и многообразие направлений джаза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70707" y="2725431"/>
            <a:ext cx="11220995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>
                <a:solidFill>
                  <a:srgbClr val="990033"/>
                </a:solidFill>
              </a:rPr>
              <a:t>Кантри  - восходит к сельскому фольклору США.</a:t>
            </a:r>
          </a:p>
          <a:p>
            <a:pPr>
              <a:buNone/>
            </a:pPr>
            <a:r>
              <a:rPr lang="ru-RU" sz="4000" b="1" dirty="0">
                <a:solidFill>
                  <a:srgbClr val="990033"/>
                </a:solidFill>
              </a:rPr>
              <a:t>Характерные черты: простота, естественность, откровенное обращение к чувствам человека</a:t>
            </a:r>
          </a:p>
          <a:p>
            <a:pPr>
              <a:buNone/>
            </a:pPr>
            <a:r>
              <a:rPr lang="ru-RU" sz="4000" b="1" dirty="0">
                <a:solidFill>
                  <a:srgbClr val="990033"/>
                </a:solidFill>
              </a:rPr>
              <a:t>Песни кантри называют «песнями души».</a:t>
            </a:r>
          </a:p>
        </p:txBody>
      </p:sp>
    </p:spTree>
    <p:extLst>
      <p:ext uri="{BB962C8B-B14F-4D97-AF65-F5344CB8AC3E}">
        <p14:creationId xmlns:p14="http://schemas.microsoft.com/office/powerpoint/2010/main" xmlns="" val="3828514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903" y="341039"/>
            <a:ext cx="8253851" cy="619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ант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128448" y="1886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36250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9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i="1" dirty="0" smtClean="0">
                <a:solidFill>
                  <a:srgbClr val="00FF00"/>
                </a:solidFill>
              </a:rPr>
              <a:t>Давай потанцуем!</a:t>
            </a:r>
            <a:endParaRPr lang="ru-RU" sz="8800" b="1" i="1" dirty="0">
              <a:solidFill>
                <a:srgbClr val="00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502" l="750" r="99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5165" y="1562495"/>
            <a:ext cx="5808276" cy="486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034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3duke_ellingt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825" y="620714"/>
            <a:ext cx="3703638" cy="4537075"/>
          </a:xfrm>
          <a:prstGeom prst="rect">
            <a:avLst/>
          </a:prstGeom>
          <a:noFill/>
          <a:ln w="107950">
            <a:pattFill prst="openDmnd">
              <a:fgClr>
                <a:srgbClr val="FFFF00"/>
              </a:fgClr>
              <a:bgClr>
                <a:schemeClr val="folHlink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5808664" y="620714"/>
            <a:ext cx="4535487" cy="14001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15875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Дюк Эллингтон </a:t>
            </a:r>
          </a:p>
        </p:txBody>
      </p:sp>
      <p:sp>
        <p:nvSpPr>
          <p:cNvPr id="48138" name="WordArt 10"/>
          <p:cNvSpPr>
            <a:spLocks noChangeArrowheads="1" noChangeShapeType="1" noTextEdit="1"/>
          </p:cNvSpPr>
          <p:nvPr/>
        </p:nvSpPr>
        <p:spPr bwMode="auto">
          <a:xfrm>
            <a:off x="6456364" y="2492375"/>
            <a:ext cx="33115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(1899-1974)</a:t>
            </a:r>
          </a:p>
        </p:txBody>
      </p:sp>
      <p:pic>
        <p:nvPicPr>
          <p:cNvPr id="48139" name="Picture 11" descr="ellington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6226" y="3068639"/>
            <a:ext cx="2384425" cy="3284537"/>
          </a:xfrm>
          <a:prstGeom prst="rect">
            <a:avLst/>
          </a:prstGeom>
          <a:noFill/>
          <a:ln w="57150">
            <a:pattFill prst="pct90">
              <a:fgClr>
                <a:srgbClr val="CC6600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5189" y="5373688"/>
            <a:ext cx="511333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403741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2495551" y="260351"/>
            <a:ext cx="73453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Джазовый оркестр-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БИГ-БЭНД</a:t>
            </a:r>
          </a:p>
        </p:txBody>
      </p:sp>
      <p:pic>
        <p:nvPicPr>
          <p:cNvPr id="57349" name="Picture 5" descr="trub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160" y="1608774"/>
            <a:ext cx="39592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642" y="3459071"/>
            <a:ext cx="3609895" cy="320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794" y="1608774"/>
            <a:ext cx="3671887" cy="325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2" name="WordArt 8"/>
          <p:cNvSpPr>
            <a:spLocks noChangeArrowheads="1" noChangeShapeType="1" noTextEdit="1"/>
          </p:cNvSpPr>
          <p:nvPr/>
        </p:nvSpPr>
        <p:spPr bwMode="auto">
          <a:xfrm>
            <a:off x="8760620" y="1791111"/>
            <a:ext cx="2160588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Тромбон</a:t>
            </a:r>
          </a:p>
        </p:txBody>
      </p:sp>
      <p:sp>
        <p:nvSpPr>
          <p:cNvPr id="57353" name="WordArt 9"/>
          <p:cNvSpPr>
            <a:spLocks noChangeArrowheads="1" noChangeShapeType="1" noTextEdit="1"/>
          </p:cNvSpPr>
          <p:nvPr/>
        </p:nvSpPr>
        <p:spPr bwMode="auto">
          <a:xfrm>
            <a:off x="4755222" y="5825082"/>
            <a:ext cx="20891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Кларнет</a:t>
            </a:r>
          </a:p>
        </p:txBody>
      </p:sp>
      <p:sp>
        <p:nvSpPr>
          <p:cNvPr id="57354" name="WordArt 10"/>
          <p:cNvSpPr>
            <a:spLocks noChangeArrowheads="1" noChangeShapeType="1" noTextEdit="1"/>
          </p:cNvSpPr>
          <p:nvPr/>
        </p:nvSpPr>
        <p:spPr bwMode="auto">
          <a:xfrm>
            <a:off x="1326017" y="2046698"/>
            <a:ext cx="1866900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Труба</a:t>
            </a:r>
          </a:p>
        </p:txBody>
      </p:sp>
    </p:spTree>
    <p:extLst>
      <p:ext uri="{BB962C8B-B14F-4D97-AF65-F5344CB8AC3E}">
        <p14:creationId xmlns:p14="http://schemas.microsoft.com/office/powerpoint/2010/main" xmlns="" val="38750344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2495551" y="260351"/>
            <a:ext cx="73453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Джазовый оркестр-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БИГ-БЭНД</a:t>
            </a:r>
          </a:p>
        </p:txBody>
      </p:sp>
      <p:pic>
        <p:nvPicPr>
          <p:cNvPr id="58373" name="Picture 5" descr="piano_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1675" y="2205039"/>
            <a:ext cx="31448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 descr="Контраба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25" y="1773239"/>
            <a:ext cx="2247900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7" descr="348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825" y="2852739"/>
            <a:ext cx="229235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774826" y="2060575"/>
            <a:ext cx="24479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Саксофон</a:t>
            </a:r>
          </a:p>
        </p:txBody>
      </p:sp>
      <p:sp>
        <p:nvSpPr>
          <p:cNvPr id="58377" name="WordArt 9"/>
          <p:cNvSpPr>
            <a:spLocks noChangeArrowheads="1" noChangeShapeType="1" noTextEdit="1"/>
          </p:cNvSpPr>
          <p:nvPr/>
        </p:nvSpPr>
        <p:spPr bwMode="auto">
          <a:xfrm>
            <a:off x="5087938" y="5229226"/>
            <a:ext cx="1866900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Рояль</a:t>
            </a:r>
          </a:p>
        </p:txBody>
      </p:sp>
      <p:sp>
        <p:nvSpPr>
          <p:cNvPr id="58378" name="WordArt 10"/>
          <p:cNvSpPr>
            <a:spLocks noChangeArrowheads="1" noChangeShapeType="1" noTextEdit="1"/>
          </p:cNvSpPr>
          <p:nvPr/>
        </p:nvSpPr>
        <p:spPr bwMode="auto">
          <a:xfrm>
            <a:off x="8183564" y="6165851"/>
            <a:ext cx="2232025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Контрабас</a:t>
            </a:r>
          </a:p>
        </p:txBody>
      </p:sp>
    </p:spTree>
    <p:extLst>
      <p:ext uri="{BB962C8B-B14F-4D97-AF65-F5344CB8AC3E}">
        <p14:creationId xmlns:p14="http://schemas.microsoft.com/office/powerpoint/2010/main" xmlns="" val="2367334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2495551" y="260351"/>
            <a:ext cx="73453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Джазовый оркестр-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БИГ-БЭНД</a:t>
            </a:r>
          </a:p>
        </p:txBody>
      </p:sp>
      <p:pic>
        <p:nvPicPr>
          <p:cNvPr id="59397" name="Picture 5" descr="Ukule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026" y="1844676"/>
            <a:ext cx="2187575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7" descr="drum_ki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4339" y="2565401"/>
            <a:ext cx="395922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Picture 8" descr="Бандж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700213"/>
            <a:ext cx="190500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1" name="WordArt 9"/>
          <p:cNvSpPr>
            <a:spLocks noChangeArrowheads="1" noChangeShapeType="1" noTextEdit="1"/>
          </p:cNvSpPr>
          <p:nvPr/>
        </p:nvSpPr>
        <p:spPr bwMode="auto">
          <a:xfrm>
            <a:off x="1992313" y="1557339"/>
            <a:ext cx="1866900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Банджо</a:t>
            </a:r>
          </a:p>
        </p:txBody>
      </p:sp>
      <p:sp>
        <p:nvSpPr>
          <p:cNvPr id="59402" name="WordArt 10"/>
          <p:cNvSpPr>
            <a:spLocks noChangeArrowheads="1" noChangeShapeType="1" noTextEdit="1"/>
          </p:cNvSpPr>
          <p:nvPr/>
        </p:nvSpPr>
        <p:spPr bwMode="auto">
          <a:xfrm>
            <a:off x="4583114" y="1989138"/>
            <a:ext cx="280828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Ударные</a:t>
            </a:r>
          </a:p>
        </p:txBody>
      </p:sp>
      <p:sp>
        <p:nvSpPr>
          <p:cNvPr id="59403" name="WordArt 11"/>
          <p:cNvSpPr>
            <a:spLocks noChangeArrowheads="1" noChangeShapeType="1" noTextEdit="1"/>
          </p:cNvSpPr>
          <p:nvPr/>
        </p:nvSpPr>
        <p:spPr bwMode="auto">
          <a:xfrm>
            <a:off x="8472488" y="1557339"/>
            <a:ext cx="1866900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Гитара</a:t>
            </a:r>
          </a:p>
        </p:txBody>
      </p:sp>
    </p:spTree>
    <p:extLst>
      <p:ext uri="{BB962C8B-B14F-4D97-AF65-F5344CB8AC3E}">
        <p14:creationId xmlns:p14="http://schemas.microsoft.com/office/powerpoint/2010/main" xmlns="" val="18480628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3375"/>
            <a:ext cx="9144000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WordArt 5" descr="Фиолетовый узор"/>
          <p:cNvSpPr>
            <a:spLocks noChangeArrowheads="1" noChangeShapeType="1" noTextEdit="1"/>
          </p:cNvSpPr>
          <p:nvPr/>
        </p:nvSpPr>
        <p:spPr bwMode="auto">
          <a:xfrm>
            <a:off x="2640014" y="4941888"/>
            <a:ext cx="6840537" cy="1079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БИГ-БЭНД</a:t>
            </a:r>
          </a:p>
        </p:txBody>
      </p:sp>
    </p:spTree>
    <p:extLst>
      <p:ext uri="{BB962C8B-B14F-4D97-AF65-F5344CB8AC3E}">
        <p14:creationId xmlns:p14="http://schemas.microsoft.com/office/powerpoint/2010/main" xmlns="" val="27661862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rmstrong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1787" y="476251"/>
            <a:ext cx="32893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2495550" y="5292271"/>
            <a:ext cx="741680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Луи   </a:t>
            </a:r>
            <a:r>
              <a:rPr lang="ru-RU" sz="3600" kern="10" dirty="0" err="1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Армстронг</a:t>
            </a:r>
            <a:endParaRPr lang="ru-RU" sz="3600" kern="10" dirty="0">
              <a:ln w="222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6527800" y="3284538"/>
            <a:ext cx="33845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(1901-1971)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5519738" y="476251"/>
            <a:ext cx="490061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 panose="020B0A04020102020204" pitchFamily="34" charset="0"/>
              </a:rPr>
              <a:t>Негритянский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 panose="020B0A04020102020204" pitchFamily="34" charset="0"/>
              </a:rPr>
              <a:t> певец и трубач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5375275" y="1989138"/>
            <a:ext cx="511333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"КОРОЛЬ ДЖАЗА"</a:t>
            </a:r>
          </a:p>
        </p:txBody>
      </p:sp>
    </p:spTree>
    <p:extLst>
      <p:ext uri="{BB962C8B-B14F-4D97-AF65-F5344CB8AC3E}">
        <p14:creationId xmlns:p14="http://schemas.microsoft.com/office/powerpoint/2010/main" xmlns="" val="3144856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2351089" y="333375"/>
            <a:ext cx="7273925" cy="8651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pitchFamily="34" charset="0"/>
              </a:rPr>
              <a:t>ДЖАЗ   В   РОССИИ</a:t>
            </a:r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45" y="2217329"/>
            <a:ext cx="3348038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>
            <a:off x="5295492" y="4979990"/>
            <a:ext cx="57150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Исаак Осипович Дунаевский</a:t>
            </a:r>
          </a:p>
        </p:txBody>
      </p:sp>
      <p:sp>
        <p:nvSpPr>
          <p:cNvPr id="7181" name="WordArt 13" descr="Папирус"/>
          <p:cNvSpPr>
            <a:spLocks noChangeArrowheads="1" noChangeShapeType="1" noTextEdit="1"/>
          </p:cNvSpPr>
          <p:nvPr/>
        </p:nvSpPr>
        <p:spPr bwMode="auto">
          <a:xfrm>
            <a:off x="2215357" y="1301750"/>
            <a:ext cx="754538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«Марш веселых ребят» И. Дунаевского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 на слова </a:t>
            </a:r>
            <a:r>
              <a:rPr lang="ru-RU" sz="3600" b="1" kern="10" dirty="0" err="1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В.Лебедева</a:t>
            </a:r>
            <a:r>
              <a:rPr lang="ru-RU" sz="3600" b="1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-Кумача.</a:t>
            </a:r>
          </a:p>
        </p:txBody>
      </p:sp>
      <p:pic>
        <p:nvPicPr>
          <p:cNvPr id="7182" name="Picture 14" descr="07и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0277" y="2636839"/>
            <a:ext cx="18192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59251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257" y="258581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8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</a:t>
            </a:r>
            <a:r>
              <a:rPr lang="ru-RU" sz="8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урока:Народная</a:t>
            </a:r>
            <a:r>
              <a:rPr lang="ru-RU" sz="8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музыка </a:t>
            </a:r>
            <a:r>
              <a:rPr lang="ru-RU" sz="8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американского континента.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978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847851" y="188914"/>
            <a:ext cx="734536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34925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path path="rect">
                    <a:fillToRect l="50000" t="50000" r="50000" b="50000"/>
                  </a:path>
                </a:gradFill>
                <a:latin typeface="Arial Black" panose="020B0A04020102020204" pitchFamily="34" charset="0"/>
              </a:rPr>
              <a:t>Леонид Утёсов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341438"/>
            <a:ext cx="2586038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844675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7938" y="1341438"/>
            <a:ext cx="20955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WordArt 12"/>
          <p:cNvSpPr>
            <a:spLocks noChangeArrowheads="1" noChangeShapeType="1" noTextEdit="1"/>
          </p:cNvSpPr>
          <p:nvPr/>
        </p:nvSpPr>
        <p:spPr bwMode="auto">
          <a:xfrm>
            <a:off x="7751763" y="1268413"/>
            <a:ext cx="246856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(1895-1982)</a:t>
            </a:r>
          </a:p>
        </p:txBody>
      </p:sp>
      <p:sp>
        <p:nvSpPr>
          <p:cNvPr id="21517" name="WordArt 13"/>
          <p:cNvSpPr>
            <a:spLocks noChangeArrowheads="1" noChangeShapeType="1" noTextEdit="1"/>
          </p:cNvSpPr>
          <p:nvPr/>
        </p:nvSpPr>
        <p:spPr bwMode="auto">
          <a:xfrm>
            <a:off x="2208213" y="4437064"/>
            <a:ext cx="771366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Актер, певец, руководитель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оркестра «Теа – джаз» </a:t>
            </a:r>
          </a:p>
        </p:txBody>
      </p:sp>
      <p:sp>
        <p:nvSpPr>
          <p:cNvPr id="21518" name="WordArt 14"/>
          <p:cNvSpPr>
            <a:spLocks noChangeArrowheads="1" noChangeShapeType="1" noTextEdit="1"/>
          </p:cNvSpPr>
          <p:nvPr/>
        </p:nvSpPr>
        <p:spPr bwMode="auto">
          <a:xfrm>
            <a:off x="2063751" y="5661025"/>
            <a:ext cx="799306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1934 году джаз-оркестр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принял участие в съемках фильма «Веселые ребята"</a:t>
            </a:r>
          </a:p>
        </p:txBody>
      </p:sp>
    </p:spTree>
    <p:extLst>
      <p:ext uri="{BB962C8B-B14F-4D97-AF65-F5344CB8AC3E}">
        <p14:creationId xmlns:p14="http://schemas.microsoft.com/office/powerpoint/2010/main" xmlns="" val="1708056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2208214" y="2349501"/>
            <a:ext cx="7705725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ru-RU" altLang="ru-RU"/>
          </a:p>
          <a:p>
            <a:pPr algn="ctr" eaLnBrk="1" hangingPunct="1">
              <a:buFontTx/>
              <a:buChar char="•"/>
            </a:pPr>
            <a:r>
              <a:rPr lang="ru-RU" altLang="ru-RU" sz="4000" b="1">
                <a:latin typeface="Symphony Black" pitchFamily="2" charset="0"/>
              </a:rPr>
              <a:t>главенство ритма; </a:t>
            </a:r>
          </a:p>
          <a:p>
            <a:pPr lvl="1" algn="ctr" eaLnBrk="1" hangingPunct="1">
              <a:buFontTx/>
              <a:buChar char="•"/>
            </a:pPr>
            <a:r>
              <a:rPr lang="ru-RU" altLang="ru-RU" sz="4000" b="1">
                <a:latin typeface="Symphony Black" pitchFamily="2" charset="0"/>
              </a:rPr>
              <a:t>импровизация; </a:t>
            </a:r>
          </a:p>
          <a:p>
            <a:pPr algn="ctr" eaLnBrk="1" hangingPunct="1">
              <a:buFontTx/>
              <a:buChar char="•"/>
            </a:pPr>
            <a:r>
              <a:rPr lang="ru-RU" altLang="ru-RU" sz="4000" b="1">
                <a:latin typeface="Symphony Black" pitchFamily="2" charset="0"/>
              </a:rPr>
              <a:t>разговорные интонации; </a:t>
            </a:r>
          </a:p>
          <a:p>
            <a:pPr algn="ctr" eaLnBrk="1" hangingPunct="1">
              <a:buFontTx/>
              <a:buChar char="•"/>
            </a:pPr>
            <a:r>
              <a:rPr lang="ru-RU" altLang="ru-RU" sz="4000" b="1">
                <a:latin typeface="Symphony Black" pitchFamily="2" charset="0"/>
              </a:rPr>
              <a:t>преобладание медных духовых инструментов: трубы, саксофона, тромбона </a:t>
            </a:r>
          </a:p>
        </p:txBody>
      </p:sp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2782888" y="260351"/>
            <a:ext cx="698500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path path="rect">
                    <a:fillToRect l="50000" t="50000" r="50000" b="50000"/>
                  </a:path>
                </a:gradFill>
                <a:latin typeface="Arial Black" panose="020B0A04020102020204" pitchFamily="34" charset="0"/>
              </a:rPr>
              <a:t>ОСНОВНЫЕ ЧЕРТЫ </a:t>
            </a:r>
          </a:p>
          <a:p>
            <a:pPr algn="ctr"/>
            <a:r>
              <a:rPr lang="ru-RU" sz="3600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path path="rect">
                    <a:fillToRect l="50000" t="50000" r="50000" b="50000"/>
                  </a:path>
                </a:gradFill>
                <a:latin typeface="Arial Black" panose="020B0A04020102020204" pitchFamily="34" charset="0"/>
              </a:rPr>
              <a:t>ДЖАЗОВОЙ МУЗЫКИ</a:t>
            </a:r>
          </a:p>
        </p:txBody>
      </p:sp>
      <p:pic>
        <p:nvPicPr>
          <p:cNvPr id="21508" name="Picture 6" descr="DD01006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450" y="1700214"/>
            <a:ext cx="69850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5196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0000"/>
                </a:solidFill>
              </a:rPr>
              <a:t>Спасибо за урок!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00FF00"/>
                </a:solidFill>
              </a:rPr>
              <a:t>До свидания!</a:t>
            </a:r>
            <a:endParaRPr lang="ru-RU" sz="8800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4151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451" y="424732"/>
            <a:ext cx="11338560" cy="593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66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 </a:t>
            </a:r>
            <a:r>
              <a:rPr lang="ru-RU" sz="66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единый всемирный язык, его не надо переводить, на нем </a:t>
            </a:r>
            <a:r>
              <a:rPr lang="ru-RU" sz="66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душа </a:t>
            </a:r>
            <a:r>
              <a:rPr lang="ru-RU" sz="66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говорит с душою</a:t>
            </a:r>
            <a:r>
              <a:rPr lang="ru-RU" sz="66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                                                                                                   </a:t>
            </a:r>
            <a:r>
              <a:rPr lang="ru-RU" sz="66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Бертольд Авербах</a:t>
            </a:r>
            <a:endParaRPr lang="ru-RU" sz="6600" dirty="0">
              <a:solidFill>
                <a:srgbClr val="0000CC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279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6366" y="293914"/>
            <a:ext cx="8386354" cy="628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5252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6017" y="2213977"/>
            <a:ext cx="39114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ДЖАЗ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64636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WordArt 5" descr="Розовая тисненая бумага"/>
          <p:cNvSpPr>
            <a:spLocks noChangeArrowheads="1" noChangeShapeType="1" noTextEdit="1"/>
          </p:cNvSpPr>
          <p:nvPr/>
        </p:nvSpPr>
        <p:spPr bwMode="auto">
          <a:xfrm>
            <a:off x="1919288" y="765176"/>
            <a:ext cx="82804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31750">
                  <a:solidFill>
                    <a:srgbClr val="80008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Arial Black" panose="020B0A04020102020204" pitchFamily="34" charset="0"/>
              </a:rPr>
              <a:t>Жанры джазовой музыки</a:t>
            </a: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2927351" y="2636838"/>
            <a:ext cx="6264275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Century Schoolbook" panose="02040604050505020304" pitchFamily="18" charset="0"/>
              </a:rPr>
              <a:t>-</a:t>
            </a:r>
            <a:r>
              <a:rPr lang="ru-RU" sz="3600" b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Century Schoolbook" panose="02040604050505020304" pitchFamily="18" charset="0"/>
              </a:rPr>
              <a:t>СПИРИЧУЭЛ</a:t>
            </a:r>
            <a:endParaRPr lang="ru-RU" sz="3600" b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33CCCC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Century Schoolbook" panose="02040604050505020304" pitchFamily="18" charset="0"/>
              </a:rPr>
              <a:t>-РЕГТАЙМ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Century Schoolbook" panose="02040604050505020304" pitchFamily="18" charset="0"/>
              </a:rPr>
              <a:t>-БЛЮЗ</a:t>
            </a:r>
          </a:p>
        </p:txBody>
      </p:sp>
      <p:pic>
        <p:nvPicPr>
          <p:cNvPr id="7172" name="Picture 7" descr="MCj0360742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722">
            <a:off x="8328026" y="3789364"/>
            <a:ext cx="192246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91022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847851" y="188914"/>
            <a:ext cx="8397875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800" b="1" u="sng" dirty="0" smtClean="0">
                <a:solidFill>
                  <a:srgbClr val="0000FF"/>
                </a:solidFill>
              </a:rPr>
              <a:t>Спиричуэл</a:t>
            </a:r>
            <a:r>
              <a:rPr lang="ru-RU" altLang="ru-RU" sz="2800" b="1" u="sng" dirty="0" smtClean="0">
                <a:solidFill>
                  <a:schemeClr val="hlink"/>
                </a:solidFill>
              </a:rPr>
              <a:t> </a:t>
            </a:r>
            <a:r>
              <a:rPr lang="ru-RU" altLang="ru-RU" sz="2800" b="1" dirty="0"/>
              <a:t>– песни </a:t>
            </a:r>
            <a:r>
              <a:rPr lang="ru-RU" altLang="ru-RU" sz="2800" b="1" dirty="0" err="1"/>
              <a:t>северо-американских</a:t>
            </a:r>
            <a:r>
              <a:rPr lang="ru-RU" altLang="ru-RU" sz="2800" b="1" dirty="0"/>
              <a:t> </a:t>
            </a:r>
            <a:r>
              <a:rPr lang="ru-RU" altLang="ru-RU" sz="2800" b="1" dirty="0" err="1"/>
              <a:t>негров</a:t>
            </a:r>
            <a:r>
              <a:rPr lang="ru-RU" altLang="ru-RU" sz="2800" b="1" dirty="0"/>
              <a:t> религиозного содержания. Их пели хором ещё рабы плантаций, подражая духовным гимнам белых переселенцев.</a:t>
            </a:r>
          </a:p>
          <a:p>
            <a:pPr algn="ctr" eaLnBrk="1" hangingPunct="1"/>
            <a:endParaRPr lang="ru-RU" altLang="ru-RU" sz="2800" b="1" dirty="0"/>
          </a:p>
          <a:p>
            <a:pPr algn="ctr" eaLnBrk="1" hangingPunct="1"/>
            <a:r>
              <a:rPr lang="ru-RU" altLang="ru-RU" sz="2800" b="1" u="sng" dirty="0">
                <a:solidFill>
                  <a:srgbClr val="0000FF"/>
                </a:solidFill>
              </a:rPr>
              <a:t>Блюз </a:t>
            </a:r>
            <a:r>
              <a:rPr lang="ru-RU" altLang="ru-RU" sz="2800" b="1" dirty="0"/>
              <a:t>– народная песня американских </a:t>
            </a:r>
            <a:r>
              <a:rPr lang="ru-RU" altLang="ru-RU" sz="2800" b="1" dirty="0" err="1"/>
              <a:t>негров</a:t>
            </a:r>
            <a:r>
              <a:rPr lang="ru-RU" altLang="ru-RU" sz="2800" b="1" dirty="0"/>
              <a:t> с грустным, печальным оттенком. </a:t>
            </a:r>
          </a:p>
          <a:p>
            <a:pPr algn="ctr" eaLnBrk="1" hangingPunct="1"/>
            <a:endParaRPr lang="ru-RU" altLang="ru-RU" sz="2800" b="1" dirty="0"/>
          </a:p>
          <a:p>
            <a:pPr algn="ctr" eaLnBrk="1" hangingPunct="1"/>
            <a:r>
              <a:rPr lang="ru-RU" altLang="ru-RU" sz="2800" b="1" u="sng" dirty="0">
                <a:solidFill>
                  <a:srgbClr val="0000FF"/>
                </a:solidFill>
              </a:rPr>
              <a:t>Регтайм</a:t>
            </a:r>
            <a:r>
              <a:rPr lang="ru-RU" altLang="ru-RU" sz="2800" b="1" dirty="0"/>
              <a:t> – танцевальная музыка особого ритмического склада. Первоначально создавалась как фортепианное произведение.</a:t>
            </a: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1076" y="5229226"/>
            <a:ext cx="4606925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0845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2" name="Picture 12" descr="Махелия ждекс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25" y="672919"/>
            <a:ext cx="3338512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6" name="WordArt 6" descr="Белый мрамор"/>
          <p:cNvSpPr>
            <a:spLocks noChangeArrowheads="1" noChangeShapeType="1" noTextEdit="1"/>
          </p:cNvSpPr>
          <p:nvPr/>
        </p:nvSpPr>
        <p:spPr bwMode="auto">
          <a:xfrm>
            <a:off x="4583114" y="260351"/>
            <a:ext cx="5329237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ru-RU" sz="3600" b="1" kern="10" dirty="0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 panose="020B0604020202020204" pitchFamily="34" charset="0"/>
                <a:cs typeface="Arial" panose="020B0604020202020204" pitchFamily="34" charset="0"/>
              </a:rPr>
              <a:t>Спиричуэл</a:t>
            </a:r>
            <a:endParaRPr lang="ru-RU" sz="3600" b="1" kern="1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7" name="WordArt 7"/>
          <p:cNvSpPr>
            <a:spLocks noChangeArrowheads="1" noChangeShapeType="1" noTextEdit="1"/>
          </p:cNvSpPr>
          <p:nvPr/>
        </p:nvSpPr>
        <p:spPr bwMode="auto">
          <a:xfrm>
            <a:off x="3110277" y="4879975"/>
            <a:ext cx="7570787" cy="1562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«Молитва» - 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исполнении </a:t>
            </a:r>
            <a:r>
              <a:rPr lang="ru-RU" sz="3600" b="1" kern="10" dirty="0" err="1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Махелии</a:t>
            </a:r>
            <a:r>
              <a:rPr lang="ru-RU" sz="3600" b="1" kern="1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Джексон </a:t>
            </a:r>
          </a:p>
        </p:txBody>
      </p:sp>
      <p:pic>
        <p:nvPicPr>
          <p:cNvPr id="922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5726" y="1628775"/>
            <a:ext cx="1414463" cy="30353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44004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rmstrong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1787" y="476251"/>
            <a:ext cx="32893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2495550" y="5292271"/>
            <a:ext cx="741680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Луи   </a:t>
            </a:r>
            <a:r>
              <a:rPr lang="ru-RU" sz="3600" kern="10" dirty="0" err="1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Армстронг</a:t>
            </a:r>
            <a:endParaRPr lang="ru-RU" sz="3600" kern="10" dirty="0">
              <a:ln w="222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6527800" y="3284538"/>
            <a:ext cx="33845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(1901-1971)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5519738" y="476251"/>
            <a:ext cx="490061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 panose="020B0A04020102020204" pitchFamily="34" charset="0"/>
              </a:rPr>
              <a:t>Негритянский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 Black" panose="020B0A04020102020204" pitchFamily="34" charset="0"/>
              </a:rPr>
              <a:t> певец и трубач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5375275" y="1989138"/>
            <a:ext cx="511333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"КОРОЛЬ ДЖАЗА"</a:t>
            </a:r>
          </a:p>
        </p:txBody>
      </p:sp>
    </p:spTree>
    <p:extLst>
      <p:ext uri="{BB962C8B-B14F-4D97-AF65-F5344CB8AC3E}">
        <p14:creationId xmlns:p14="http://schemas.microsoft.com/office/powerpoint/2010/main" xmlns="" val="1365930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260</Words>
  <Application>Microsoft Office PowerPoint</Application>
  <PresentationFormat>Произвольный</PresentationFormat>
  <Paragraphs>68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Тема урока:Народная      музыка американского континента.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Стили и многообразие направлений джаза</vt:lpstr>
      <vt:lpstr>Слайд 11</vt:lpstr>
      <vt:lpstr>Давай потанцуем!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за урок!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2022-01-28T16:37:01Z</dcterms:created>
  <dcterms:modified xsi:type="dcterms:W3CDTF">2024-01-16T17:00:52Z</dcterms:modified>
</cp:coreProperties>
</file>