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76" r:id="rId4"/>
    <p:sldId id="277" r:id="rId5"/>
    <p:sldId id="278" r:id="rId6"/>
    <p:sldId id="280" r:id="rId7"/>
    <p:sldId id="281" r:id="rId8"/>
    <p:sldId id="283" r:id="rId9"/>
    <p:sldId id="284" r:id="rId10"/>
    <p:sldId id="273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DFD7"/>
    <a:srgbClr val="9D999A"/>
    <a:srgbClr val="FFE59B"/>
    <a:srgbClr val="E2CFF1"/>
    <a:srgbClr val="9E9A9A"/>
    <a:srgbClr val="FFECB7"/>
    <a:srgbClr val="DFDCD3"/>
    <a:srgbClr val="BFCBCB"/>
    <a:srgbClr val="A8BDBA"/>
    <a:srgbClr val="CDA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97" autoAdjust="0"/>
    <p:restoredTop sz="94660"/>
  </p:normalViewPr>
  <p:slideViewPr>
    <p:cSldViewPr snapToGrid="0">
      <p:cViewPr varScale="1">
        <p:scale>
          <a:sx n="74" d="100"/>
          <a:sy n="74" d="100"/>
        </p:scale>
        <p:origin x="51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4ABD6-10B4-4894-9592-39F4738BBA77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458EF-1B6E-42B1-A3D1-B6A341A87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60252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4ABD6-10B4-4894-9592-39F4738BBA77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458EF-1B6E-42B1-A3D1-B6A341A87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555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4ABD6-10B4-4894-9592-39F4738BBA77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458EF-1B6E-42B1-A3D1-B6A341A87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264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4ABD6-10B4-4894-9592-39F4738BBA77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458EF-1B6E-42B1-A3D1-B6A341A87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512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4ABD6-10B4-4894-9592-39F4738BBA77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458EF-1B6E-42B1-A3D1-B6A341A87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17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4ABD6-10B4-4894-9592-39F4738BBA77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458EF-1B6E-42B1-A3D1-B6A341A87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5333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4ABD6-10B4-4894-9592-39F4738BBA77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458EF-1B6E-42B1-A3D1-B6A341A87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2541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4ABD6-10B4-4894-9592-39F4738BBA77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458EF-1B6E-42B1-A3D1-B6A341A87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1814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4ABD6-10B4-4894-9592-39F4738BBA77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458EF-1B6E-42B1-A3D1-B6A341A87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479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4ABD6-10B4-4894-9592-39F4738BBA77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458EF-1B6E-42B1-A3D1-B6A341A87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8192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4ABD6-10B4-4894-9592-39F4738BBA77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458EF-1B6E-42B1-A3D1-B6A341A87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611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84ABD6-10B4-4894-9592-39F4738BBA77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D458EF-1B6E-42B1-A3D1-B6A341A87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445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98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0034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-1" y="-11097"/>
            <a:ext cx="12192000" cy="6869097"/>
          </a:xfrm>
          <a:prstGeom prst="rect">
            <a:avLst/>
          </a:prstGeom>
          <a:solidFill>
            <a:schemeClr val="bg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742441" y="84841"/>
            <a:ext cx="4954572" cy="1986449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42968" y="297074"/>
            <a:ext cx="125014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                 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2968" y="2247163"/>
            <a:ext cx="11906053" cy="973082"/>
          </a:xfrm>
          <a:prstGeom prst="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89542" y="2883587"/>
            <a:ext cx="122548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>
              <a:latin typeface="Franklin Gothic Medium Cond" panose="020B06060304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53545" y="4757450"/>
            <a:ext cx="7626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400" dirty="0">
              <a:latin typeface="Century" panose="020406040505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63880" y="3429000"/>
            <a:ext cx="8605615" cy="555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68949" y="4834057"/>
            <a:ext cx="9101556" cy="1626434"/>
          </a:xfrm>
          <a:prstGeom prst="rect">
            <a:avLst/>
          </a:prstGeom>
          <a:solidFill>
            <a:srgbClr val="C0CACA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8F55567-5FE1-F833-3010-8FA621527F63}"/>
              </a:ext>
            </a:extLst>
          </p:cNvPr>
          <p:cNvSpPr txBox="1"/>
          <p:nvPr/>
        </p:nvSpPr>
        <p:spPr>
          <a:xfrm>
            <a:off x="3723784" y="205259"/>
            <a:ext cx="488642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«Сакская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гимназия имени Героя Советского Союза Григория Демидовича</a:t>
            </a:r>
          </a:p>
          <a:p>
            <a:pPr algn="ctr"/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Завгороднего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Саки Республики Крым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9388F09-2E5F-FD21-9EEE-E5FD7D05B1C0}"/>
              </a:ext>
            </a:extLst>
          </p:cNvPr>
          <p:cNvSpPr txBox="1"/>
          <p:nvPr/>
        </p:nvSpPr>
        <p:spPr>
          <a:xfrm>
            <a:off x="389543" y="2472900"/>
            <a:ext cx="11926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 Black" panose="020B0A04020102020204" pitchFamily="34" charset="0"/>
                <a:cs typeface="Times New Roman" panose="02020603050405020304" pitchFamily="18" charset="0"/>
              </a:rPr>
              <a:t>ПРОЕКТ: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Franklin Gothic Demi Cond" panose="020B0706030402020204" pitchFamily="34" charset="0"/>
                <a:cs typeface="Times New Roman" panose="02020603050405020304" pitchFamily="18" charset="0"/>
              </a:rPr>
              <a:t>«Художественный перевод стихотворений </a:t>
            </a:r>
            <a:r>
              <a:rPr lang="ru-RU" sz="2800" dirty="0" err="1">
                <a:latin typeface="Franklin Gothic Demi Cond" panose="020B0706030402020204" pitchFamily="34" charset="0"/>
                <a:cs typeface="Times New Roman" panose="02020603050405020304" pitchFamily="18" charset="0"/>
              </a:rPr>
              <a:t>Шела</a:t>
            </a:r>
            <a:r>
              <a:rPr lang="ru-RU" sz="2800" dirty="0">
                <a:latin typeface="Franklin Gothic Demi Cond" panose="020B070603040202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Franklin Gothic Demi Cond" panose="020B0706030402020204" pitchFamily="34" charset="0"/>
                <a:cs typeface="Times New Roman" panose="02020603050405020304" pitchFamily="18" charset="0"/>
              </a:rPr>
              <a:t>Силверстайна</a:t>
            </a:r>
            <a:r>
              <a:rPr lang="ru-RU" sz="2800" dirty="0">
                <a:latin typeface="Franklin Gothic Demi Cond" panose="020B0706030402020204" pitchFamily="34" charset="0"/>
                <a:cs typeface="Times New Roman" panose="02020603050405020304" pitchFamily="18" charset="0"/>
              </a:rPr>
              <a:t>» </a:t>
            </a:r>
            <a:endParaRPr lang="ru-RU" dirty="0">
              <a:latin typeface="Franklin Gothic Demi Cond" panose="020B07060304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948239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295821"/>
            <a:ext cx="12192000" cy="1109443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563880" y="3429000"/>
            <a:ext cx="8605615" cy="555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248D8B4B-2D91-4952-A63C-E385A5007E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826" b="15478"/>
          <a:stretch/>
        </p:blipFill>
        <p:spPr>
          <a:xfrm>
            <a:off x="329096" y="27724"/>
            <a:ext cx="7451258" cy="54167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F578A2B1-0FBB-4660-9D18-0ED993538FF8}"/>
              </a:ext>
            </a:extLst>
          </p:cNvPr>
          <p:cNvSpPr txBox="1"/>
          <p:nvPr/>
        </p:nvSpPr>
        <p:spPr>
          <a:xfrm>
            <a:off x="101991" y="5357732"/>
            <a:ext cx="7745065" cy="1015663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6000" b="1" spc="50" dirty="0">
                <a:ln w="0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 YOUR ATTENTION</a:t>
            </a:r>
            <a:endParaRPr lang="ru-RU" sz="6000" b="1" spc="50" dirty="0">
              <a:ln w="0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38506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8202639-5BCE-4A5D-C876-50DC0C0C73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3C3E68A-ED7A-249B-B702-9F52C102C7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843AA52-4BB2-2133-4368-34D96571F645}"/>
              </a:ext>
            </a:extLst>
          </p:cNvPr>
          <p:cNvSpPr/>
          <p:nvPr/>
        </p:nvSpPr>
        <p:spPr>
          <a:xfrm>
            <a:off x="0" y="-1"/>
            <a:ext cx="12192000" cy="6857999"/>
          </a:xfrm>
          <a:prstGeom prst="rect">
            <a:avLst/>
          </a:prstGeom>
          <a:solidFill>
            <a:schemeClr val="bg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58566B3-1F9B-D6BB-BFB0-345BB15BED32}"/>
              </a:ext>
            </a:extLst>
          </p:cNvPr>
          <p:cNvSpPr/>
          <p:nvPr/>
        </p:nvSpPr>
        <p:spPr>
          <a:xfrm>
            <a:off x="301336" y="332510"/>
            <a:ext cx="11107882" cy="1693718"/>
          </a:xfrm>
          <a:prstGeom prst="rect">
            <a:avLst/>
          </a:prstGeom>
          <a:solidFill>
            <a:srgbClr val="BFC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9F3A3E9-2336-BAFD-6B72-A7DE269BF630}"/>
              </a:ext>
            </a:extLst>
          </p:cNvPr>
          <p:cNvSpPr txBox="1"/>
          <p:nvPr/>
        </p:nvSpPr>
        <p:spPr>
          <a:xfrm>
            <a:off x="477982" y="610060"/>
            <a:ext cx="67333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latin typeface="Franklin Gothic Heavy" panose="020B0903020102020204" pitchFamily="34" charset="0"/>
              </a:rPr>
              <a:t>СОДЕРЖАНИЕ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3B28FAF5-3637-4717-B54F-BD0E6148F9DE}"/>
              </a:ext>
            </a:extLst>
          </p:cNvPr>
          <p:cNvSpPr/>
          <p:nvPr/>
        </p:nvSpPr>
        <p:spPr>
          <a:xfrm>
            <a:off x="685799" y="2479063"/>
            <a:ext cx="6296891" cy="3740728"/>
          </a:xfrm>
          <a:prstGeom prst="rect">
            <a:avLst/>
          </a:prstGeom>
          <a:solidFill>
            <a:srgbClr val="DFDCD3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58552BD-77E0-864E-EDBA-FD2468412832}"/>
              </a:ext>
            </a:extLst>
          </p:cNvPr>
          <p:cNvSpPr txBox="1"/>
          <p:nvPr/>
        </p:nvSpPr>
        <p:spPr>
          <a:xfrm>
            <a:off x="685799" y="2701636"/>
            <a:ext cx="669174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Arial Black" panose="020B0A04020102020204" pitchFamily="34" charset="0"/>
                <a:cs typeface="Times New Roman" panose="02020603050405020304" pitchFamily="18" charset="0"/>
              </a:rPr>
              <a:t>1. </a:t>
            </a:r>
            <a:r>
              <a:rPr lang="ru-RU" sz="2800" dirty="0">
                <a:latin typeface="Franklin Gothic Heavy" panose="020B0903020102020204" pitchFamily="34" charset="0"/>
              </a:rPr>
              <a:t>Цель проекта.</a:t>
            </a:r>
          </a:p>
          <a:p>
            <a:endParaRPr lang="ru-RU" sz="2800" dirty="0">
              <a:latin typeface="Franklin Gothic Heavy" panose="020B0903020102020204" pitchFamily="34" charset="0"/>
            </a:endParaRPr>
          </a:p>
          <a:p>
            <a:r>
              <a:rPr lang="ru-RU" sz="2800" dirty="0">
                <a:latin typeface="Franklin Gothic Heavy" panose="020B0903020102020204" pitchFamily="34" charset="0"/>
              </a:rPr>
              <a:t>2. Задачи проекта.</a:t>
            </a:r>
          </a:p>
          <a:p>
            <a:endParaRPr lang="ru-RU" sz="2800" dirty="0">
              <a:latin typeface="Franklin Gothic Heavy" panose="020B0903020102020204" pitchFamily="34" charset="0"/>
            </a:endParaRPr>
          </a:p>
          <a:p>
            <a:r>
              <a:rPr lang="ru-RU" sz="2800" dirty="0">
                <a:latin typeface="Franklin Gothic Heavy" panose="020B0903020102020204" pitchFamily="34" charset="0"/>
              </a:rPr>
              <a:t>3. Мероприятия проекта.</a:t>
            </a:r>
          </a:p>
          <a:p>
            <a:endParaRPr lang="ru-RU" sz="2800" dirty="0">
              <a:latin typeface="Franklin Gothic Heavy" panose="020B0903020102020204" pitchFamily="34" charset="0"/>
            </a:endParaRPr>
          </a:p>
          <a:p>
            <a:r>
              <a:rPr lang="ru-RU" sz="2800" dirty="0">
                <a:latin typeface="Franklin Gothic Heavy" panose="020B0903020102020204" pitchFamily="34" charset="0"/>
              </a:rPr>
              <a:t>4. Ожидаемые результаты проекта. </a:t>
            </a:r>
          </a:p>
        </p:txBody>
      </p:sp>
    </p:spTree>
    <p:extLst>
      <p:ext uri="{BB962C8B-B14F-4D97-AF65-F5344CB8AC3E}">
        <p14:creationId xmlns:p14="http://schemas.microsoft.com/office/powerpoint/2010/main" val="150284536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2E132A3-7878-222D-4485-3F43C43385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C39F0D5-E590-0BF1-CA77-166D2C47F8EE}"/>
              </a:ext>
            </a:extLst>
          </p:cNvPr>
          <p:cNvSpPr/>
          <p:nvPr/>
        </p:nvSpPr>
        <p:spPr>
          <a:xfrm>
            <a:off x="0" y="-1"/>
            <a:ext cx="12192000" cy="6858000"/>
          </a:xfrm>
          <a:prstGeom prst="rect">
            <a:avLst/>
          </a:prstGeom>
          <a:solidFill>
            <a:schemeClr val="bg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522EDAD-73B2-4E19-C4EB-210C64B026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664" y="290946"/>
            <a:ext cx="11113971" cy="168873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1DE8B45-9AED-B969-0C60-57F428E10F08}"/>
              </a:ext>
            </a:extLst>
          </p:cNvPr>
          <p:cNvSpPr txBox="1"/>
          <p:nvPr/>
        </p:nvSpPr>
        <p:spPr>
          <a:xfrm>
            <a:off x="727365" y="584299"/>
            <a:ext cx="60371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latin typeface="Arial Black" panose="020B0A04020102020204" pitchFamily="34" charset="0"/>
              </a:rPr>
              <a:t>Ц</a:t>
            </a:r>
            <a:r>
              <a:rPr lang="ru-RU" sz="4400" dirty="0">
                <a:latin typeface="Arial Black" panose="020B0A04020102020204" pitchFamily="34" charset="0"/>
              </a:rPr>
              <a:t>ЕЛЬ ПРОЕКТА</a:t>
            </a:r>
            <a:endParaRPr lang="ru-RU" sz="4000" dirty="0">
              <a:latin typeface="Arial Black" panose="020B0A0402010202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A6F6457-F544-1230-0EB4-C834FA5D722A}"/>
              </a:ext>
            </a:extLst>
          </p:cNvPr>
          <p:cNvSpPr/>
          <p:nvPr/>
        </p:nvSpPr>
        <p:spPr>
          <a:xfrm>
            <a:off x="561774" y="2167822"/>
            <a:ext cx="6587835" cy="4305713"/>
          </a:xfrm>
          <a:prstGeom prst="rect">
            <a:avLst/>
          </a:prstGeom>
          <a:solidFill>
            <a:schemeClr val="bg1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>
                <a:solidFill>
                  <a:schemeClr val="tx1"/>
                </a:solidFill>
                <a:latin typeface="Franklin Gothic Demi Cond" panose="020B0706030402020204" pitchFamily="34" charset="0"/>
                <a:cs typeface="Times New Roman" panose="02020603050405020304" pitchFamily="18" charset="0"/>
              </a:rPr>
              <a:t>Применить некоторые модели и приёмы перевода в работе по интерпретации юмористических стихотворений </a:t>
            </a:r>
            <a:r>
              <a:rPr lang="ru-RU" sz="2400" dirty="0" err="1">
                <a:solidFill>
                  <a:schemeClr val="tx1"/>
                </a:solidFill>
                <a:latin typeface="Franklin Gothic Demi Cond" panose="020B0706030402020204" pitchFamily="34" charset="0"/>
                <a:cs typeface="Times New Roman" panose="02020603050405020304" pitchFamily="18" charset="0"/>
              </a:rPr>
              <a:t>Шела</a:t>
            </a:r>
            <a:r>
              <a:rPr lang="ru-RU" sz="2400" dirty="0">
                <a:solidFill>
                  <a:schemeClr val="tx1"/>
                </a:solidFill>
                <a:latin typeface="Franklin Gothic Demi Cond" panose="020B070603040202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Franklin Gothic Demi Cond" panose="020B0706030402020204" pitchFamily="34" charset="0"/>
                <a:cs typeface="Times New Roman" panose="02020603050405020304" pitchFamily="18" charset="0"/>
              </a:rPr>
              <a:t>Силверстайна</a:t>
            </a:r>
            <a:r>
              <a:rPr lang="ru-RU" sz="2400" dirty="0">
                <a:solidFill>
                  <a:schemeClr val="tx1"/>
                </a:solidFill>
                <a:latin typeface="Franklin Gothic Demi Cond" panose="020B0706030402020204" pitchFamily="34" charset="0"/>
                <a:cs typeface="Times New Roman" panose="02020603050405020304" pitchFamily="18" charset="0"/>
              </a:rPr>
              <a:t> и попытаться сохранить художественную образность произведений автора </a:t>
            </a:r>
          </a:p>
          <a:p>
            <a:pPr algn="just"/>
            <a:endParaRPr lang="ru-RU" sz="2400" dirty="0">
              <a:solidFill>
                <a:schemeClr val="tx1"/>
              </a:solidFill>
              <a:latin typeface="Franklin Gothic Demi Cond" panose="020B070603040202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Franklin Gothic Demi Cond" panose="020B0706030402020204" pitchFamily="34" charset="0"/>
                <a:cs typeface="Times New Roman" panose="02020603050405020304" pitchFamily="18" charset="0"/>
              </a:rPr>
              <a:t>Показать значение современной юмористической поэзии для развития и воспитания поколения нашего времени</a:t>
            </a:r>
            <a:r>
              <a:rPr lang="ru-RU" sz="2000" dirty="0">
                <a:solidFill>
                  <a:schemeClr val="tx1"/>
                </a:solidFill>
                <a:latin typeface="Franklin Gothic Demi Cond" panose="020B0706030402020204" pitchFamily="34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61429032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8B46764-3612-B50A-9FF3-D9C8C4E818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87D5656-FCB1-99FB-B497-0F459B959289}"/>
              </a:ext>
            </a:extLst>
          </p:cNvPr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bg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A71CE16-ABCD-0CE7-B927-2EBEC217AC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014" y="329804"/>
            <a:ext cx="11113971" cy="168873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065F0C7-51E2-D08E-E7A3-B82E926430DD}"/>
              </a:ext>
            </a:extLst>
          </p:cNvPr>
          <p:cNvSpPr txBox="1"/>
          <p:nvPr/>
        </p:nvSpPr>
        <p:spPr>
          <a:xfrm>
            <a:off x="758537" y="581891"/>
            <a:ext cx="674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latin typeface="Arial Black" panose="020B0A04020102020204" pitchFamily="34" charset="0"/>
              </a:rPr>
              <a:t>Задачи проекта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C8CB27E-0022-5C1F-B030-D1EA68CF56C3}"/>
              </a:ext>
            </a:extLst>
          </p:cNvPr>
          <p:cNvSpPr/>
          <p:nvPr/>
        </p:nvSpPr>
        <p:spPr>
          <a:xfrm>
            <a:off x="758537" y="2270629"/>
            <a:ext cx="10016836" cy="3886200"/>
          </a:xfrm>
          <a:prstGeom prst="rect">
            <a:avLst/>
          </a:prstGeom>
          <a:solidFill>
            <a:schemeClr val="bg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773B79-9D87-52B5-0784-3D9A4C0D2DC3}"/>
              </a:ext>
            </a:extLst>
          </p:cNvPr>
          <p:cNvSpPr txBox="1"/>
          <p:nvPr/>
        </p:nvSpPr>
        <p:spPr>
          <a:xfrm>
            <a:off x="865909" y="2438117"/>
            <a:ext cx="990946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1. Найти и изучить литературу по теории и практике перевода.</a:t>
            </a:r>
          </a:p>
          <a:p>
            <a:r>
              <a:rPr lang="ru-RU" sz="28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2. Изучить модели и технические приёмы перевода.</a:t>
            </a:r>
          </a:p>
          <a:p>
            <a:r>
              <a:rPr lang="ru-RU" sz="28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3. Попробовать показать на примерах перевода стихотворений </a:t>
            </a:r>
            <a:r>
              <a:rPr lang="ru-RU" sz="2800" dirty="0" err="1">
                <a:latin typeface="Bahnschrift Condensed" panose="020B0502040204020203" pitchFamily="34" charset="0"/>
                <a:cs typeface="Times New Roman" panose="02020603050405020304" pitchFamily="18" charset="0"/>
              </a:rPr>
              <a:t>Шела</a:t>
            </a:r>
            <a:r>
              <a:rPr lang="ru-RU" sz="28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Bahnschrift Condensed" panose="020B0502040204020203" pitchFamily="34" charset="0"/>
                <a:cs typeface="Times New Roman" panose="02020603050405020304" pitchFamily="18" charset="0"/>
              </a:rPr>
              <a:t>Силверстайна</a:t>
            </a:r>
            <a:r>
              <a:rPr lang="ru-RU" sz="28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 возможность соответствия переведённого текста разным типам эквивалентности перевода.</a:t>
            </a:r>
          </a:p>
          <a:p>
            <a:r>
              <a:rPr lang="ru-RU" sz="28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4. Представить юмористические стихотворения и иллюстрации </a:t>
            </a:r>
            <a:r>
              <a:rPr lang="ru-RU" sz="2800" dirty="0" err="1">
                <a:latin typeface="Bahnschrift Condensed" panose="020B0502040204020203" pitchFamily="34" charset="0"/>
                <a:cs typeface="Times New Roman" panose="02020603050405020304" pitchFamily="18" charset="0"/>
              </a:rPr>
              <a:t>Шела</a:t>
            </a:r>
            <a:r>
              <a:rPr lang="ru-RU" sz="28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Bahnschrift Condensed" panose="020B0502040204020203" pitchFamily="34" charset="0"/>
                <a:cs typeface="Times New Roman" panose="02020603050405020304" pitchFamily="18" charset="0"/>
              </a:rPr>
              <a:t>Силверстайна</a:t>
            </a:r>
            <a:r>
              <a:rPr lang="ru-RU" sz="2800" dirty="0">
                <a:latin typeface="Bahnschrift Condensed" panose="020B0502040204020203" pitchFamily="34" charset="0"/>
                <a:cs typeface="Times New Roman" panose="02020603050405020304" pitchFamily="18" charset="0"/>
              </a:rPr>
              <a:t> в качестве неоценимых помощников для воспитания определенных морально-этических качеств у детей.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635502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B4A6C9F-EE78-9314-A080-E7C5C8EE95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219EE08-88C1-0E6C-97AA-C15AED25E515}"/>
              </a:ext>
            </a:extLst>
          </p:cNvPr>
          <p:cNvSpPr/>
          <p:nvPr/>
        </p:nvSpPr>
        <p:spPr>
          <a:xfrm>
            <a:off x="0" y="-1"/>
            <a:ext cx="12192000" cy="6858000"/>
          </a:xfrm>
          <a:prstGeom prst="rect">
            <a:avLst/>
          </a:prstGeom>
          <a:solidFill>
            <a:schemeClr val="bg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BDD5685-9423-8CF0-BF11-33AB2A9B0E90}"/>
              </a:ext>
            </a:extLst>
          </p:cNvPr>
          <p:cNvSpPr/>
          <p:nvPr/>
        </p:nvSpPr>
        <p:spPr>
          <a:xfrm>
            <a:off x="135082" y="115604"/>
            <a:ext cx="10609118" cy="904009"/>
          </a:xfrm>
          <a:prstGeom prst="rect">
            <a:avLst/>
          </a:prstGeom>
          <a:solidFill>
            <a:srgbClr val="DFDCD3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BA998E7-5DDD-80DE-502D-43645D920BCF}"/>
              </a:ext>
            </a:extLst>
          </p:cNvPr>
          <p:cNvSpPr txBox="1"/>
          <p:nvPr/>
        </p:nvSpPr>
        <p:spPr>
          <a:xfrm>
            <a:off x="207818" y="213665"/>
            <a:ext cx="78451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Arial Black" panose="020B0A04020102020204" pitchFamily="34" charset="0"/>
              </a:rPr>
              <a:t>МЕРОПРИЯТИЯ ПРОЕКТА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89AE359-B5E3-B6B2-3F88-D762096962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818" y="1252122"/>
            <a:ext cx="3404519" cy="513244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8653FE9-3371-1C6D-0666-E976BB4EE4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02435" y="1278083"/>
            <a:ext cx="3464399" cy="513244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EAB24A0-D73C-67B3-3907-1888ED7227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70532" y="1433127"/>
            <a:ext cx="3853006" cy="4822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555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93A763A-D740-AD69-A63B-A042B7ED47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F534D56-468C-E135-B14F-5A3E709DA3D0}"/>
              </a:ext>
            </a:extLst>
          </p:cNvPr>
          <p:cNvSpPr/>
          <p:nvPr/>
        </p:nvSpPr>
        <p:spPr>
          <a:xfrm>
            <a:off x="0" y="-7434"/>
            <a:ext cx="12192000" cy="6865433"/>
          </a:xfrm>
          <a:prstGeom prst="rect">
            <a:avLst/>
          </a:prstGeom>
          <a:solidFill>
            <a:schemeClr val="bg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BE76AE4-CBA1-3633-82F7-50506564DF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62" y="145924"/>
            <a:ext cx="11931638" cy="50601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92B0729-0106-D624-B8B0-1742BB14977D}"/>
              </a:ext>
            </a:extLst>
          </p:cNvPr>
          <p:cNvSpPr txBox="1"/>
          <p:nvPr/>
        </p:nvSpPr>
        <p:spPr>
          <a:xfrm>
            <a:off x="107962" y="229653"/>
            <a:ext cx="1229061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latin typeface="Arial Black" panose="020B0A04020102020204" pitchFamily="34" charset="0"/>
              </a:rPr>
              <a:t>Типы эквивалентности перевода и их достижение при переводе стихотворений </a:t>
            </a:r>
            <a:r>
              <a:rPr lang="ru-RU" sz="1600" dirty="0" err="1">
                <a:latin typeface="Arial Black" panose="020B0A04020102020204" pitchFamily="34" charset="0"/>
              </a:rPr>
              <a:t>Шела</a:t>
            </a:r>
            <a:r>
              <a:rPr lang="ru-RU" sz="1600" dirty="0"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latin typeface="Arial Black" panose="020B0A04020102020204" pitchFamily="34" charset="0"/>
              </a:rPr>
              <a:t>Силверстайна</a:t>
            </a:r>
            <a:endParaRPr lang="ru-RU" sz="1600" dirty="0">
              <a:latin typeface="Arial Black" panose="020B0A04020102020204" pitchFamily="34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6E92D6B-C61E-BF51-C723-10B0F7DB706E}"/>
              </a:ext>
            </a:extLst>
          </p:cNvPr>
          <p:cNvSpPr/>
          <p:nvPr/>
        </p:nvSpPr>
        <p:spPr>
          <a:xfrm>
            <a:off x="284313" y="746981"/>
            <a:ext cx="10820400" cy="506012"/>
          </a:xfrm>
          <a:prstGeom prst="rect">
            <a:avLst/>
          </a:prstGeom>
          <a:solidFill>
            <a:srgbClr val="9E9A9A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6481F26-30B1-9966-51BA-695F44388106}"/>
              </a:ext>
            </a:extLst>
          </p:cNvPr>
          <p:cNvSpPr txBox="1"/>
          <p:nvPr/>
        </p:nvSpPr>
        <p:spPr>
          <a:xfrm>
            <a:off x="297873" y="797860"/>
            <a:ext cx="5798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1 ТИП ЭКВИВАЛЕНТНОСТИ ПЕРЕВОДА: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28C62D5-8889-B311-0F5E-8565B709605B}"/>
              </a:ext>
            </a:extLst>
          </p:cNvPr>
          <p:cNvSpPr txBox="1"/>
          <p:nvPr/>
        </p:nvSpPr>
        <p:spPr>
          <a:xfrm>
            <a:off x="294410" y="1395169"/>
            <a:ext cx="473132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highlight>
                  <a:srgbClr val="FFE59B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ОРИГИНАЛ: 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«There is a light in the attic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Though the house is dark and shuttered,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can see a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flickerin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 flutter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I know what it’s about. »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A7CB2D9-E1BB-E231-71FC-C5E408697B98}"/>
              </a:ext>
            </a:extLst>
          </p:cNvPr>
          <p:cNvSpPr txBox="1"/>
          <p:nvPr/>
        </p:nvSpPr>
        <p:spPr>
          <a:xfrm>
            <a:off x="4526974" y="1380368"/>
            <a:ext cx="4873336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highlight>
                  <a:srgbClr val="FFE59B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ПЕРЕВОД: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«Моя голова забита хламом,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Ненужным, как старый худой башмак,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как хорошо, что и мысли валом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Теснятся и светят, я знаю, как»</a:t>
            </a:r>
          </a:p>
          <a:p>
            <a:endParaRPr lang="ru-RU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FE51F86-9D1C-8DE2-CEE4-9E7FCAC692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375" y="3168561"/>
            <a:ext cx="10821338" cy="50601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6533B16-4FA6-8350-DBE2-9A1702E88A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287" b="89760" l="9810" r="89715">
                        <a14:foregroundMark x1="51741" y1="34260" x2="44304" y2="52339"/>
                        <a14:foregroundMark x1="44304" y1="52339" x2="59335" y2="63211"/>
                        <a14:foregroundMark x1="59335" y1="63211" x2="66614" y2="55879"/>
                        <a14:foregroundMark x1="66614" y1="37547" x2="82753" y2="11757"/>
                        <a14:foregroundMark x1="82753" y1="11757" x2="78165" y2="4298"/>
                        <a14:foregroundMark x1="77057" y1="3287" x2="65032" y2="7080"/>
                        <a14:foregroundMark x1="65032" y1="7080" x2="53006" y2="15044"/>
                        <a14:foregroundMark x1="84335" y1="14412" x2="89399" y2="3919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48749" y="852326"/>
            <a:ext cx="3415069" cy="427424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667D8BD7-6EC3-6B09-1802-E7B22654F56C}"/>
              </a:ext>
            </a:extLst>
          </p:cNvPr>
          <p:cNvSpPr txBox="1"/>
          <p:nvPr/>
        </p:nvSpPr>
        <p:spPr>
          <a:xfrm>
            <a:off x="294410" y="3256038"/>
            <a:ext cx="5690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Black" panose="020B0A04020102020204" pitchFamily="34" charset="0"/>
              </a:rPr>
              <a:t>2</a:t>
            </a:r>
            <a:r>
              <a:rPr lang="ru-RU" dirty="0">
                <a:latin typeface="Arial Black" panose="020B0A04020102020204" pitchFamily="34" charset="0"/>
              </a:rPr>
              <a:t> ТИП ЭКВИВАЛЕНТНОСТИ ПЕРЕВОДА: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4323588-23AC-40C8-34AB-6E843C396558}"/>
              </a:ext>
            </a:extLst>
          </p:cNvPr>
          <p:cNvSpPr txBox="1"/>
          <p:nvPr/>
        </p:nvSpPr>
        <p:spPr>
          <a:xfrm>
            <a:off x="294410" y="3853996"/>
            <a:ext cx="38619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highlight>
                  <a:srgbClr val="FFE59B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ОРИГИНАЛ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«Then I poked through the house, in each cranny and nook»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9C96EB1-BA8B-FA2B-F227-23DF49D4D4AA}"/>
              </a:ext>
            </a:extLst>
          </p:cNvPr>
          <p:cNvSpPr txBox="1"/>
          <p:nvPr/>
        </p:nvSpPr>
        <p:spPr>
          <a:xfrm>
            <a:off x="4339937" y="3923225"/>
            <a:ext cx="52474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>
                <a:highlight>
                  <a:srgbClr val="FFE59B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ПЕРЕВОД</a:t>
            </a:r>
            <a:endParaRPr lang="ru-RU" sz="2000" dirty="0">
              <a:highlight>
                <a:srgbClr val="FFE59B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«Заглядывал во все я закутки»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13B3DFDC-9CFB-FE43-CB42-8F01D430A88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4410" y="5047423"/>
            <a:ext cx="10827434" cy="506012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6C5A1A3B-E2D7-F083-91F4-8D84FFE541CF}"/>
              </a:ext>
            </a:extLst>
          </p:cNvPr>
          <p:cNvSpPr txBox="1"/>
          <p:nvPr/>
        </p:nvSpPr>
        <p:spPr>
          <a:xfrm>
            <a:off x="283375" y="5100448"/>
            <a:ext cx="5798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3 ТИП ЭКВИВАЛЕНТНОСТИ ПЕРЕВОДА: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A17BF81-ABCD-EC38-5477-A3FB58D3EAF9}"/>
              </a:ext>
            </a:extLst>
          </p:cNvPr>
          <p:cNvSpPr txBox="1"/>
          <p:nvPr/>
        </p:nvSpPr>
        <p:spPr>
          <a:xfrm>
            <a:off x="294410" y="5581990"/>
            <a:ext cx="254230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highlight>
                  <a:srgbClr val="FFE59B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ОРИГИНАЛ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cranny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nook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654D313-3A58-5CE5-1EE9-27BF6DAAFED8}"/>
              </a:ext>
            </a:extLst>
          </p:cNvPr>
          <p:cNvSpPr txBox="1"/>
          <p:nvPr/>
        </p:nvSpPr>
        <p:spPr>
          <a:xfrm>
            <a:off x="2959677" y="5615067"/>
            <a:ext cx="400396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highlight>
                  <a:srgbClr val="FFE59B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ДОСЛОВНЫЙ ПЕРЕВОД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«щель»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«укромный уголок»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C71EB29-9FFF-B4EE-C4FB-EA7DA2937657}"/>
              </a:ext>
            </a:extLst>
          </p:cNvPr>
          <p:cNvSpPr txBox="1"/>
          <p:nvPr/>
        </p:nvSpPr>
        <p:spPr>
          <a:xfrm>
            <a:off x="7550974" y="5641920"/>
            <a:ext cx="44886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ighlight>
                  <a:srgbClr val="FFE59B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ПЕРЕВОД В СООТВЕТСТВИИ С 3 ТИПОМ ЭКВИВАЛЕНТНОСТИ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«ЗАКУТОК»</a:t>
            </a:r>
          </a:p>
        </p:txBody>
      </p:sp>
    </p:spTree>
    <p:extLst>
      <p:ext uri="{BB962C8B-B14F-4D97-AF65-F5344CB8AC3E}">
        <p14:creationId xmlns:p14="http://schemas.microsoft.com/office/powerpoint/2010/main" val="118645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22EA147-DFBB-6205-BD5A-432AFDBF3C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F429C46-DD13-1435-97C0-BD392A176C45}"/>
              </a:ext>
            </a:extLst>
          </p:cNvPr>
          <p:cNvSpPr/>
          <p:nvPr/>
        </p:nvSpPr>
        <p:spPr>
          <a:xfrm>
            <a:off x="-20786" y="-1"/>
            <a:ext cx="12254343" cy="6857999"/>
          </a:xfrm>
          <a:prstGeom prst="rect">
            <a:avLst/>
          </a:prstGeom>
          <a:solidFill>
            <a:schemeClr val="bg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CC2E0EF-C7CC-5756-E916-8FD64D5AD080}"/>
              </a:ext>
            </a:extLst>
          </p:cNvPr>
          <p:cNvSpPr/>
          <p:nvPr/>
        </p:nvSpPr>
        <p:spPr>
          <a:xfrm>
            <a:off x="519544" y="93518"/>
            <a:ext cx="10193481" cy="904009"/>
          </a:xfrm>
          <a:prstGeom prst="rect">
            <a:avLst/>
          </a:prstGeom>
          <a:solidFill>
            <a:srgbClr val="E3DF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BFD0CB-5403-09DE-DF31-0E6BAA7CA64D}"/>
              </a:ext>
            </a:extLst>
          </p:cNvPr>
          <p:cNvSpPr txBox="1"/>
          <p:nvPr/>
        </p:nvSpPr>
        <p:spPr>
          <a:xfrm>
            <a:off x="519544" y="283912"/>
            <a:ext cx="59643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Arial Black" panose="020B0A04020102020204" pitchFamily="34" charset="0"/>
              </a:rPr>
              <a:t>МОДЕЛИ ПЕРЕВОДА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72D3F2C-510F-C440-7731-AC64E335FD78}"/>
              </a:ext>
            </a:extLst>
          </p:cNvPr>
          <p:cNvSpPr/>
          <p:nvPr/>
        </p:nvSpPr>
        <p:spPr>
          <a:xfrm>
            <a:off x="519544" y="1282880"/>
            <a:ext cx="6473537" cy="644237"/>
          </a:xfrm>
          <a:prstGeom prst="rect">
            <a:avLst/>
          </a:prstGeom>
          <a:solidFill>
            <a:schemeClr val="accent1">
              <a:alpha val="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437EC7-EEDC-1B94-C556-8B9D63CF64BD}"/>
              </a:ext>
            </a:extLst>
          </p:cNvPr>
          <p:cNvSpPr txBox="1"/>
          <p:nvPr/>
        </p:nvSpPr>
        <p:spPr>
          <a:xfrm>
            <a:off x="418229" y="1032367"/>
            <a:ext cx="8494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  <a:cs typeface="Times New Roman" panose="02020603050405020304" pitchFamily="18" charset="0"/>
              </a:rPr>
              <a:t>СИТУАТИВНАЯ МОДЕЛЬ ПЕРЕВОДА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F8801412-38D4-F1D3-E11D-8A0046B28411}"/>
              </a:ext>
            </a:extLst>
          </p:cNvPr>
          <p:cNvSpPr/>
          <p:nvPr/>
        </p:nvSpPr>
        <p:spPr>
          <a:xfrm>
            <a:off x="62343" y="1631707"/>
            <a:ext cx="12192000" cy="2237320"/>
          </a:xfrm>
          <a:prstGeom prst="rect">
            <a:avLst/>
          </a:prstGeom>
          <a:solidFill>
            <a:schemeClr val="accent3">
              <a:lumMod val="20000"/>
              <a:lumOff val="80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34FF662-D9CE-7F9A-0603-479FCBA9FED9}"/>
              </a:ext>
            </a:extLst>
          </p:cNvPr>
          <p:cNvSpPr txBox="1"/>
          <p:nvPr/>
        </p:nvSpPr>
        <p:spPr>
          <a:xfrm>
            <a:off x="62343" y="1472848"/>
            <a:ext cx="36939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Franklin Gothic Demi Cond" panose="020B0706030402020204" pitchFamily="34" charset="0"/>
              </a:rPr>
              <a:t> </a:t>
            </a:r>
          </a:p>
          <a:p>
            <a:r>
              <a:rPr lang="ru-RU" sz="3600" dirty="0">
                <a:latin typeface="Franklin Gothic Demi Cond" panose="020B0706030402020204" pitchFamily="34" charset="0"/>
              </a:rPr>
              <a:t>«</a:t>
            </a:r>
            <a:r>
              <a:rPr lang="en-US" sz="3600" dirty="0">
                <a:latin typeface="Franklin Gothic Demi Cond" panose="020B0706030402020204" pitchFamily="34" charset="0"/>
              </a:rPr>
              <a:t>Wet paint</a:t>
            </a:r>
            <a:r>
              <a:rPr lang="ru-RU" sz="3600" dirty="0">
                <a:latin typeface="Franklin Gothic Demi Cond" panose="020B0706030402020204" pitchFamily="34" charset="0"/>
              </a:rPr>
              <a:t>»   </a:t>
            </a:r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B14414C2-FD5C-1FFD-F69F-04C15166A567}"/>
              </a:ext>
            </a:extLst>
          </p:cNvPr>
          <p:cNvCxnSpPr>
            <a:cxnSpLocks/>
          </p:cNvCxnSpPr>
          <p:nvPr/>
        </p:nvCxnSpPr>
        <p:spPr>
          <a:xfrm flipV="1">
            <a:off x="2602885" y="2102977"/>
            <a:ext cx="1142145" cy="1253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B228895A-3A16-972C-6AA5-FCFA8D61FB9F}"/>
              </a:ext>
            </a:extLst>
          </p:cNvPr>
          <p:cNvSpPr txBox="1"/>
          <p:nvPr/>
        </p:nvSpPr>
        <p:spPr>
          <a:xfrm>
            <a:off x="8572497" y="1821957"/>
            <a:ext cx="42810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Franklin Gothic Demi Cond" panose="020B0706030402020204" pitchFamily="34" charset="0"/>
              </a:rPr>
              <a:t>«Осторожно, окрашено»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85F2911-8D00-4195-8127-F1CD8BB8639E}"/>
              </a:ext>
            </a:extLst>
          </p:cNvPr>
          <p:cNvSpPr txBox="1"/>
          <p:nvPr/>
        </p:nvSpPr>
        <p:spPr>
          <a:xfrm>
            <a:off x="3902636" y="1747864"/>
            <a:ext cx="3948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Franklin Gothic Demi Cond" panose="020B0706030402020204" pitchFamily="34" charset="0"/>
              </a:rPr>
              <a:t>«Мокрая краска»</a:t>
            </a:r>
          </a:p>
        </p:txBody>
      </p: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156C6A80-578B-FB42-EF9F-D9E093C2E6CB}"/>
              </a:ext>
            </a:extLst>
          </p:cNvPr>
          <p:cNvCxnSpPr>
            <a:cxnSpLocks/>
          </p:cNvCxnSpPr>
          <p:nvPr/>
        </p:nvCxnSpPr>
        <p:spPr>
          <a:xfrm>
            <a:off x="7404378" y="2115515"/>
            <a:ext cx="1064213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0CA60571-AFAE-6654-68D7-8ACED4810986}"/>
              </a:ext>
            </a:extLst>
          </p:cNvPr>
          <p:cNvSpPr txBox="1"/>
          <p:nvPr/>
        </p:nvSpPr>
        <p:spPr>
          <a:xfrm>
            <a:off x="20785" y="2567753"/>
            <a:ext cx="53097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Franklin Gothic Demi Cond" panose="020B0706030402020204" pitchFamily="34" charset="0"/>
              </a:rPr>
              <a:t>«</a:t>
            </a:r>
            <a:r>
              <a:rPr lang="en-US" sz="2800" dirty="0">
                <a:latin typeface="Franklin Gothic Demi Cond" panose="020B0706030402020204" pitchFamily="34" charset="0"/>
              </a:rPr>
              <a:t>A light in the attic</a:t>
            </a:r>
            <a:r>
              <a:rPr lang="ru-RU" sz="2800" dirty="0">
                <a:latin typeface="Franklin Gothic Demi Cond" panose="020B0706030402020204" pitchFamily="34" charset="0"/>
              </a:rPr>
              <a:t>» </a:t>
            </a:r>
          </a:p>
        </p:txBody>
      </p: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42901DF5-A833-A825-D703-6C1E31B5D785}"/>
              </a:ext>
            </a:extLst>
          </p:cNvPr>
          <p:cNvCxnSpPr>
            <a:cxnSpLocks/>
          </p:cNvCxnSpPr>
          <p:nvPr/>
        </p:nvCxnSpPr>
        <p:spPr>
          <a:xfrm flipV="1">
            <a:off x="3331563" y="2880156"/>
            <a:ext cx="1142145" cy="1253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1B2C75C2-5404-D093-2916-D571DDA28AD7}"/>
              </a:ext>
            </a:extLst>
          </p:cNvPr>
          <p:cNvSpPr txBox="1"/>
          <p:nvPr/>
        </p:nvSpPr>
        <p:spPr>
          <a:xfrm>
            <a:off x="4852553" y="2612019"/>
            <a:ext cx="42810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Franklin Gothic Demi Cond" panose="020B0706030402020204" pitchFamily="34" charset="0"/>
              </a:rPr>
              <a:t>«Свет на чердаке» </a:t>
            </a:r>
          </a:p>
        </p:txBody>
      </p:sp>
      <p:cxnSp>
        <p:nvCxnSpPr>
          <p:cNvPr id="24" name="Прямая со стрелкой 23">
            <a:extLst>
              <a:ext uri="{FF2B5EF4-FFF2-40B4-BE49-F238E27FC236}">
                <a16:creationId xmlns:a16="http://schemas.microsoft.com/office/drawing/2014/main" id="{4ACC9F8D-4AD0-50EF-5D67-3391908B3366}"/>
              </a:ext>
            </a:extLst>
          </p:cNvPr>
          <p:cNvCxnSpPr>
            <a:cxnSpLocks/>
          </p:cNvCxnSpPr>
          <p:nvPr/>
        </p:nvCxnSpPr>
        <p:spPr>
          <a:xfrm>
            <a:off x="8040390" y="2905578"/>
            <a:ext cx="1064213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6D0BA7A5-4E0D-5788-5FB4-B96A90CD9C23}"/>
              </a:ext>
            </a:extLst>
          </p:cNvPr>
          <p:cNvSpPr txBox="1"/>
          <p:nvPr/>
        </p:nvSpPr>
        <p:spPr>
          <a:xfrm>
            <a:off x="9431481" y="2618546"/>
            <a:ext cx="24626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Franklin Gothic Demi Cond" panose="020B0706030402020204" pitchFamily="34" charset="0"/>
              </a:rPr>
              <a:t>«И мысли свет»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CD49C30E-C7C1-B7CA-7619-2E2862923F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1488" y="3489362"/>
            <a:ext cx="2482619" cy="3260680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3B0920FE-BE5F-95FB-0713-BE8DCFA28B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583" y="3374507"/>
            <a:ext cx="4970760" cy="3311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323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2F69EC8-C520-A56B-F206-A9F6F9201E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F1655CA-2008-9070-BDD1-454FD0BC0DD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8DFD7AE-6E8E-04FC-072E-9C6AD283E5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329" y="182570"/>
            <a:ext cx="10193395" cy="90838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9DED4A3-A982-BA84-6516-AF310321658C}"/>
              </a:ext>
            </a:extLst>
          </p:cNvPr>
          <p:cNvSpPr txBox="1"/>
          <p:nvPr/>
        </p:nvSpPr>
        <p:spPr>
          <a:xfrm>
            <a:off x="457200" y="398456"/>
            <a:ext cx="7523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Franklin Gothic Heavy" panose="020B0903020102020204" pitchFamily="34" charset="0"/>
                <a:cs typeface="Times New Roman" panose="02020603050405020304" pitchFamily="18" charset="0"/>
              </a:rPr>
              <a:t>ЮМОР В СТИХОТВОРЕНИЯХ ШЕЛА СИЛВЕРСТАЙНА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D545C5B5-5C38-7567-069F-7BA719BFD7FC}"/>
              </a:ext>
            </a:extLst>
          </p:cNvPr>
          <p:cNvSpPr/>
          <p:nvPr/>
        </p:nvSpPr>
        <p:spPr>
          <a:xfrm>
            <a:off x="282329" y="1182237"/>
            <a:ext cx="11674144" cy="5584477"/>
          </a:xfrm>
          <a:prstGeom prst="rect">
            <a:avLst/>
          </a:prstGeom>
          <a:solidFill>
            <a:srgbClr val="E3DFD7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A174C28-019B-4BB3-80D6-59E4909BB735}"/>
              </a:ext>
            </a:extLst>
          </p:cNvPr>
          <p:cNvSpPr txBox="1"/>
          <p:nvPr/>
        </p:nvSpPr>
        <p:spPr>
          <a:xfrm>
            <a:off x="235527" y="1182236"/>
            <a:ext cx="586047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Franklin Gothic Demi Cond" panose="020B0706030402020204" pitchFamily="34" charset="0"/>
                <a:cs typeface="Times New Roman" panose="02020603050405020304" pitchFamily="18" charset="0"/>
              </a:rPr>
              <a:t>Если надо мыть посуду, </a:t>
            </a:r>
          </a:p>
          <a:p>
            <a:r>
              <a:rPr lang="ru-RU" sz="2400" dirty="0">
                <a:latin typeface="Franklin Gothic Demi Cond" panose="020B0706030402020204" pitchFamily="34" charset="0"/>
                <a:cs typeface="Times New Roman" panose="02020603050405020304" pitchFamily="18" charset="0"/>
              </a:rPr>
              <a:t>(А скучней работы нет!)</a:t>
            </a:r>
          </a:p>
          <a:p>
            <a:r>
              <a:rPr lang="ru-RU" sz="2400" dirty="0">
                <a:latin typeface="Franklin Gothic Demi Cond" panose="020B0706030402020204" pitchFamily="34" charset="0"/>
                <a:cs typeface="Times New Roman" panose="02020603050405020304" pitchFamily="18" charset="0"/>
              </a:rPr>
              <a:t>Если надо мыть посуду,</a:t>
            </a:r>
          </a:p>
          <a:p>
            <a:r>
              <a:rPr lang="ru-RU" sz="2400" dirty="0">
                <a:latin typeface="Franklin Gothic Demi Cond" panose="020B0706030402020204" pitchFamily="34" charset="0"/>
                <a:cs typeface="Times New Roman" panose="02020603050405020304" pitchFamily="18" charset="0"/>
              </a:rPr>
              <a:t>А не мил весь белый свет </a:t>
            </a:r>
          </a:p>
          <a:p>
            <a:r>
              <a:rPr lang="ru-RU" sz="2400" dirty="0">
                <a:latin typeface="Franklin Gothic Demi Cond" panose="020B0706030402020204" pitchFamily="34" charset="0"/>
                <a:cs typeface="Times New Roman" panose="02020603050405020304" pitchFamily="18" charset="0"/>
              </a:rPr>
              <a:t>Если надо мыть посуду</a:t>
            </a:r>
          </a:p>
          <a:p>
            <a:r>
              <a:rPr lang="ru-RU" sz="2400" dirty="0">
                <a:latin typeface="Franklin Gothic Demi Cond" panose="020B0706030402020204" pitchFamily="34" charset="0"/>
                <a:cs typeface="Times New Roman" panose="02020603050405020304" pitchFamily="18" charset="0"/>
              </a:rPr>
              <a:t>А желание одно:</a:t>
            </a:r>
          </a:p>
          <a:p>
            <a:r>
              <a:rPr lang="ru-RU" sz="2400" dirty="0">
                <a:latin typeface="Franklin Gothic Demi Cond" panose="020B0706030402020204" pitchFamily="34" charset="0"/>
                <a:cs typeface="Times New Roman" panose="02020603050405020304" pitchFamily="18" charset="0"/>
              </a:rPr>
              <a:t>Убежать быстрей отсюда,</a:t>
            </a:r>
          </a:p>
          <a:p>
            <a:r>
              <a:rPr lang="ru-RU" sz="2400" dirty="0">
                <a:latin typeface="Franklin Gothic Demi Cond" panose="020B0706030402020204" pitchFamily="34" charset="0"/>
                <a:cs typeface="Times New Roman" panose="02020603050405020304" pitchFamily="18" charset="0"/>
              </a:rPr>
              <a:t>Хоть бы даже и в окно,</a:t>
            </a:r>
          </a:p>
          <a:p>
            <a:r>
              <a:rPr lang="ru-RU" sz="2400" dirty="0">
                <a:latin typeface="Franklin Gothic Demi Cond" panose="020B0706030402020204" pitchFamily="34" charset="0"/>
                <a:cs typeface="Times New Roman" panose="02020603050405020304" pitchFamily="18" charset="0"/>
              </a:rPr>
              <a:t>Так пускай случится чудо </a:t>
            </a:r>
          </a:p>
          <a:p>
            <a:r>
              <a:rPr lang="ru-RU" sz="2400" dirty="0">
                <a:latin typeface="Franklin Gothic Demi Cond" panose="020B0706030402020204" pitchFamily="34" charset="0"/>
                <a:cs typeface="Times New Roman" panose="02020603050405020304" pitchFamily="18" charset="0"/>
              </a:rPr>
              <a:t>Пусть тарелка – бац! И в пол!</a:t>
            </a:r>
          </a:p>
          <a:p>
            <a:r>
              <a:rPr lang="ru-RU" sz="2400" dirty="0">
                <a:latin typeface="Franklin Gothic Demi Cond" panose="020B0706030402020204" pitchFamily="34" charset="0"/>
                <a:cs typeface="Times New Roman" panose="02020603050405020304" pitchFamily="18" charset="0"/>
              </a:rPr>
              <a:t>Может больше я не буду </a:t>
            </a:r>
          </a:p>
          <a:p>
            <a:r>
              <a:rPr lang="ru-RU" sz="2400" dirty="0">
                <a:latin typeface="Franklin Gothic Demi Cond" panose="020B0706030402020204" pitchFamily="34" charset="0"/>
                <a:cs typeface="Times New Roman" panose="02020603050405020304" pitchFamily="18" charset="0"/>
              </a:rPr>
              <a:t>Мыть посуду – не доверят! Как я зол! 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F2ED232-AEB4-C59E-69D7-21535197DE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2844" y="1224484"/>
            <a:ext cx="3231573" cy="375567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54B0203-5D0B-6DCB-8C0E-C60641A40099}"/>
              </a:ext>
            </a:extLst>
          </p:cNvPr>
          <p:cNvSpPr txBox="1"/>
          <p:nvPr/>
        </p:nvSpPr>
        <p:spPr>
          <a:xfrm>
            <a:off x="7551529" y="1419930"/>
            <a:ext cx="452270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Franklin Gothic Heavy" panose="020B0903020102020204" pitchFamily="34" charset="0"/>
              </a:rPr>
              <a:t>Храни меня, боже, от бед и напастей.</a:t>
            </a:r>
          </a:p>
          <a:p>
            <a:r>
              <a:rPr lang="ru-RU" sz="1600" dirty="0">
                <a:latin typeface="Franklin Gothic Heavy" panose="020B0903020102020204" pitchFamily="34" charset="0"/>
              </a:rPr>
              <a:t>Спаси мою душу, дай радости мне.</a:t>
            </a:r>
          </a:p>
          <a:p>
            <a:r>
              <a:rPr lang="ru-RU" sz="1600" dirty="0">
                <a:latin typeface="Franklin Gothic Heavy" panose="020B0903020102020204" pitchFamily="34" charset="0"/>
              </a:rPr>
              <a:t>А если наступит лихое ненастье</a:t>
            </a:r>
          </a:p>
          <a:p>
            <a:r>
              <a:rPr lang="ru-RU" sz="1600" dirty="0">
                <a:latin typeface="Franklin Gothic Heavy" panose="020B0903020102020204" pitchFamily="34" charset="0"/>
              </a:rPr>
              <a:t>Умру я внезапно, ну, скажем, во сне,</a:t>
            </a:r>
          </a:p>
          <a:p>
            <a:r>
              <a:rPr lang="ru-RU" sz="1600" dirty="0">
                <a:latin typeface="Franklin Gothic Heavy" panose="020B0903020102020204" pitchFamily="34" charset="0"/>
              </a:rPr>
              <a:t>Прошу тебя, боженька, ворох игрушек</a:t>
            </a:r>
          </a:p>
          <a:p>
            <a:r>
              <a:rPr lang="ru-RU" sz="1600" dirty="0">
                <a:latin typeface="Franklin Gothic Heavy" panose="020B0903020102020204" pitchFamily="34" charset="0"/>
              </a:rPr>
              <a:t>Не дай никому, ты их просто разбей!</a:t>
            </a:r>
          </a:p>
          <a:p>
            <a:r>
              <a:rPr lang="ru-RU" sz="1600" dirty="0">
                <a:latin typeface="Franklin Gothic Heavy" panose="020B0903020102020204" pitchFamily="34" charset="0"/>
              </a:rPr>
              <a:t>Мне страшно подумать, что эти игрушки</a:t>
            </a:r>
          </a:p>
          <a:p>
            <a:r>
              <a:rPr lang="ru-RU" sz="1600" dirty="0">
                <a:latin typeface="Franklin Gothic Heavy" panose="020B0903020102020204" pitchFamily="34" charset="0"/>
              </a:rPr>
              <a:t>Достанутся детям (Ведь все - для детей!) </a:t>
            </a:r>
          </a:p>
          <a:p>
            <a:r>
              <a:rPr lang="ru-RU" sz="1600" dirty="0">
                <a:latin typeface="Franklin Gothic Heavy" panose="020B0903020102020204" pitchFamily="34" charset="0"/>
              </a:rPr>
              <a:t> «Мне страшно подумать, что эти игрушки достанутся детям (Ведь всё – для детей!)»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78017BA-5EE3-598D-48F4-13FA8B06C8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58358" y="4162829"/>
            <a:ext cx="4615878" cy="2353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25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C63BD81-0697-3D10-6241-D4907B1311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3345F59-EC2A-9B8B-4751-9D0E7E3FE479}"/>
              </a:ext>
            </a:extLst>
          </p:cNvPr>
          <p:cNvSpPr/>
          <p:nvPr/>
        </p:nvSpPr>
        <p:spPr>
          <a:xfrm>
            <a:off x="0" y="-1"/>
            <a:ext cx="12192000" cy="6858000"/>
          </a:xfrm>
          <a:prstGeom prst="rect">
            <a:avLst/>
          </a:prstGeom>
          <a:solidFill>
            <a:schemeClr val="bg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EFFE3FD-4E6B-B390-0E74-A7DDD7948203}"/>
              </a:ext>
            </a:extLst>
          </p:cNvPr>
          <p:cNvSpPr/>
          <p:nvPr/>
        </p:nvSpPr>
        <p:spPr>
          <a:xfrm>
            <a:off x="415637" y="176645"/>
            <a:ext cx="10661072" cy="1527463"/>
          </a:xfrm>
          <a:prstGeom prst="rect">
            <a:avLst/>
          </a:prstGeom>
          <a:solidFill>
            <a:srgbClr val="E3DF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E71CB9-B797-4CED-608B-5EB6BA8687F3}"/>
              </a:ext>
            </a:extLst>
          </p:cNvPr>
          <p:cNvSpPr txBox="1"/>
          <p:nvPr/>
        </p:nvSpPr>
        <p:spPr>
          <a:xfrm>
            <a:off x="706582" y="477981"/>
            <a:ext cx="71073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Franklin Gothic Heavy" panose="020B0903020102020204" pitchFamily="34" charset="0"/>
              </a:rPr>
              <a:t>ОЖИДАЕМЫЕ РЕЗУЛЬТАТЫ: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4EF39E2-DECC-C292-56EF-A4B1A3574D10}"/>
              </a:ext>
            </a:extLst>
          </p:cNvPr>
          <p:cNvSpPr/>
          <p:nvPr/>
        </p:nvSpPr>
        <p:spPr>
          <a:xfrm>
            <a:off x="831273" y="1880753"/>
            <a:ext cx="9694718" cy="4145973"/>
          </a:xfrm>
          <a:prstGeom prst="rect">
            <a:avLst/>
          </a:prstGeom>
          <a:solidFill>
            <a:srgbClr val="E3DFD7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F874ECE-C639-1D3E-582C-83D4B01C4989}"/>
              </a:ext>
            </a:extLst>
          </p:cNvPr>
          <p:cNvSpPr txBox="1"/>
          <p:nvPr/>
        </p:nvSpPr>
        <p:spPr>
          <a:xfrm>
            <a:off x="966355" y="2319600"/>
            <a:ext cx="955963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Arial Black" panose="020B0A04020102020204" pitchFamily="34" charset="0"/>
              </a:rPr>
              <a:t>1. Повышения качества перевода художественных стихотворений</a:t>
            </a:r>
          </a:p>
          <a:p>
            <a:endParaRPr lang="ru-RU" sz="3200" dirty="0">
              <a:latin typeface="Arial Black" panose="020B0A04020102020204" pitchFamily="34" charset="0"/>
            </a:endParaRPr>
          </a:p>
          <a:p>
            <a:r>
              <a:rPr lang="ru-RU" sz="3200" dirty="0">
                <a:latin typeface="Arial Black" panose="020B0A04020102020204" pitchFamily="34" charset="0"/>
              </a:rPr>
              <a:t>2. Развитие нравственных и морально-этических черт детей дошкольного и младшего школьного возраста </a:t>
            </a:r>
          </a:p>
        </p:txBody>
      </p:sp>
    </p:spTree>
    <p:extLst>
      <p:ext uri="{BB962C8B-B14F-4D97-AF65-F5344CB8AC3E}">
        <p14:creationId xmlns:p14="http://schemas.microsoft.com/office/powerpoint/2010/main" val="145002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3881</TotalTime>
  <Words>509</Words>
  <Application>Microsoft Office PowerPoint</Application>
  <PresentationFormat>Широкоэкранный</PresentationFormat>
  <Paragraphs>86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22" baseType="lpstr">
      <vt:lpstr>Arial</vt:lpstr>
      <vt:lpstr>Arial Black</vt:lpstr>
      <vt:lpstr>Bahnschrift Condensed</vt:lpstr>
      <vt:lpstr>Calibri</vt:lpstr>
      <vt:lpstr>Calibri Light</vt:lpstr>
      <vt:lpstr>Century</vt:lpstr>
      <vt:lpstr>Franklin Gothic Demi Cond</vt:lpstr>
      <vt:lpstr>Franklin Gothic Heavy</vt:lpstr>
      <vt:lpstr>Franklin Gothic Medium</vt:lpstr>
      <vt:lpstr>Franklin Gothic Medium Cond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102</cp:revision>
  <dcterms:created xsi:type="dcterms:W3CDTF">2022-01-15T10:52:53Z</dcterms:created>
  <dcterms:modified xsi:type="dcterms:W3CDTF">2024-01-29T18:01:10Z</dcterms:modified>
</cp:coreProperties>
</file>