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9"/>
  </p:notesMasterIdLst>
  <p:sldIdLst>
    <p:sldId id="272" r:id="rId2"/>
    <p:sldId id="616" r:id="rId3"/>
    <p:sldId id="257" r:id="rId4"/>
    <p:sldId id="291" r:id="rId5"/>
    <p:sldId id="605" r:id="rId6"/>
    <p:sldId id="316" r:id="rId7"/>
    <p:sldId id="612" r:id="rId8"/>
    <p:sldId id="606" r:id="rId9"/>
    <p:sldId id="613" r:id="rId10"/>
    <p:sldId id="304" r:id="rId11"/>
    <p:sldId id="317" r:id="rId12"/>
    <p:sldId id="607" r:id="rId13"/>
    <p:sldId id="608" r:id="rId14"/>
    <p:sldId id="609" r:id="rId15"/>
    <p:sldId id="610" r:id="rId16"/>
    <p:sldId id="611" r:id="rId17"/>
    <p:sldId id="603" r:id="rId18"/>
    <p:sldId id="319" r:id="rId19"/>
    <p:sldId id="614" r:id="rId20"/>
    <p:sldId id="601" r:id="rId21"/>
    <p:sldId id="615" r:id="rId22"/>
    <p:sldId id="622" r:id="rId23"/>
    <p:sldId id="623" r:id="rId24"/>
    <p:sldId id="626" r:id="rId25"/>
    <p:sldId id="628" r:id="rId26"/>
    <p:sldId id="625" r:id="rId27"/>
    <p:sldId id="624" r:id="rId28"/>
    <p:sldId id="627" r:id="rId29"/>
    <p:sldId id="629" r:id="rId30"/>
    <p:sldId id="630" r:id="rId31"/>
    <p:sldId id="617" r:id="rId32"/>
    <p:sldId id="618" r:id="rId33"/>
    <p:sldId id="619" r:id="rId34"/>
    <p:sldId id="620" r:id="rId35"/>
    <p:sldId id="621" r:id="rId36"/>
    <p:sldId id="596" r:id="rId37"/>
    <p:sldId id="258" r:id="rId3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A488322-F2BA-4B5B-9748-0D474271808F}" styleName="Средний стиль 3 — 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316" autoAdjust="0"/>
    <p:restoredTop sz="71463" autoAdjust="0"/>
  </p:normalViewPr>
  <p:slideViewPr>
    <p:cSldViewPr snapToGrid="0">
      <p:cViewPr varScale="1">
        <p:scale>
          <a:sx n="80" d="100"/>
          <a:sy n="80" d="100"/>
        </p:scale>
        <p:origin x="1830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16T15:51:01.249"/>
    </inkml:context>
    <inkml:brush xml:id="br0">
      <inkml:brushProperty name="width" value="0.35" units="cm"/>
      <inkml:brushProperty name="height" value="0.35" units="cm"/>
      <inkml:brushProperty name="color" value="#FFFFFF"/>
    </inkml:brush>
  </inkml:definitions>
  <inkml:trace contextRef="#ctx0" brushRef="#br0">1735 339 24575,'-17'1'0,"0"0"0,0 1 0,0 1 0,0 1 0,-30 11 0,-77 39 0,50-19 0,20-7 0,39-20 0,1 0 0,-1-1 0,-1-1 0,-26 8 0,41-13 0,-1-1 0,0 0 0,1 0 0,-1-1 0,0 1 0,0 0 0,1 0 0,-1-1 0,0 1 0,1-1 0,-1 1 0,0-1 0,1 0 0,-1 0 0,1 0 0,-1 0 0,1 0 0,0 0 0,-1 0 0,1 0 0,0 0 0,0-1 0,0 1 0,0-1 0,0 1 0,0-1 0,0 1 0,0-1 0,1 1 0,-1-1 0,0 1 0,1-1 0,0 0 0,-1-2 0,-2-9 0,0 0 0,2 0 0,-2-20 0,3 26 0,0-94 0,-1-24 0,1 122 0,0 0 0,-1 0 0,1 0 0,-1 0 0,1 0 0,-1 0 0,0 0 0,0 0 0,0 0 0,-1 0 0,1 0 0,-1 1 0,1-1 0,-1 0 0,0 1 0,0 0 0,0-1 0,-1 1 0,1 0 0,0 0 0,-1 0 0,1 0 0,-1 1 0,0-1 0,0 1 0,1-1 0,-1 1 0,0 0 0,0 0 0,0 0 0,0 1 0,0-1 0,-1 1 0,-4-1 0,-9 2 0,1 0 0,0 1 0,-1 0 0,1 2 0,-21 6 0,27-7 0,-45 13 0,0 2 0,-89 45 0,119-50 0,1 1 0,0 1 0,1 1 0,0 1 0,1 1 0,2 1 0,-33 36 0,49-48 0,0 0 0,0 0 0,1 0 0,-1 0 0,2 1 0,-1-1 0,1 1 0,0-1 0,1 1 0,0 0 0,0 0 0,0 0 0,1 0 0,0 0 0,1 0 0,0 0 0,4 14 0,-2-7 0,1 0 0,1 0 0,1-1 0,0 0 0,1 0 0,0 0 0,1-1 0,13 17 0,-14-22 0,1-1 0,0 0 0,0 0 0,0 0 0,1-1 0,0-1 0,1 1 0,-1-1 0,1-1 0,0 0 0,0 0 0,0-1 0,0 0 0,1-1 0,15 1 0,16 1 0,0-2 0,66-6 0,-93 3 0,32-3 0,0-3 0,0-2 0,0-1 0,51-20 0,172-82 0,-249 100 0,0 0 0,-1-2 0,-1 0 0,0-1 0,20-21 0,-6 7 0,-28 25 0,1 0 0,-1 0 0,1 1 0,-1 0 0,1 0 0,0 0 0,0 1 0,0 0 0,1 0 0,11-2 0,68 0 0,-45 4 0,4-2 0,-1-1 0,0-3 0,0-1 0,0-2 0,-1-2 0,-1-2 0,0-2 0,-1-2 0,48-26 0,-78 37 0,0 0 0,1 1 0,0 1 0,0 0 0,0 0 0,0 1 0,1 1 0,14-2 0,16 2 0,46 2 0,-39 1 0,719 2 0,-663 2 0,137 24 0,17 1 0,-257-29 0,27 0 0,0 2 0,52 11 0,-72-11 0,0 0 0,-1 1 0,1 0 0,-1 1 0,0-1 0,0 2 0,-1-1 0,1 1 0,-2 1 0,1 0 0,13 14 0,-17-15 0,1 1 0,1-1 0,-1-1 0,1 1 0,0-1 0,0 0 0,1 0 0,-1-1 0,1 1 0,0-2 0,0 1 0,1-1 0,-1 0 0,1 0 0,-1-1 0,1 0 0,0 0 0,0-1 0,16 0 0,56-1 0,0-3 0,97-18 0,-147 17 0,76-12 0,-41 5 0,94-4 0,-104 11 0,0-3 0,-1-2 0,0-2 0,-1-3 0,99-39 0,-147 51 0,0 0 0,0 0 0,0 0 0,0 0 0,0-1 0,-1 0 0,1 0 0,-1 0 0,0 0 0,1-1 0,-2 0 0,1 0 0,0 0 0,-1 0 0,0 0 0,0-1 0,0 1 0,0-1 0,-1 0 0,0 0 0,0 0 0,0 0 0,-1 0 0,0-1 0,0 1 0,0 0 0,0-1 0,-1 1 0,0 0 0,-1-9 0,1 11 0,1-9 0,-1-1 0,0 1 0,-1 0 0,0 0 0,-1-1 0,-4-11 0,4 20 0,1 0 0,-2 0 0,1 0 0,0 0 0,-1 1 0,0-1 0,1 1 0,-1 0 0,-1-1 0,1 1 0,0 1 0,-1-1 0,0 0 0,1 1 0,-1 0 0,0 0 0,0 0 0,-1 0 0,1 1 0,-5-2 0,-28-8 0,0 2 0,-1 1 0,-1 2 0,1 1 0,-1 3 0,1 0 0,-1 3 0,-42 6 0,40 2 0,-1 3 0,2 0 0,0 3 0,-55 28 0,-26 10 0,34-21 0,-104 25 0,139-46 0,0-2 0,0-2 0,-82 0 0,45-8 0,-243 3 0,249 3 0,1 4 0,-83 19 0,93-17 0,-1-2 0,0-4 0,-104-5 0,-49 2 0,-281 27 0,474-25 0,0 1 0,-52 17 0,53-13 0,0-1 0,-62 7 0,-486-10 0,311-8 0,118 1 0,-169 5 0,224 13 0,71-11 0,-1 0 0,-34 1 0,-122-4 0,-90 4 0,216 1 0,44 0 0,17 1 0,22 2 0,20-1 0,0-2 0,1-1 0,51-2 0,154-10 0,421-69 0,-2-48 0,-488 86 0,175-21 0,-340 52 0,-19 6 0,0-1 0,0 1 0,0 0 0,0 0 0,0 0 0,1 0 0,-1 0 0,0 0 0,0 0 0,0-1 0,0 1 0,0 0 0,0 0 0,0 0 0,0 0 0,0-1 0,0 1 0,0 0 0,0 0 0,0 0 0,0 0 0,0 0 0,0-1 0,0 1 0,0 0 0,0 0 0,0 0 0,0 0 0,0-1 0,0 1 0,0 0 0,0 0 0,0 0 0,0 0 0,0 0 0,0-1 0,0 1 0,-1 0 0,1 0 0,0 0 0,0 0 0,0 0 0,0 0 0,0 0 0,0-1 0,-1 1 0,1 0 0,0 0 0,0 0 0,-37-10 0,-382-11 0,251 16 0,-781-13 0,942 18 0,-45-1 0,1 3 0,-92 15 0,137-16 0,0 0 0,1 1 0,-1 0 0,1 0 0,-1 1 0,1-1 0,-9 7 0,13-9 0,0 1 0,0 0 0,1 0 0,-1-1 0,0 1 0,1 0 0,-1 0 0,0 0 0,1 0 0,-1 0 0,1 0 0,-1 0 0,1 0 0,0 0 0,-1 0 0,1 0 0,0 0 0,0 0 0,0 0 0,0 0 0,0 0 0,0 0 0,0 0 0,0 0 0,0 1 0,0-1 0,1 0 0,-1 0 0,0 0 0,1 0 0,-1 0 0,1 0 0,-1 0 0,1-1 0,0 1 0,-1 0 0,1 0 0,0 0 0,-1 0 0,1-1 0,0 1 0,0 0 0,0-1 0,0 1 0,1 0 0,9 8 0,0-1 0,1 0 0,0-1 0,0 0 0,1-1 0,-1-1 0,15 5 0,104 26 0,-64-20 0,433 104 0,9-50 0,727-52 0,-867-59 0,-212 19 0,-66 10 0,7-1 0,101-2 0,-77 13 0,256 7 0,-344 0-1365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16T15:51:07.235"/>
    </inkml:context>
    <inkml:brush xml:id="br0">
      <inkml:brushProperty name="width" value="0.35" units="cm"/>
      <inkml:brushProperty name="height" value="0.35" units="cm"/>
      <inkml:brushProperty name="color" value="#FFFFFF"/>
    </inkml:brush>
  </inkml:definitions>
  <inkml:trace contextRef="#ctx0" brushRef="#br0">219 324 24575,'0'-46'0,"-8"-62"0,6 95 0,0-1 0,-1 0 0,-1 0 0,0 1 0,-1 0 0,-1 0 0,1 0 0,-15-21 0,19 32 0,-1 0 0,1 0 0,0 0 0,0 0 0,-1 1 0,1-1 0,-1 0 0,0 1 0,0 0 0,1-1 0,-1 1 0,0 0 0,0 0 0,0 0 0,0 0 0,0 0 0,0 0 0,0 1 0,-1-1 0,1 1 0,-3-1 0,3 1 0,0 1 0,0-1 0,0 1 0,0 0 0,1 0 0,-1 0 0,0 0 0,0 0 0,0 0 0,1 0 0,-1 0 0,1 1 0,-1-1 0,1 1 0,-1-1 0,1 1 0,0-1 0,-2 3 0,-2 5 0,0 0 0,1 0 0,0 0 0,1 0 0,0 1 0,0-1 0,1 1 0,-2 12 0,0 83 0,4-74 0,-1 1 0,-2-1 0,-1 0 0,-10 41 0,6-49 0,-9 33 0,17-54 0,0 0 0,0-1 0,0 1 0,0 0 0,0 0 0,0-1 0,0 1 0,0 0 0,1 0 0,-1-1 0,0 1 0,1 0 0,0-1 0,-1 1 0,1 0 0,0-1 0,0 1 0,0-1 0,0 0 0,0 1 0,0-1 0,1 0 0,-1 1 0,0-1 0,1 0 0,-1 0 0,2 1 0,11 3 0,-1-1 0,1 0 0,0-1 0,0-1 0,1 0 0,-1 0 0,0-2 0,1 0 0,18-2 0,-9 1 0,17-1 0,0-1 0,0-3 0,60-15 0,-77 14 0,1-1 0,-2-1 0,1-1 0,-1-1 0,0-1 0,37-26 0,-53 31 0,1 1 0,-1-1 0,-1-1 0,0 1 0,0-1 0,0 0 0,-1 0 0,0-1 0,0 0 0,-1 1 0,-1-2 0,4-9 0,-3 3 0,0 0 0,-1-1 0,-1 1 0,0-1 0,-1 0 0,-2-19 0,1 32 0,-1 1 0,0-1 0,0 0 0,-1 0 0,1 0 0,-1 1 0,1-1 0,-1 1 0,0-1 0,-1 1 0,1 0 0,-1 0 0,1 0 0,-1 0 0,0 0 0,0 1 0,0-1 0,0 1 0,-1 0 0,1 0 0,-6-3 0,-10-4 0,0 1 0,-38-11 0,43 15 0,-1-1 0,-133-34 0,131 35 0,-1 1 0,1 1 0,0 1 0,-1 1 0,1 0 0,-30 4 0,37-1 0,0 1 0,-1 0 0,1 0 0,1 1 0,-1 0 0,1 0 0,0 1 0,0 1 0,0 0 0,1 0 0,0 0 0,0 1 0,1 0 0,0 1 0,1-1 0,0 1 0,0 1 0,1-1 0,0 1 0,0 0 0,1 0 0,-5 20 0,6-20 0,1-1 0,-1 1 0,1 0 0,1 0 0,0-1 0,1 1 0,-1 0 0,2 0 0,0 0 0,0 0 0,0 0 0,1-1 0,1 1 0,0-1 0,0 1 0,1-1 0,0 0 0,0 0 0,1 0 0,0-1 0,1 0 0,0 0 0,0 0 0,15 13 0,-7-11 0,1-1 0,0 0 0,1-1 0,-1 0 0,1-2 0,1 0 0,0 0 0,31 5 0,13-2 0,71 2 0,-97-9 0,451 5 0,-475-8 0,17-2 0,0-1 0,0-1 0,-1-2 0,0-1 0,0-1 0,0-1 0,33-19 0,-52 25 0,0 0 0,-1 0 0,1-1 0,-1-1 0,0 1 0,0-1 0,-1 0 0,0-1 0,0 1 0,0-1 0,-1 0 0,0-1 0,0 0 0,-1 1 0,0-1 0,0-1 0,-1 1 0,0 0 0,0-1 0,-1 0 0,0 1 0,-1-1 0,0 0 0,0 0 0,-1 0 0,0 0 0,-1 0 0,-2-12 0,3 16 0,-2 0 0,1 0 0,0 0 0,-1 1 0,0-1 0,0 1 0,0-1 0,-1 1 0,1 0 0,-1 0 0,0 0 0,-1 0 0,1 0 0,0 1 0,-1-1 0,0 1 0,0 0 0,0 0 0,0 1 0,0-1 0,-1 1 0,1 0 0,-1 0 0,0 0 0,1 1 0,-1 0 0,0-1 0,0 2 0,0-1 0,-5 0 0,0 0 0,1 0 0,-1 1 0,1 0 0,-1 1 0,1 0 0,-1 0 0,1 1 0,0 0 0,0 1 0,0-1 0,0 2 0,0 0 0,0 0 0,1 0 0,-9 7 0,5-2 0,1 1 0,0 0 0,0 1 0,1 0 0,0 0 0,1 2 0,0-1 0,1 1 0,0 0 0,1 1 0,1-1 0,0 1 0,1 1 0,0-1 0,1 1 0,1 0 0,0 0 0,1 0 0,1 0 0,1 19 0,0-5 0,2 0 0,1-1 0,2 1 0,11 42 0,-12-58 0,0 0 0,1 0 0,1 0 0,0-1 0,0 0 0,1 0 0,1-1 0,0 0 0,0 0 0,1 0 0,17 14 0,-21-21 0,0-1 0,0 0 0,0 0 0,0-1 0,0 1 0,1-1 0,-1 0 0,1 0 0,-1-1 0,1 0 0,0 0 0,-1 0 0,12 0 0,-7-2 0,0 0 0,0 0 0,0-1 0,0 0 0,0-1 0,-1 0 0,15-7 0,-7 2 0,0-2 0,-1 0 0,0 0 0,0-2 0,-1 0 0,-1-1 0,25-27 0,-31 28 0,-1 0 0,0 0 0,0-1 0,-2 0 0,1 0 0,-2 0 0,0-1 0,4-24 0,-5 22 0,1 0 0,0 1 0,1 0 0,1 0 0,0 0 0,10-17 0,-1 12 0,0 0 0,1 1 0,1 1 0,0 0 0,26-19 0,-33 28 0,1 1 0,0 1 0,0 0 0,0 1 0,1 0 0,0 0 0,0 1 0,1 1 0,-1 0 0,1 1 0,22-3 0,-27 7 0,-1 0 0,1 0 0,0 0 0,0 1 0,-1 1 0,1-1 0,-1 1 0,0 0 0,0 1 0,0 0 0,0 0 0,0 0 0,6 7 0,2 1 0,0 1 0,-1 0 0,-1 1 0,16 21 0,-20-20 0,-1 1 0,-1 0 0,-1 1 0,0-1 0,-1 1 0,0 0 0,-2 1 0,0-1 0,1 29 0,-4-38 0,1-6 0,-1 0 0,1 0 0,-1 0 0,0 0 0,0 0 0,0 0 0,0 0 0,0 0 0,-1 0 0,1 0 0,-1-1 0,1 1 0,-1 0 0,0 0 0,1 0 0,-1 0 0,0-1 0,0 1 0,-2 2 0,2-4 0,0 1 0,0 0 0,-1 0 0,1-1 0,0 1 0,-1-1 0,1 1 0,0-1 0,-1 0 0,1 0 0,-1 1 0,1-1 0,-1 0 0,1 0 0,0 0 0,-1 0 0,1-1 0,-1 1 0,1 0 0,-2-1 0,-10-4 0,0 0 0,0 0 0,1-2 0,-17-11 0,9 7 0,15 8 0,-8-4 0,-1 0 0,1-2 0,0 0 0,-19-17 0,31 25 0,-1-1 0,0 1 0,0-1 0,1 0 0,-1 0 0,1 0 0,0 0 0,-1 0 0,1 0 0,0 0 0,0 0 0,0 0 0,1 0 0,-1 0 0,0-1 0,1 1 0,0 0 0,-1-1 0,1 1 0,0 0 0,0-1 0,0 1 0,0 0 0,1-1 0,-1 1 0,1 0 0,-1-1 0,1 1 0,0 0 0,0 0 0,0 0 0,0 0 0,0 0 0,1 0 0,-1 0 0,0 0 0,1 0 0,0 0 0,2-2 0,2 0 0,-1-1 0,1 1 0,0 1 0,0-1 0,0 1 0,0 0 0,1 0 0,-1 1 0,11-3 0,68-10 0,-52 10 0,-12 2 0,18-4 0,0 1 0,0 2 0,1 2 0,63 5 0,-99-3 0,-1 0 0,1 1 0,0 0 0,0-1 0,0 1 0,-1 1 0,1-1 0,0 0 0,-1 1 0,0 0 0,1 0 0,-1 0 0,0 0 0,0 0 0,0 1 0,0-1 0,0 1 0,0 0 0,-1 0 0,0 0 0,1 0 0,-1 1 0,0-1 0,2 6 0,-2-2 0,-1 1 0,0-1 0,0 0 0,0 1 0,-1-1 0,-1 0 0,1 1 0,-1-1 0,0 0 0,-1 1 0,-3 12 0,-2 4 0,6-16 0,-1-1 0,0 1 0,0-1 0,-1 0 0,0 0 0,0 0 0,-6 9 0,8-15 0,1-1 0,0 1 0,0-1 0,-1 1 0,1-1 0,0 0 0,-1 1 0,1-1 0,0 1 0,-1-1 0,1 0 0,-1 1 0,1-1 0,-1 0 0,1 1 0,-1-1 0,1 0 0,-1 0 0,1 0 0,-1 1 0,1-1 0,-1 0 0,1 0 0,-1 0 0,1 0 0,-1 0 0,0 0 0,1 0 0,-1 0 0,1 0 0,-1 0 0,1 0 0,-1 0 0,1-1 0,-1 1 0,1 0 0,-1 0 0,1-1 0,-1 1 0,1 0 0,-1 0 0,1-1 0,-1 1 0,1-1 0,-1 1 0,1 0 0,0-1 0,-1 1 0,1-1 0,0 1 0,0-1 0,-1 1 0,1-1 0,0 1 0,0-1 0,0 1 0,-1-1 0,1 1 0,0-1 0,0 1 0,0-2 0,-9-36 0,7 15 0,1 1 0,0-1 0,2 1 0,0-1 0,1 1 0,6-24 0,-5 37 0,-1-1 0,1 1 0,1-1 0,0 1 0,0 0 0,0 0 0,1 1 0,1-1 0,-1 1 0,2 0 0,-1 1 0,1 0 0,0 0 0,0 0 0,1 1 0,10-8 0,-12 11 0,0 0 0,0 0 0,1 0 0,-1 1 0,1 0 0,-1 0 0,1 0 0,0 1 0,0 0 0,0 1 0,7-1 0,-11 1 0,0 1 0,0-1 0,0 0 0,0 1 0,0-1 0,-1 1 0,1 0 0,0 0 0,0 0 0,0 1 0,-1-1 0,1 1 0,-1-1 0,1 1 0,-1 0 0,0 0 0,1 0 0,-1 0 0,0 0 0,0 0 0,0 1 0,-1-1 0,1 1 0,-1-1 0,1 1 0,-1 0 0,1 3 0,2 5-65,-1 1 0,-1-1 0,0 1 0,0 0 0,-2-1 0,1 1 0,-1 0 0,-1 0 0,0 0 0,-1-1 0,0 1 0,0 0 0,-1-1 0,-1 0 0,0 0 0,-1 0 0,0 0 0,-1 0 0,0-1 0,-9 12 0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16T15:51:12.046"/>
    </inkml:context>
    <inkml:brush xml:id="br0">
      <inkml:brushProperty name="width" value="0.35" units="cm"/>
      <inkml:brushProperty name="height" value="0.35" units="cm"/>
      <inkml:brushProperty name="color" value="#FFFFFF"/>
    </inkml:brush>
  </inkml:definitions>
  <inkml:trace contextRef="#ctx0" brushRef="#br0">337 220 24575,'0'-5'0,"0"0"0,-1-1 0,0 1 0,0 0 0,-1 0 0,1 0 0,-1 0 0,0 0 0,0 0 0,-1 0 0,0 0 0,0 1 0,0 0 0,0-1 0,0 1 0,-1 0 0,0 0 0,0 1 0,0-1 0,0 1 0,-1 0 0,1 0 0,-1 1 0,0-1 0,-9-3 0,1 1 0,0 1 0,-1 0 0,0 0 0,1 2 0,-1 0 0,0 0 0,0 1 0,-25 2 0,35-1 0,0 1 0,0-1 0,0 1 0,0 0 0,0 0 0,0 1 0,1-1 0,-1 1 0,0 0 0,1-1 0,0 2 0,-1-1 0,1 0 0,0 1 0,0 0 0,-3 3 0,1 0 0,1-1 0,1 1 0,-1 0 0,1 0 0,0 0 0,1 0 0,-1 1 0,-2 12 0,0 7 0,2 1 0,1 0 0,2 50 0,1-62 0,-1 14 0,-1-12 0,2-1 0,0 1 0,0-1 0,6 21 0,-7-33 0,1-1 0,1 1 0,-1-1 0,0 1 0,1-1 0,0 1 0,0-1 0,0 0 0,0 0 0,0 0 0,1 0 0,0 0 0,-1 0 0,1-1 0,0 0 0,0 1 0,0-1 0,0 0 0,1 0 0,-1-1 0,1 1 0,-1-1 0,7 2 0,17 2 0,0-2 0,1-1 0,-1-1 0,53-6 0,4 1 0,89 6 0,122-5 0,-76-21 0,-153 16 0,87-20 0,104 24 0,-158 6 0,121-14 0,108-48 0,-245 47 0,-31 5 0,79-4 0,593 12 0,-323 1 0,-396-1 0,0 1 0,-1-1 0,1-1 0,0 1 0,0-1 0,0 0 0,-1 0 0,1 0 0,0-1 0,-1 0 0,1 0 0,-1 0 0,0 0 0,7-6 0,-7 5 0,-2 0 0,1-1 0,0 0 0,-1 1 0,0-1 0,0 0 0,0 0 0,0-1 0,-1 1 0,1 0 0,-1 0 0,0-1 0,0 1 0,-1-1 0,1 1 0,-1-7 0,1-3 0,0 0 0,-1 0 0,-1 0 0,0-1 0,-1 1 0,-7-27 0,7 37 0,0-1 0,0 1 0,0-1 0,-1 1 0,0 0 0,1 0 0,-1 0 0,-1 0 0,1 0 0,-1 1 0,1-1 0,-1 1 0,0 0 0,0 0 0,0 0 0,-1 1 0,1 0 0,-1 0 0,1 0 0,-1 0 0,0 0 0,1 1 0,-8-1 0,-30-3 0,0 1 0,0 2 0,-62 6 0,20-1 0,-155 15 0,-16 1 0,161-15 0,0 4 0,-145 32 0,170-31 0,0-2 0,-1-4 0,-70-5 0,37 0 0,-830 26 0,804-19 0,118-5 0,-6 2 0,0-2 0,0 0 0,0-1 0,0-1 0,-22-4 0,35 5 0,1 0 0,-1 0 0,1-1 0,-1 1 0,1-1 0,0 0 0,0 0 0,0 0 0,0 0 0,0 0 0,1-1 0,-1 1 0,0-1 0,1 0 0,0 0 0,0 0 0,0 0 0,0 0 0,0 0 0,1 0 0,-1-1 0,1 1 0,0 0 0,0-1 0,0 0 0,0 1 0,1-1 0,-1 1 0,1-1 0,1-6 0,-2 4 0,2-1 0,-1 0 0,1 1 0,0-1 0,0 1 0,1-1 0,0 1 0,0-1 0,0 1 0,1 0 0,0 0 0,5-7 0,-6 11 0,0-1 0,0 1 0,0 0 0,1-1 0,-1 1 0,1 0 0,0 0 0,-1 0 0,1 1 0,0-1 0,0 1 0,0 0 0,0-1 0,1 1 0,-1 1 0,0-1 0,0 0 0,1 1 0,-1 0 0,0-1 0,0 1 0,1 1 0,-1-1 0,0 0 0,1 1 0,2 0 0,44 13 0,59 23 0,-5-1 0,-32-17 0,1-3 0,0-3 0,1-3 0,0-4 0,101-4 0,-78-4 0,-1 3 0,0 5 0,112 21 0,139 25 0,-83-15 0,-182-17 0,-59-13 0,0-1 0,1-1 0,24 1 0,46 10 0,-69-11 0,49 6 0,261-9 0,-169-4 0,-127 0 67,70-13 0,8 0-1566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16T15:51:19.453"/>
    </inkml:context>
    <inkml:brush xml:id="br0">
      <inkml:brushProperty name="width" value="0.35" units="cm"/>
      <inkml:brushProperty name="height" value="0.35" units="cm"/>
      <inkml:brushProperty name="color" value="#FFFFFF"/>
    </inkml:brush>
  </inkml:definitions>
  <inkml:trace contextRef="#ctx0" brushRef="#br0">1583 539 24575,'0'-3'0,"1"-1"0,-1 1 0,0-1 0,-1 1 0,1-1 0,0 1 0,-1-1 0,0 1 0,0 0 0,0-1 0,0 1 0,-1 0 0,1-1 0,-1 1 0,0 0 0,0 0 0,0 1 0,0-1 0,-1 0 0,1 1 0,-1-1 0,1 1 0,-1 0 0,0 0 0,0 0 0,0 0 0,0 0 0,0 0 0,0 1 0,-1 0 0,-5-2 0,-46-20 0,-139-51 0,170 68 0,0 1 0,0 1 0,-39-2 0,38 4 0,0-1 0,-1 0 0,-28-10 0,11 2 0,-1 1 0,1 2 0,-1 2 0,-1 2 0,-46 1 0,53 1 0,-1-2 0,0-2 0,-42-12 0,-68-9 0,129 25 0,3 1 0,1 0 0,0-2 0,-26-6 0,38 8 0,0-1 0,0 1 0,1-1 0,-1 0 0,0 0 0,1 0 0,-1 0 0,1-1 0,0 1 0,0-1 0,0 0 0,0 0 0,0 0 0,1 0 0,-1 0 0,1-1 0,0 1 0,0-1 0,-3-6 0,1-2 0,3 7 0,0 1 0,0 0 0,-1 0 0,0 0 0,0 0 0,0 0 0,0 0 0,0 1 0,-5-5 0,6 7 0,-1 0 0,0 0 0,0 0 0,1 1 0,-1-1 0,0 0 0,0 1 0,0 0 0,0-1 0,0 1 0,0 0 0,0 0 0,1 0 0,-1 0 0,0 0 0,0 1 0,0-1 0,0 0 0,0 1 0,0 0 0,1-1 0,-1 1 0,0 0 0,0 0 0,-2 2 0,-3 1 0,0 1 0,0-1 0,1 2 0,-1-1 0,1 1 0,1 0 0,-1 0 0,1 0 0,0 1 0,0-1 0,1 2 0,0-1 0,0 0 0,1 1 0,0-1 0,0 1 0,1 0 0,-3 11 0,3-11 0,1 1 0,0-1 0,0 1 0,0-1 0,1 1 0,0 0 0,1-1 0,0 1 0,0-1 0,1 0 0,0 1 0,1-1 0,-1 0 0,2 0 0,-1 0 0,1-1 0,0 1 0,6 7 0,2-4 0,0 0 0,1-1 0,0-1 0,1 0 0,0 0 0,28 11 0,-9-3 0,-23-12 0,1 0 0,0-1 0,0 0 0,0 0 0,0-1 0,1-1 0,-1 0 0,1-1 0,-1 0 0,1 0 0,19-3 0,1-2 0,0-2 0,56-19 0,-60 16 0,31-9 0,-3 0 0,1 1 0,0 4 0,114-13 0,-114 22 0,108-25 0,11-1 0,68 25 0,-8 2 0,-14-25 0,47-3 0,201 26 0,-251 8 0,-109-6 0,99 3 0,-184 2 0,0 1 0,0 1 0,0 1 0,0 1 0,44 17 0,-63-20 0,0 1 0,0 0 0,0 0 0,-1 1 0,0-1 0,1 1 0,-2 1 0,1-1 0,-1 1 0,1-1 0,4 12 0,-6-13 0,0 1 0,-1-1 0,0 1 0,0 0 0,0 0 0,0 0 0,-1 0 0,0 1 0,0-1 0,0 0 0,-1 0 0,0 1 0,0-1 0,0 0 0,0 0 0,-2 6 0,1-9 0,0 1 0,0-1 0,-1 0 0,1 0 0,0-1 0,-1 1 0,1 0 0,-1 0 0,0-1 0,1 1 0,-1-1 0,0 1 0,0-1 0,0 0 0,0 0 0,0 0 0,-1 0 0,1 0 0,0 0 0,0 0 0,-1-1 0,-1 1 0,-59 4 0,49-4 0,-485-2 0,198-3 0,181 3 0,-133 4 0,11 26 0,-214-25 0,443-4 0,1-1 0,-1 0 0,1-1 0,0 0 0,-1-1 0,-19-7 0,28 8 0,1 1 0,0-1 0,-1 0 0,1-1 0,0 1 0,0 0 0,1-1 0,-1 0 0,0 0 0,1 1 0,0-1 0,0-1 0,0 1 0,0 0 0,0-1 0,0 1 0,1-1 0,0 1 0,0-1 0,0 1 0,0-1 0,0 0 0,1 0 0,-1 1 0,1-7 0,2-56 0,15-101 0,-16 162 0,0 1 0,1-1 0,-1 1 0,1-1 0,0 1 0,1 0 0,-1 0 0,1-1 0,-1 2 0,1-1 0,0 0 0,1 1 0,-1-1 0,1 1 0,-1 0 0,1 0 0,0 0 0,0 1 0,0-1 0,1 1 0,-1 0 0,6-2 0,13-4 0,1 0 0,1 1 0,26-3 0,-15 3 0,-5 0 0,17-5 0,1 2 0,89-5 0,-24 12 0,0 5 0,136 20 0,-14-3 0,-16-3 0,-91-4 0,234-9 0,-200-5 0,2435 0 0,-1382 3 0,-1207-1 0,0 0 0,0 0 0,-1 1 0,1 0 0,-1 0 0,1 1 0,-1 0 0,1 1 0,9 4 0,-15-4 0,1-1 0,0 1 0,-1 0 0,1 0 0,-1 0 0,0 0 0,0 1 0,0-1 0,-1 1 0,1 0 0,-1 0 0,0 0 0,0 0 0,0 0 0,0 1 0,-1-1 0,0 0 0,0 1 0,1 5 0,0 2 0,0-1 0,-1 1 0,0-1 0,-1 1 0,0 0 0,-1-1 0,0 1 0,-4 13 0,4-20 0,0-1 0,-1 1 0,0-1 0,0 0 0,0 1 0,0-1 0,-1 0 0,1-1 0,-1 1 0,0 0 0,-1-1 0,1 0 0,0 0 0,-1 0 0,0 0 0,1 0 0,-1-1 0,0 1 0,-1-1 0,1 0 0,0 0 0,-1-1 0,-5 2 0,-30 4 0,0-2 0,-1-1 0,0-2 0,-69-7 0,21 2 0,-577 1 0,637 3 0,0 2 0,-39 9 0,35-6 0,-44 4 0,8-9 0,46-2 0,0 1 0,0 1 0,0 2 0,1 0 0,-1 1 0,-39 12 0,37-6 0,0-3 0,-1 0 0,0-1 0,0-1 0,-30 1 0,-132-6 0,7 1 0,57 15 0,84-9 0,-72 4 0,2-14 0,69 1 0,1 1 0,0 1 0,-1 3 0,-68 12 0,44 7 0,46-15 0,0-1 0,0 0 0,-30 4 0,-59-3 0,-140-8 0,83-3 0,131 2 0,0-1 0,0-3 0,1 0 0,0-2 0,0-2 0,1-1 0,0-1 0,1-2 0,0-1 0,-32-22 0,46 27 0,2-1 0,0 0 0,-24-23 0,36 30 0,-1 1 0,1-1 0,0 0 0,0 0 0,0 0 0,1 0 0,-1 0 0,1-1 0,0 1 0,0-1 0,1 1 0,-1-1 0,1 0 0,0 0 0,0 1 0,1-1 0,0 0 0,-1 0 0,2-8 0,0 10 0,0 1 0,0-1 0,0 1 0,1-1 0,-1 1 0,1-1 0,-1 1 0,1 0 0,0 0 0,0 0 0,0 0 0,0 0 0,0 0 0,0 0 0,1 1 0,-1-1 0,1 1 0,-1 0 0,1 0 0,-1 0 0,1 0 0,0 0 0,-1 0 0,1 1 0,4-1 0,11-2 0,0 1 0,32 0 0,-36 1 0,516 3 0,-191 1 0,119 17 0,-457-20 0,71 10 0,-63-7 0,-50-3 0,-458-46 0,99 5 0,-90 26-1365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16T15:51:33.671"/>
    </inkml:context>
    <inkml:brush xml:id="br0">
      <inkml:brushProperty name="width" value="0.35" units="cm"/>
      <inkml:brushProperty name="height" value="0.35" units="cm"/>
      <inkml:brushProperty name="color" value="#FFFFFF"/>
    </inkml:brush>
  </inkml:definitions>
  <inkml:trace contextRef="#ctx0" brushRef="#br0">206 137 24575,'-2'0'0,"-1"-1"0,0 0 0,1 0 0,-1 1 0,1-1 0,-1-1 0,1 1 0,-1 0 0,1-1 0,0 1 0,-1-1 0,1 0 0,0 0 0,0 0 0,0 0 0,1 0 0,-1 0 0,0 0 0,1 0 0,0-1 0,-1 1 0,1-1 0,0 1 0,0-1 0,0 1 0,-1-6 0,-2-6 0,1-1 0,0 1 0,-1-19 0,4 53 0,0 0 0,-1-1 0,-1 1 0,-1 0 0,-6 24 0,-40 122 0,29-105 0,2 1 0,-16 107 0,34-163 0,-1-1 0,1 0 0,0 1 0,1-1 0,-1 1 0,1-1 0,0 0 0,1 0 0,-1 1 0,1-1 0,0 0 0,3 6 0,2 0 0,1 0 0,1 0 0,15 16 0,-22-25 0,7 9 0,-1 1 0,1 0 0,-2 0 0,0 1 0,0-1 0,6 22 0,-1 0 0,11 52 0,-16-42 0,-1 0 0,-3 0 0,-1 0 0,-9 82 0,6-118 0,-1 0 0,0 0 0,0-1 0,-1 1 0,0-1 0,-1 0 0,0 0 0,0 0 0,0-1 0,-1 1 0,0-1 0,0 0 0,0 0 0,-1-1 0,0 1 0,0-1 0,0 0 0,-1-1 0,0 0 0,0 0 0,0 0 0,-9 2 0,15-5 0,0-1 0,0 1 0,0-1 0,0 1 0,0-1 0,0 0 0,0 1 0,-1-1 0,1 0 0,0 0 0,0 0 0,0 0 0,-1 0 0,1 0 0,0 0 0,0 0 0,0-1 0,0 1 0,-1 0 0,1-1 0,0 1 0,0-1 0,0 1 0,0-1 0,0 1 0,0-1 0,-1-1 0,0 0 0,0-1 0,0 1 0,1-1 0,-1 1 0,1-1 0,-1 0 0,1 0 0,0 1 0,0-1 0,-1-6 0,0-8 0,-1-1 0,2-35 0,1 46 0,0-30 0,1 1 0,2 0 0,2 0 0,1 0 0,2 1 0,13-38 0,-9 30 0,-2 0 0,6-53 0,-4 19 0,-6 33 0,-2-1 0,-2-46 0,-2 49 0,1-1 0,11-61 0,-11 94 0,1 0 0,-1 1 0,2-1 0,-1 0 0,2 0 0,-1 1 0,1 0 0,1 0 0,-1 0 0,2 0 0,-1 1 0,1 0 0,0 0 0,1 0 0,8-7 0,16-12 0,2 1 0,65-39 0,-80 55 0,0 1 0,0 1 0,1 1 0,0 0 0,0 1 0,1 1 0,-1 1 0,22-1 0,102-10 0,79-4 0,-142 18 0,141 4 0,-9 27 0,219 7 0,16 8 0,853-21 0,-870-27 0,2135 3 0,-2462 5 0,146 25 0,-146-15 0,147 5 0,-229-21 0,-2 1 0,1 0 0,-1 1 0,1 0 0,-1 2 0,37 9 0,8 7 0,106 16 0,-56-13 0,-77-12 0,-1 2 0,57 27 0,-59-24 0,-27-12 0,0 0 0,-1 0 0,1 1 0,-1 0 0,0 0 0,0 0 0,-1 1 0,1 0 0,-1 0 0,0 0 0,0 1 0,-1-1 0,1 1 0,-1 1 0,-1-1 0,1 0 0,-1 1 0,0 0 0,-1-1 0,3 9 0,-5-127 0,-1 86 0,2 9 0,-2 0 0,0 0 0,-6-28 0,5 38 0,0 1 0,0 0 0,-1-1 0,0 1 0,0 0 0,-1 0 0,1 1 0,-1-1 0,0 1 0,-1 0 0,0 0 0,-8-7 0,6 6 0,2 1 0,1 1 0,-1 1 0,1-1 0,-1 1 0,0 0 0,0 0 0,-7-3 0,11 6 0,0 0 0,1 0 0,-1 0 0,0-1 0,1 1 0,-1 0 0,0 0 0,1 0 0,-1 1 0,1-1 0,-1 0 0,0 0 0,1 0 0,-1 0 0,1 1 0,-1-1 0,0 0 0,1 0 0,-1 1 0,1-1 0,-1 1 0,1-1 0,-1 0 0,1 1 0,-1-1 0,0 2 0,0 0 0,0 0 0,0 1 0,0-1 0,0 1 0,0-1 0,1 1 0,-1-1 0,1 1 0,0-1 0,-1 5 0,4 308 0,-3-310 0,-1 0 0,1 0 0,-1 0 0,0 0 0,0 0 0,0 0 0,-1-1 0,1 1 0,-1-1 0,0 1 0,0-1 0,-1 0 0,0 1 0,1-1 0,-1 0 0,-1-1 0,1 1 0,0-1 0,-1 1 0,0-1 0,-5 3 0,1-1 0,-1-2 0,1 1 0,-1-1 0,0-1 0,0 1 0,0-2 0,0 1 0,0-1 0,0 0 0,-14-1 0,-680-8 0,-2820 8 0,3222-16 0,24-1 0,70 19 0,-114-4 0,177-14 0,-49-2 0,-368 17 0,258 2 0,96 17 0,-4 0 0,157-16 0,-64 12 0,-22 1 0,103-16 0,1-2 0,0-1 0,0-2 0,-56-17 0,11 4 0,73 17 0,1 1 0,-1-1 0,1-1 0,0 0 0,0 0 0,0 0 0,0-1 0,1 0 0,-1 0 0,1-1 0,0 1 0,0-1 0,-7-9 0,10 10 0,0 0 0,1 0 0,0 0 0,0 0 0,0 0 0,0 0 0,1 0 0,-1-1 0,1 1 0,0-1 0,1 1 0,-1-1 0,1 1 0,0-1 0,0 1 0,0-1 0,1 1 0,-1-1 0,1 1 0,0-1 0,0 1 0,1-1 0,0 1 0,2-4 0,-2 3 0,0 0 0,1 1 0,-1-1 0,1 1 0,0 0 0,0 0 0,1 0 0,0 1 0,-1-1 0,1 1 0,0 0 0,0 0 0,1 0 0,-1 0 0,1 1 0,-1 0 0,1 0 0,6-2 0,7-1 0,1 1 0,0 1 0,33-1 0,-36 3 0,-1 0 0,1-1 0,0-1 0,-1 0 0,23-8 0,-16 3 0,-1 0 0,2 1 0,-1 2 0,1 0 0,40-2 0,117 5 0,-101 4 0,306-2 0,216 3 0,-578-3 0,12 1 0,63 8 0,-91-8 0,0 0 0,0 1 0,0 0 0,0 0 0,0 0 0,0 1 0,-1 0 0,1 0 0,-1 1 0,0 0 0,0 0 0,0 0 0,-1 1 0,10 10 0,-12-10 0,0 0 0,-1-1 0,0 2 0,0-1 0,0 0 0,0 0 0,-1 1 0,0-1 0,0 0 0,-1 1 0,1-1 0,-1 1 0,0-1 0,-1 1 0,1-1 0,-1 1 0,0-1 0,-1 1 0,1-1 0,-5 9 0,-3 9 0,-2 0 0,-1 0 0,-15 22 0,23-39 0,-18 30 0,-2-2 0,-2 0 0,-1-2 0,-1-1 0,-2-1 0,-1-1 0,-1-2 0,-2-1 0,0-2 0,-1-1 0,-2-2 0,0-1 0,-1-2 0,-1-2 0,-1-2 0,0-1 0,-72 13 0,34-15 0,-140 2 0,-81-23 0,221 7 0,74 2 0,0 1 0,0 0 0,0 0 0,0 0 0,0 0 0,0 0 0,0 1 0,1 0 0,-1 0 0,0 0 0,0 0 0,1 1 0,-1-1 0,1 1 0,-1 0 0,1 0 0,0 0 0,0 0 0,0 1 0,0-1 0,0 1 0,0 0 0,1 0 0,-1 0 0,1 0 0,0 0 0,0 1 0,0-1 0,0 1 0,1-1 0,-3 6 0,-13 23 0,-14 28 0,29-57 0,1 0 0,0 0 0,0 0 0,0 0 0,0 0 0,1 0 0,-1 0 0,1 0 0,0 0 0,0 0 0,0 0 0,0 0 0,1 0 0,-1 0 0,1 0 0,1 4 0,-1-4 0,1-1 0,0 0 0,-1-1 0,1 1 0,0 0 0,0 0 0,0-1 0,0 1 0,1-1 0,-1 0 0,0 0 0,1 0 0,-1 0 0,0 0 0,1 0 0,-1 0 0,1-1 0,0 1 0,3-1 0,57 3 0,-49-4 0,714-5 0,-676 3 0,74-12 0,-31 2 0,28 5 0,127 9 0,-98 2 0,-82-2 0,-32 2 0,1-3 0,-1-1 0,0-2 0,0-1 0,68-17 0,-43 4 0,1 2 0,104-9 0,-62 11 0,436-29 0,7 42 0,-224 3 0,-146-5 0,208 5 0,-202 12 0,42 2 0,1145-13 0,-705-7 0,219 3 0,-670 17 0,-21-1 0,339-15 0,-251-2 0,-253-1 0,-1-1 0,40-8 0,-35 4 0,43-2 0,23 5 0,156-14 0,-242 16 0,50-9 0,-61 10 0,0 0 0,-1 1 0,1-1 0,-1 0 0,1 0 0,-1 0 0,1-1 0,-1 1 0,0-1 0,0 1 0,0-1 0,0 0 0,0 0 0,0 0 0,0 0 0,0 0 0,-1 0 0,1 0 0,1-4 0,-3 6 0,1-1 0,-1 1 0,0-1 0,0 0 0,1 1 0,-1-1 0,0 1 0,0-1 0,0 0 0,0 1 0,0-1 0,0 1 0,0-1 0,0 0 0,0 1 0,0-1 0,0 0 0,-1 1 0,1-1 0,0 1 0,0-1 0,0 1 0,-1-1 0,1 0 0,0 1 0,-1-1 0,1 1 0,-1-1 0,1 1 0,0 0 0,-1-1 0,1 1 0,-1-1 0,1 1 0,-1 0 0,1-1 0,-1 1 0,0 0 0,1 0 0,-1-1 0,1 1 0,-1 0 0,1 0 0,-1 0 0,0 0 0,1 0 0,-1 0 0,0 0 0,1 0 0,-1 0 0,1 0 0,-1 0 0,0 0 0,1 0 0,-1 0 0,1 1 0,-1-1 0,0 0 0,1 1 0,-1-1 0,0 1 0,-4 0 0,1 0 0,-1 1 0,1 0 0,0 0 0,-1 0 0,1 0 0,-4 4 0,-7 11 0,1 0 0,1 1 0,0 1 0,2 0 0,0 0 0,1 1 0,-14 42 0,14-37 0,0-1 0,-1 1 0,-2-2 0,0 0 0,-19 24 0,24-37 0,0-1 0,-1 1 0,0-2 0,-1 1 0,0-1 0,0-1 0,-1 0 0,0 0 0,0-1 0,0 0 0,-1-1 0,0-1 0,0 0 0,0 0 0,0-1 0,-1 0 0,1-2 0,-15 2 0,-290-3 0,177-3 0,85-1 0,0-2 0,1-3 0,-70-20 0,56 12 0,-83-9 0,-505 13 0,382 17 0,-2084-4 0,2281 4 0,0 3 0,-124 29 0,-5 1 0,26-22 0,-262-11 0,251-7 0,-247 23 0,247-10 0,112-8 0,-91 13 0,47-1 0,-1-5 0,-213-13 0,-78-43 0,293 30 0,-218-39 0,322 51 0,0-1 0,0 0 0,1-1 0,0 0 0,1-2 0,0 0 0,0-1 0,0-1 0,-20-18 0,11 6 0,2-1 0,0-1 0,2-1 0,-25-38 0,35 42 0,0-1 0,2 0 0,0 0 0,2-1 0,1 0 0,1 0 0,-4-38 0,9 60 0,-2-10 0,0-1 0,1 1 0,1-1 0,0 1 0,3-18 0,-3 27 0,1 0 0,0-1 0,0 1 0,0 0 0,1 0 0,-1 0 0,1 0 0,-1 0 0,1 0 0,0 0 0,1 0 0,-1 1 0,0-1 0,1 1 0,-1 0 0,1 0 0,0 0 0,-1 0 0,1 0 0,0 0 0,0 1 0,0-1 0,1 1 0,4-2 0,24-3 0,-1 1 0,1 2 0,0 1 0,-1 1 0,63 8 0,1-3 0,614-3 0,-650-3 0,69-13 0,46-3 0,456 20 0,-403 14 0,131 3 0,872-21 0,-1197 1 0,0-3 0,35-7 0,39-3 0,118 11 0,2 1 0,-156-6 0,74-17 0,-85 12 0,1 3 0,69-2 0,56 13 0,-83 1 0,1-4 0,106-17 0,-34-8 0,-133 22 0,0 2 0,0 1 0,1 3 0,66 10 0,19-1 0,264-8 0,-388-3 0,-1 1 0,1-1 0,-1 0 0,1 0 0,-1 0 0,0-1 0,1 0 0,-1 1 0,0-2 0,0 1 0,0 0 0,0-1 0,-1 0 0,1 1 0,-1-1 0,0-1 0,0 1 0,0 0 0,0-1 0,0 0 0,-1 0 0,1 1 0,-1-1 0,0-1 0,0 1 0,-1 0 0,1 0 0,-1-1 0,0 1 0,0-1 0,-1 1 0,1-1 0,-1 1 0,0-1 0,0 1 0,0-1 0,-1 1 0,0-1 0,0 1 0,0-1 0,0 1 0,-1-1 0,1 1 0,-4-6 0,-5-7 0,9 15 0,0 1 0,0 0 0,0 0 0,0-1 0,1 1 0,-1 0 0,0-1 0,1 1 0,-1-1 0,1 1 0,-1-1 0,1 1 0,0-3 0,1 3 0,0 0 0,0 1 0,0-1 0,0 0 0,0 1 0,0-1 0,1 1 0,-1 0 0,0-1 0,0 1 0,0 0 0,1 0 0,-1-1 0,0 1 0,1 0 0,-1 0 0,0 1 0,0-1 0,1 0 0,-1 0 0,0 1 0,0-1 0,0 0 0,2 2 0,183 33 0,103 15 0,-156-40 0,-86-9 0,0 3 0,-1 1 0,1 3 0,62 18 0,-29-4 0,1-4 0,1-3 0,115 6 0,-162-17 0,158 9 0,274-15 0,-414-4 0,0-2 0,-1-3 0,0-2 0,0-2 0,94-41 0,-142 54 0,0 1 0,0-1 0,0 0 0,0 0 0,0 0 0,0-1 0,0 0 0,0 1 0,-1-1 0,0 0 0,5-6 0,-7 9 0,-1-1 0,0 0 0,0 1 0,1-1 0,-1 0 0,0 0 0,0 1 0,0-1 0,0 0 0,0 1 0,0-1 0,0 0 0,0 1 0,0-1 0,0 0 0,-1 0 0,1 1 0,0-1 0,0 1 0,-1-1 0,1 0 0,0 1 0,-1-1 0,1 0 0,0 1 0,-1-1 0,0 0 0,-2-1 0,0-1 0,0 1 0,0-1 0,0 1 0,-1 0 0,1 0 0,-1 1 0,-3-2 0,-38-14 0,0 3 0,-1 2 0,-1 2 0,-66-6 0,-195-1 0,254 15 0,-237 6 0,281-2 0,0 0 0,0 0 0,0 1 0,1 1 0,-1 0 0,1 0 0,-12 7 0,12-5 0,0-2 0,0 1 0,-1-1 0,0-1 0,0 1 0,0-2 0,-14 3 0,17-4 0,-26 3 0,1-1 0,-1-2 0,-1 0 0,1-3 0,-53-9 0,83 11 0,1 0 0,0-1 0,-1 1 0,1-1 0,0 0 0,-1 1 0,1-1 0,0 0 0,0 0 0,0-1 0,0 1 0,0 0 0,0-1 0,0 1 0,0-1 0,1 0 0,-1 0 0,1 1 0,-1-1 0,1 0 0,0 0 0,-1 0 0,1-1 0,0 1 0,0 0 0,1 0 0,-1-1 0,0 1 0,1 0 0,-1-1 0,1 1 0,0-4 0,1 2 0,0 0 0,0 1 0,0-1 0,1 0 0,0 1 0,0 0 0,0-1 0,0 1 0,0 0 0,1 0 0,-1 0 0,1 0 0,0 0 0,-1 1 0,1-1 0,1 1 0,-1 0 0,0 0 0,5-2 0,11-5 0,0 1 0,1 1 0,-1 1 0,1 1 0,1 1 0,37-4 0,134 4 0,-130 4 0,409 4-1365,-401-3-5461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01A44BC-A5DD-4452-BCFE-D6E6963E9C7B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13F1BE6-F616-4BC9-8FE2-426771DDE4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70940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E3B089-9782-4602-9511-37C8736CC8F0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55923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E3B089-9782-4602-9511-37C8736CC8F0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297135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E3B089-9782-4602-9511-37C8736CC8F0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559233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E3B089-9782-4602-9511-37C8736CC8F0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13487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9141EC0-DD62-508F-0009-DF5E59A576B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3D762D08-197B-79A1-68AA-53D7D775786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0A48F01-4F0F-7E65-430E-C793383133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A84EEE-5A91-41E5-9F77-E08FF969C473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9F6630F-4C2D-5EAD-4719-1F82163A74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629F3D8-6A20-AF72-74E2-C2BC43244B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280D53-04B9-486B-837F-7BFEC21AE2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22296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4F39A8E-178C-840E-6668-5B80E03568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6C9B8D09-F095-12BF-6514-37492AD1207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77FFD45-9587-6027-3883-1CF0AF241A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A84EEE-5A91-41E5-9F77-E08FF969C473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6B1DE17-2606-A1D2-6238-8FE39D322B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10ABF8D-E0FC-9C5D-6270-E0FB96BC6C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280D53-04B9-486B-837F-7BFEC21AE2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22837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BE0850E3-FC72-E674-EAF6-8C6D7ECDE8E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FCF5FE5C-43C2-D4E5-57DA-9BECE078D6B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169DD9F-2A64-5C71-01DB-10BA54027C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A84EEE-5A91-41E5-9F77-E08FF969C473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0246C16-762E-ED28-5D6D-C47903B497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8A363C5-C9F3-6374-C480-495A13CBC0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280D53-04B9-486B-837F-7BFEC21AE2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88145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99E80D4-CB58-6526-987D-393E454D12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F32F276-7670-193D-2DCE-E8766446803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D36C969-CC98-CD8A-91DD-9F098BAB8E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A84EEE-5A91-41E5-9F77-E08FF969C473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6652F4C-C213-B33B-21C2-BA8201376C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205672E-0DC2-8753-1974-0D0A14D13C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280D53-04B9-486B-837F-7BFEC21AE2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70567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90F8159-4174-EF16-235A-9044019FAB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1282473A-C2B4-2AAC-7EB4-13BC054AB4B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4A6E67B-45C3-781D-4340-0913F0A29F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A84EEE-5A91-41E5-9F77-E08FF969C473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24A639F-B741-76E6-529C-D89840C3AF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925ABF6-D43B-0247-58BF-5249EC1A1D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280D53-04B9-486B-837F-7BFEC21AE2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90090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B8138AD-627E-6523-4A19-6B2E24115E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C106633-9309-6CD4-F969-2AE293CC12B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6ED80117-A846-53DE-4CCB-1EC722F4304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8FCDC97C-7439-3A62-212E-DCA3F2D347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A84EEE-5A91-41E5-9F77-E08FF969C473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D634491C-6B86-B8D7-BBE7-45DA8EAD05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55386B91-7B82-7D39-BB20-4AB3D36A05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280D53-04B9-486B-837F-7BFEC21AE2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38376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E82742E-4582-9595-1565-78CCF332E7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1A6F590E-F979-AD11-DB05-5F28438F93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0B22A410-7B6C-A942-66D8-7C3A52C71D4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E327DEF8-BBE4-388C-3C40-BB72E15ECCB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0C891BEE-DF99-0558-491F-3B7E5EAF4AA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DA524BDA-F7BA-9A06-A541-CFA10FB7C2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A84EEE-5A91-41E5-9F77-E08FF969C473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1B44FE0C-C874-FF12-41F7-D5FBF24AC9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F1671541-6AFF-C05F-32FC-4FD1E3F198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280D53-04B9-486B-837F-7BFEC21AE2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86929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2D45165-4362-D6FE-8D35-6477B02028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220CFDE9-B3FE-D6EA-4FD2-7FFE7261A0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A84EEE-5A91-41E5-9F77-E08FF969C473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6E55BA43-1946-E5FF-C179-8006385B10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37569E93-6A2B-725C-6691-A85B44C607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280D53-04B9-486B-837F-7BFEC21AE2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91945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78896130-30B9-0034-50B2-81890A9F36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A84EEE-5A91-41E5-9F77-E08FF969C473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4F269DB2-57A2-0FAF-F13E-FFD1AB13B7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A8FFF193-ADDC-2679-ED84-4E5991BEF7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280D53-04B9-486B-837F-7BFEC21AE2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98977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215355C-451C-A114-45BE-04729A12ED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7C666F1-520B-9D0F-295C-F5FDAF5DD1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BE460430-1C37-AB1D-A6C4-076DF4D9A16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9DEB660A-DA88-0FA6-82B9-9BD009F12B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A84EEE-5A91-41E5-9F77-E08FF969C473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A2751574-5DE9-94A2-3C0C-C73115BD51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A2769184-8798-760E-C231-CA3AE5977F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280D53-04B9-486B-837F-7BFEC21AE2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5563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4705396-7C13-19CD-2F33-440D5B510F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BD921CD0-DB35-575D-812D-E1598C4C3CE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FB0F67A6-D0A8-B171-1793-470E6AEC450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C2CB4123-317F-779E-5219-9C5076804F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A84EEE-5A91-41E5-9F77-E08FF969C473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7451FC1E-232C-1346-C094-8619A68504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EC363864-B0E9-D4FE-CD46-18EF8D2CD7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280D53-04B9-486B-837F-7BFEC21AE2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45071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3BC4D70-44D8-B733-BA27-764F1EFB85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7D0CF68A-FBAD-DF0B-0FE2-8A6D0602E3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885E873-01AA-F56D-BF86-D7C4D3F685E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A84EEE-5A91-41E5-9F77-E08FF969C473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E7BFCA9-FF27-AC37-0D37-C1179CE63A3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7752183-8D86-1604-285D-2439CB194D8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280D53-04B9-486B-837F-7BFEC21AE2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29105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8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7" Type="http://schemas.microsoft.com/office/2007/relationships/hdphoto" Target="../media/hdphoto2.wdp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6.png"/><Relationship Id="rId5" Type="http://schemas.microsoft.com/office/2007/relationships/hdphoto" Target="../media/hdphoto1.wdp"/><Relationship Id="rId4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customXml" Target="../ink/ink3.xml"/><Relationship Id="rId13" Type="http://schemas.openxmlformats.org/officeDocument/2006/relationships/image" Target="../media/image15.png"/><Relationship Id="rId3" Type="http://schemas.openxmlformats.org/officeDocument/2006/relationships/image" Target="../media/image10.jpeg"/><Relationship Id="rId7" Type="http://schemas.openxmlformats.org/officeDocument/2006/relationships/image" Target="../media/image12.png"/><Relationship Id="rId12" Type="http://schemas.openxmlformats.org/officeDocument/2006/relationships/customXml" Target="../ink/ink5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customXml" Target="../ink/ink2.xml"/><Relationship Id="rId11" Type="http://schemas.openxmlformats.org/officeDocument/2006/relationships/image" Target="../media/image14.png"/><Relationship Id="rId5" Type="http://schemas.openxmlformats.org/officeDocument/2006/relationships/image" Target="../media/image11.png"/><Relationship Id="rId10" Type="http://schemas.openxmlformats.org/officeDocument/2006/relationships/customXml" Target="../ink/ink4.xml"/><Relationship Id="rId4" Type="http://schemas.openxmlformats.org/officeDocument/2006/relationships/customXml" Target="../ink/ink1.xml"/><Relationship Id="rId9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1541" y="414068"/>
            <a:ext cx="586570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ru-RU"/>
            </a:defPPr>
            <a:lvl1pPr>
              <a:defRPr sz="4800">
                <a:latin typeface="Montserrat Alternates ExtraBold" panose="00000900000000000000" pitchFamily="2" charset="-52"/>
              </a:defRPr>
            </a:lvl1pPr>
          </a:lstStyle>
          <a:p>
            <a:r>
              <a:rPr lang="ru-RU" dirty="0">
                <a:latin typeface="Arial Black" panose="020B0A04020102020204" pitchFamily="34" charset="0"/>
              </a:rPr>
              <a:t>Правила класса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81806" y="3015226"/>
            <a:ext cx="401925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defRPr sz="4800">
                <a:latin typeface="Montserrat Alternates ExtraBold" panose="00000900000000000000" pitchFamily="2" charset="-52"/>
              </a:defRPr>
            </a:lvl1pPr>
          </a:lstStyle>
          <a:p>
            <a:pPr algn="ctr"/>
            <a:r>
              <a:rPr lang="ru-RU" sz="2400" dirty="0">
                <a:latin typeface="Arial Black" panose="020B0A04020102020204" pitchFamily="34" charset="0"/>
              </a:rPr>
              <a:t>Отключить мобильный телефон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842082" y="3199892"/>
            <a:ext cx="25217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defRPr sz="4800">
                <a:latin typeface="Montserrat Alternates ExtraBold" panose="00000900000000000000" pitchFamily="2" charset="-52"/>
              </a:defRPr>
            </a:lvl1pPr>
          </a:lstStyle>
          <a:p>
            <a:pPr algn="ctr"/>
            <a:r>
              <a:rPr lang="ru-RU" sz="2400" dirty="0">
                <a:latin typeface="Arial Black" panose="020B0A04020102020204" pitchFamily="34" charset="0"/>
              </a:rPr>
              <a:t>Активность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333117" y="3199892"/>
            <a:ext cx="33627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defRPr sz="4800">
                <a:latin typeface="Montserrat Alternates ExtraBold" panose="00000900000000000000" pitchFamily="2" charset="-52"/>
              </a:defRPr>
            </a:lvl1pPr>
          </a:lstStyle>
          <a:p>
            <a:pPr algn="ctr"/>
            <a:r>
              <a:rPr lang="ru-RU" sz="2400" dirty="0">
                <a:latin typeface="Arial Black" panose="020B0A04020102020204" pitchFamily="34" charset="0"/>
              </a:rPr>
              <a:t>Я-высказывание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952935" y="6141995"/>
            <a:ext cx="34538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defRPr sz="4800">
                <a:latin typeface="Montserrat Alternates ExtraBold" panose="00000900000000000000" pitchFamily="2" charset="-52"/>
              </a:defRPr>
            </a:lvl1pPr>
          </a:lstStyle>
          <a:p>
            <a:pPr algn="ctr"/>
            <a:r>
              <a:rPr lang="ru-RU" sz="2400" dirty="0">
                <a:latin typeface="Arial Black" panose="020B0A04020102020204" pitchFamily="34" charset="0"/>
              </a:rPr>
              <a:t>Без критики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10015" y="5957329"/>
            <a:ext cx="29536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defRPr sz="4800">
                <a:latin typeface="Montserrat Alternates ExtraBold" panose="00000900000000000000" pitchFamily="2" charset="-52"/>
              </a:defRPr>
            </a:lvl1pPr>
          </a:lstStyle>
          <a:p>
            <a:pPr algn="ctr"/>
            <a:r>
              <a:rPr lang="ru-RU" sz="2400" dirty="0">
                <a:latin typeface="Arial Black" panose="020B0A04020102020204" pitchFamily="34" charset="0"/>
              </a:rPr>
              <a:t>Правило поднятой руки</a:t>
            </a:r>
          </a:p>
        </p:txBody>
      </p:sp>
      <p:pic>
        <p:nvPicPr>
          <p:cNvPr id="8" name="Picture 14" descr="🖐 Поднятая рука с растопыренными пальцами эмодзи — Значение, Скопировать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6841" y="4161592"/>
            <a:ext cx="1620000" cy="1620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9406755" y="6141995"/>
            <a:ext cx="22391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defRPr sz="4800">
                <a:latin typeface="Montserrat Alternates ExtraBold" panose="00000900000000000000" pitchFamily="2" charset="-52"/>
              </a:defRPr>
            </a:lvl1pPr>
          </a:lstStyle>
          <a:p>
            <a:pPr algn="ctr"/>
            <a:r>
              <a:rPr lang="ru-RU" sz="2400" dirty="0">
                <a:latin typeface="Arial Black" panose="020B0A04020102020204" pitchFamily="34" charset="0"/>
              </a:rPr>
              <a:t>Тайминг</a:t>
            </a:r>
          </a:p>
        </p:txBody>
      </p:sp>
      <p:pic>
        <p:nvPicPr>
          <p:cNvPr id="10" name="Picture 2" descr="☝ Указательный палец, направленный вверх эмодзи — Значение, Скопировать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3343" y="4161592"/>
            <a:ext cx="1620000" cy="1620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3353914" y="5957329"/>
            <a:ext cx="295885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defRPr sz="4800">
                <a:latin typeface="Montserrat Alternates ExtraBold" panose="00000900000000000000" pitchFamily="2" charset="-52"/>
              </a:defRPr>
            </a:lvl1pPr>
          </a:lstStyle>
          <a:p>
            <a:pPr algn="ctr"/>
            <a:r>
              <a:rPr lang="ru-RU" sz="2400" dirty="0">
                <a:latin typeface="Arial Black" panose="020B0A04020102020204" pitchFamily="34" charset="0"/>
              </a:rPr>
              <a:t>Говорит</a:t>
            </a:r>
            <a:endParaRPr lang="en-US" sz="2400" dirty="0">
              <a:latin typeface="Arial Black" panose="020B0A04020102020204" pitchFamily="34" charset="0"/>
            </a:endParaRPr>
          </a:p>
          <a:p>
            <a:pPr algn="ctr"/>
            <a:r>
              <a:rPr lang="ru-RU" sz="2400" dirty="0">
                <a:latin typeface="Arial Black" panose="020B0A04020102020204" pitchFamily="34" charset="0"/>
              </a:rPr>
              <a:t>один</a:t>
            </a:r>
          </a:p>
        </p:txBody>
      </p:sp>
      <p:pic>
        <p:nvPicPr>
          <p:cNvPr id="12" name="Picture 10" descr="📵 Пользоваться мобильным телефоном запрещено эмодзи — Значение, Скопировать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1435" y="1280347"/>
            <a:ext cx="1620000" cy="1620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3" name="Группа 12"/>
          <p:cNvGrpSpPr/>
          <p:nvPr/>
        </p:nvGrpSpPr>
        <p:grpSpPr>
          <a:xfrm>
            <a:off x="6869845" y="4161592"/>
            <a:ext cx="1620000" cy="1620000"/>
            <a:chOff x="5431890" y="3547607"/>
            <a:chExt cx="2159999" cy="2160000"/>
          </a:xfrm>
        </p:grpSpPr>
        <p:pic>
          <p:nvPicPr>
            <p:cNvPr id="14" name="Picture 6" descr="Смайлик-эмодзи 👎 'Большой палец вниз' ВК (ВКонтакте), Инстаграм, Ватсап:  код смайла, значение и расшифровка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81890" y="3997607"/>
              <a:ext cx="1259999" cy="126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5" name="Picture 12" descr="🚫 Запрещено эмодзи — Значение, Скопировать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31890" y="3547607"/>
              <a:ext cx="2159999" cy="216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6" name="Picture 14" descr="Ракета эмодзи клипарт. Бесплатная загрузка. | Creazilla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975" y="1280347"/>
            <a:ext cx="1620000" cy="16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6" descr="⌛ Песочные часы эмодзи — Значение, Скопировать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347" y="4161592"/>
            <a:ext cx="1620000" cy="1620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8" descr="Смайлик-эмодзи 🧐 'С моноклем' ВК (ВКонтакте), Инстаграм, Ватсап: код  смайла, значение и расшифровка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04515" y="1280347"/>
            <a:ext cx="1619999" cy="16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067101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 rot="767102" flipV="1">
            <a:off x="6675733" y="-3160735"/>
            <a:ext cx="7469569" cy="4010313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DBA6A25-A9A1-91B9-B06B-5406C911F957}"/>
              </a:ext>
            </a:extLst>
          </p:cNvPr>
          <p:cNvSpPr txBox="1"/>
          <p:nvPr/>
        </p:nvSpPr>
        <p:spPr>
          <a:xfrm>
            <a:off x="0" y="665246"/>
            <a:ext cx="12192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ru-RU" sz="4400" b="1" dirty="0">
                <a:solidFill>
                  <a:srgbClr val="00B05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Форма бактерий</a:t>
            </a:r>
          </a:p>
        </p:txBody>
      </p:sp>
      <p:cxnSp>
        <p:nvCxnSpPr>
          <p:cNvPr id="6" name="Прямая со стрелкой 5">
            <a:extLst>
              <a:ext uri="{FF2B5EF4-FFF2-40B4-BE49-F238E27FC236}">
                <a16:creationId xmlns:a16="http://schemas.microsoft.com/office/drawing/2014/main" id="{4E8C2B4E-557B-12B3-87CD-197E6E81B089}"/>
              </a:ext>
            </a:extLst>
          </p:cNvPr>
          <p:cNvCxnSpPr/>
          <p:nvPr/>
        </p:nvCxnSpPr>
        <p:spPr>
          <a:xfrm flipH="1">
            <a:off x="1952368" y="1434687"/>
            <a:ext cx="1495167" cy="1435685"/>
          </a:xfrm>
          <a:prstGeom prst="straightConnector1">
            <a:avLst/>
          </a:prstGeom>
          <a:ln w="7620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>
            <a:extLst>
              <a:ext uri="{FF2B5EF4-FFF2-40B4-BE49-F238E27FC236}">
                <a16:creationId xmlns:a16="http://schemas.microsoft.com/office/drawing/2014/main" id="{754BC44A-00E8-6316-8CFD-A20FFA4BBED6}"/>
              </a:ext>
            </a:extLst>
          </p:cNvPr>
          <p:cNvCxnSpPr>
            <a:cxnSpLocks/>
          </p:cNvCxnSpPr>
          <p:nvPr/>
        </p:nvCxnSpPr>
        <p:spPr>
          <a:xfrm>
            <a:off x="7449715" y="1362413"/>
            <a:ext cx="0" cy="2024395"/>
          </a:xfrm>
          <a:prstGeom prst="straightConnector1">
            <a:avLst/>
          </a:prstGeom>
          <a:ln w="7620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>
            <a:extLst>
              <a:ext uri="{FF2B5EF4-FFF2-40B4-BE49-F238E27FC236}">
                <a16:creationId xmlns:a16="http://schemas.microsoft.com/office/drawing/2014/main" id="{4E8C2B4E-557B-12B3-87CD-197E6E81B089}"/>
              </a:ext>
            </a:extLst>
          </p:cNvPr>
          <p:cNvCxnSpPr/>
          <p:nvPr/>
        </p:nvCxnSpPr>
        <p:spPr>
          <a:xfrm>
            <a:off x="8839524" y="1434687"/>
            <a:ext cx="1774930" cy="2053768"/>
          </a:xfrm>
          <a:prstGeom prst="straightConnector1">
            <a:avLst/>
          </a:prstGeom>
          <a:ln w="7620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>
            <a:extLst>
              <a:ext uri="{FF2B5EF4-FFF2-40B4-BE49-F238E27FC236}">
                <a16:creationId xmlns:a16="http://schemas.microsoft.com/office/drawing/2014/main" id="{754BC44A-00E8-6316-8CFD-A20FFA4BBED6}"/>
              </a:ext>
            </a:extLst>
          </p:cNvPr>
          <p:cNvCxnSpPr>
            <a:cxnSpLocks/>
          </p:cNvCxnSpPr>
          <p:nvPr/>
        </p:nvCxnSpPr>
        <p:spPr>
          <a:xfrm flipH="1">
            <a:off x="4764885" y="1434687"/>
            <a:ext cx="328809" cy="1876115"/>
          </a:xfrm>
          <a:prstGeom prst="straightConnector1">
            <a:avLst/>
          </a:prstGeom>
          <a:ln w="7620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Прямоугольник 13"/>
          <p:cNvSpPr/>
          <p:nvPr/>
        </p:nvSpPr>
        <p:spPr>
          <a:xfrm>
            <a:off x="18534" y="6065094"/>
            <a:ext cx="1204166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200"/>
              </a:spcAft>
            </a:pPr>
            <a:r>
              <a:rPr lang="ru-RU" sz="2400" b="1" dirty="0">
                <a:latin typeface="Arial Black" panose="020B0A04020102020204" pitchFamily="34" charset="0"/>
                <a:cs typeface="Arial" panose="020B0604020202020204" pitchFamily="34" charset="0"/>
              </a:rPr>
              <a:t>        кокки          бациллы=палочки      вибрионы          спириллы </a:t>
            </a:r>
          </a:p>
        </p:txBody>
      </p:sp>
      <p:pic>
        <p:nvPicPr>
          <p:cNvPr id="4098" name="Picture 2" descr="https://lh3.googleusercontent.com/-08g69E2GHEo/X5dg87Zy60I/AAAAAAAABN8/tyIU31WeWiE5gyIZTlMYU-9tc9wnpDpSwCNcBGAsYHQ/w1200-h630-p-k-no-nu/image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670"/>
          <a:stretch/>
        </p:blipFill>
        <p:spPr bwMode="auto">
          <a:xfrm>
            <a:off x="199766" y="3488455"/>
            <a:ext cx="11430000" cy="2576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9405775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DBA6A25-A9A1-91B9-B06B-5406C911F957}"/>
              </a:ext>
            </a:extLst>
          </p:cNvPr>
          <p:cNvSpPr txBox="1"/>
          <p:nvPr/>
        </p:nvSpPr>
        <p:spPr>
          <a:xfrm>
            <a:off x="0" y="53952"/>
            <a:ext cx="12192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ru-RU" sz="3600" b="1" dirty="0">
                <a:solidFill>
                  <a:srgbClr val="00B05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ПИТАНИЕ БАКТЕРИЙ</a:t>
            </a:r>
          </a:p>
        </p:txBody>
      </p:sp>
      <p:cxnSp>
        <p:nvCxnSpPr>
          <p:cNvPr id="6" name="Прямая со стрелкой 5">
            <a:extLst>
              <a:ext uri="{FF2B5EF4-FFF2-40B4-BE49-F238E27FC236}">
                <a16:creationId xmlns:a16="http://schemas.microsoft.com/office/drawing/2014/main" id="{4E8C2B4E-557B-12B3-87CD-197E6E81B089}"/>
              </a:ext>
            </a:extLst>
          </p:cNvPr>
          <p:cNvCxnSpPr/>
          <p:nvPr/>
        </p:nvCxnSpPr>
        <p:spPr>
          <a:xfrm flipH="1">
            <a:off x="2971800" y="629126"/>
            <a:ext cx="1227221" cy="830179"/>
          </a:xfrm>
          <a:prstGeom prst="straightConnector1">
            <a:avLst/>
          </a:prstGeom>
          <a:ln w="7620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>
            <a:extLst>
              <a:ext uri="{FF2B5EF4-FFF2-40B4-BE49-F238E27FC236}">
                <a16:creationId xmlns:a16="http://schemas.microsoft.com/office/drawing/2014/main" id="{754BC44A-00E8-6316-8CFD-A20FFA4BBED6}"/>
              </a:ext>
            </a:extLst>
          </p:cNvPr>
          <p:cNvCxnSpPr>
            <a:cxnSpLocks/>
          </p:cNvCxnSpPr>
          <p:nvPr/>
        </p:nvCxnSpPr>
        <p:spPr>
          <a:xfrm>
            <a:off x="7940842" y="700283"/>
            <a:ext cx="1279358" cy="798095"/>
          </a:xfrm>
          <a:prstGeom prst="straightConnector1">
            <a:avLst/>
          </a:prstGeom>
          <a:ln w="7620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824058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DBA6A25-A9A1-91B9-B06B-5406C911F957}"/>
              </a:ext>
            </a:extLst>
          </p:cNvPr>
          <p:cNvSpPr txBox="1"/>
          <p:nvPr/>
        </p:nvSpPr>
        <p:spPr>
          <a:xfrm>
            <a:off x="0" y="53952"/>
            <a:ext cx="12192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ru-RU" sz="3600" b="1" dirty="0">
                <a:solidFill>
                  <a:srgbClr val="00B05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ПИТАНИЕ БАКТЕРИЙ</a:t>
            </a:r>
          </a:p>
        </p:txBody>
      </p:sp>
      <p:cxnSp>
        <p:nvCxnSpPr>
          <p:cNvPr id="6" name="Прямая со стрелкой 5">
            <a:extLst>
              <a:ext uri="{FF2B5EF4-FFF2-40B4-BE49-F238E27FC236}">
                <a16:creationId xmlns:a16="http://schemas.microsoft.com/office/drawing/2014/main" id="{4E8C2B4E-557B-12B3-87CD-197E6E81B089}"/>
              </a:ext>
            </a:extLst>
          </p:cNvPr>
          <p:cNvCxnSpPr/>
          <p:nvPr/>
        </p:nvCxnSpPr>
        <p:spPr>
          <a:xfrm flipH="1">
            <a:off x="2971800" y="629126"/>
            <a:ext cx="1227221" cy="830179"/>
          </a:xfrm>
          <a:prstGeom prst="straightConnector1">
            <a:avLst/>
          </a:prstGeom>
          <a:ln w="7620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>
            <a:extLst>
              <a:ext uri="{FF2B5EF4-FFF2-40B4-BE49-F238E27FC236}">
                <a16:creationId xmlns:a16="http://schemas.microsoft.com/office/drawing/2014/main" id="{754BC44A-00E8-6316-8CFD-A20FFA4BBED6}"/>
              </a:ext>
            </a:extLst>
          </p:cNvPr>
          <p:cNvCxnSpPr>
            <a:cxnSpLocks/>
          </p:cNvCxnSpPr>
          <p:nvPr/>
        </p:nvCxnSpPr>
        <p:spPr>
          <a:xfrm>
            <a:off x="7940842" y="700283"/>
            <a:ext cx="1279358" cy="798095"/>
          </a:xfrm>
          <a:prstGeom prst="straightConnector1">
            <a:avLst/>
          </a:prstGeom>
          <a:ln w="7620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0" name="Таблица 9">
            <a:extLst>
              <a:ext uri="{FF2B5EF4-FFF2-40B4-BE49-F238E27FC236}">
                <a16:creationId xmlns:a16="http://schemas.microsoft.com/office/drawing/2014/main" id="{41B7BAAB-3CEC-5EF9-BAF4-D2A9A23E708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3947637"/>
              </p:ext>
            </p:extLst>
          </p:nvPr>
        </p:nvGraphicFramePr>
        <p:xfrm>
          <a:off x="-40821" y="1606951"/>
          <a:ext cx="6256422" cy="1066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256422">
                  <a:extLst>
                    <a:ext uri="{9D8B030D-6E8A-4147-A177-3AD203B41FA5}">
                      <a16:colId xmlns:a16="http://schemas.microsoft.com/office/drawing/2014/main" val="328334462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3200" b="1" u="sng" dirty="0"/>
                        <a:t>ГЕТЕРОТРОФЫ</a:t>
                      </a:r>
                    </a:p>
                    <a:p>
                      <a:pPr algn="ctr"/>
                      <a:r>
                        <a:rPr lang="ru-RU" sz="3200" b="0" i="1" u="none" dirty="0"/>
                        <a:t>(готовые вещества)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891461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0748662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DBA6A25-A9A1-91B9-B06B-5406C911F957}"/>
              </a:ext>
            </a:extLst>
          </p:cNvPr>
          <p:cNvSpPr txBox="1"/>
          <p:nvPr/>
        </p:nvSpPr>
        <p:spPr>
          <a:xfrm>
            <a:off x="0" y="53952"/>
            <a:ext cx="12192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ru-RU" sz="3600" b="1" dirty="0">
                <a:solidFill>
                  <a:srgbClr val="00B05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ПИТАНИЕ БАКТЕРИЙ</a:t>
            </a:r>
          </a:p>
        </p:txBody>
      </p:sp>
      <p:cxnSp>
        <p:nvCxnSpPr>
          <p:cNvPr id="6" name="Прямая со стрелкой 5">
            <a:extLst>
              <a:ext uri="{FF2B5EF4-FFF2-40B4-BE49-F238E27FC236}">
                <a16:creationId xmlns:a16="http://schemas.microsoft.com/office/drawing/2014/main" id="{4E8C2B4E-557B-12B3-87CD-197E6E81B089}"/>
              </a:ext>
            </a:extLst>
          </p:cNvPr>
          <p:cNvCxnSpPr/>
          <p:nvPr/>
        </p:nvCxnSpPr>
        <p:spPr>
          <a:xfrm flipH="1">
            <a:off x="2971800" y="629126"/>
            <a:ext cx="1227221" cy="830179"/>
          </a:xfrm>
          <a:prstGeom prst="straightConnector1">
            <a:avLst/>
          </a:prstGeom>
          <a:ln w="7620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>
            <a:extLst>
              <a:ext uri="{FF2B5EF4-FFF2-40B4-BE49-F238E27FC236}">
                <a16:creationId xmlns:a16="http://schemas.microsoft.com/office/drawing/2014/main" id="{754BC44A-00E8-6316-8CFD-A20FFA4BBED6}"/>
              </a:ext>
            </a:extLst>
          </p:cNvPr>
          <p:cNvCxnSpPr>
            <a:cxnSpLocks/>
          </p:cNvCxnSpPr>
          <p:nvPr/>
        </p:nvCxnSpPr>
        <p:spPr>
          <a:xfrm>
            <a:off x="7940842" y="700283"/>
            <a:ext cx="1279358" cy="798095"/>
          </a:xfrm>
          <a:prstGeom prst="straightConnector1">
            <a:avLst/>
          </a:prstGeom>
          <a:ln w="7620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0" name="Таблица 9">
            <a:extLst>
              <a:ext uri="{FF2B5EF4-FFF2-40B4-BE49-F238E27FC236}">
                <a16:creationId xmlns:a16="http://schemas.microsoft.com/office/drawing/2014/main" id="{41B7BAAB-3CEC-5EF9-BAF4-D2A9A23E708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3598553"/>
              </p:ext>
            </p:extLst>
          </p:nvPr>
        </p:nvGraphicFramePr>
        <p:xfrm>
          <a:off x="-40821" y="1606951"/>
          <a:ext cx="12192000" cy="268224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256422">
                  <a:extLst>
                    <a:ext uri="{9D8B030D-6E8A-4147-A177-3AD203B41FA5}">
                      <a16:colId xmlns:a16="http://schemas.microsoft.com/office/drawing/2014/main" val="3283344622"/>
                    </a:ext>
                  </a:extLst>
                </a:gridCol>
                <a:gridCol w="5935578">
                  <a:extLst>
                    <a:ext uri="{9D8B030D-6E8A-4147-A177-3AD203B41FA5}">
                      <a16:colId xmlns:a16="http://schemas.microsoft.com/office/drawing/2014/main" val="186662628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3200" b="1" u="sng" dirty="0"/>
                        <a:t>ГЕТЕРОТРОФЫ</a:t>
                      </a:r>
                    </a:p>
                    <a:p>
                      <a:pPr algn="ctr"/>
                      <a:r>
                        <a:rPr lang="ru-RU" sz="3200" b="0" i="1" u="none" dirty="0"/>
                        <a:t>(готовые вещества)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u="sng" dirty="0"/>
                        <a:t>АВТОТРОФЫ</a:t>
                      </a:r>
                    </a:p>
                    <a:p>
                      <a:pPr algn="ctr"/>
                      <a:r>
                        <a:rPr lang="ru-RU" sz="3200" b="0" i="1" u="none" dirty="0"/>
                        <a:t>(создают органику сами)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89146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ctr">
                        <a:buFont typeface="Wingdings" panose="05000000000000000000" pitchFamily="2" charset="2"/>
                        <a:buNone/>
                      </a:pP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>
                        <a:buFont typeface="Wingdings" panose="05000000000000000000" pitchFamily="2" charset="2"/>
                        <a:buNone/>
                      </a:pPr>
                      <a:endParaRPr lang="ru-RU" sz="2800" i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958241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57200" indent="-457200" algn="ctr">
                        <a:buFont typeface="Wingdings" panose="05000000000000000000" pitchFamily="2" charset="2"/>
                        <a:buChar char="ü"/>
                      </a:pP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457200" indent="-457200" algn="ctr">
                        <a:buFont typeface="Wingdings" panose="05000000000000000000" pitchFamily="2" charset="2"/>
                        <a:buChar char="ü"/>
                      </a:pPr>
                      <a:endParaRPr lang="ru-RU" sz="2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298589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3415099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4511123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DBA6A25-A9A1-91B9-B06B-5406C911F957}"/>
              </a:ext>
            </a:extLst>
          </p:cNvPr>
          <p:cNvSpPr txBox="1"/>
          <p:nvPr/>
        </p:nvSpPr>
        <p:spPr>
          <a:xfrm>
            <a:off x="0" y="53952"/>
            <a:ext cx="12192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ru-RU" sz="3600" b="1" dirty="0">
                <a:solidFill>
                  <a:srgbClr val="00B05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ПИТАНИЕ БАКТЕРИЙ</a:t>
            </a:r>
          </a:p>
        </p:txBody>
      </p:sp>
      <p:cxnSp>
        <p:nvCxnSpPr>
          <p:cNvPr id="6" name="Прямая со стрелкой 5">
            <a:extLst>
              <a:ext uri="{FF2B5EF4-FFF2-40B4-BE49-F238E27FC236}">
                <a16:creationId xmlns:a16="http://schemas.microsoft.com/office/drawing/2014/main" id="{4E8C2B4E-557B-12B3-87CD-197E6E81B089}"/>
              </a:ext>
            </a:extLst>
          </p:cNvPr>
          <p:cNvCxnSpPr/>
          <p:nvPr/>
        </p:nvCxnSpPr>
        <p:spPr>
          <a:xfrm flipH="1">
            <a:off x="2971800" y="629126"/>
            <a:ext cx="1227221" cy="830179"/>
          </a:xfrm>
          <a:prstGeom prst="straightConnector1">
            <a:avLst/>
          </a:prstGeom>
          <a:ln w="7620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>
            <a:extLst>
              <a:ext uri="{FF2B5EF4-FFF2-40B4-BE49-F238E27FC236}">
                <a16:creationId xmlns:a16="http://schemas.microsoft.com/office/drawing/2014/main" id="{754BC44A-00E8-6316-8CFD-A20FFA4BBED6}"/>
              </a:ext>
            </a:extLst>
          </p:cNvPr>
          <p:cNvCxnSpPr>
            <a:cxnSpLocks/>
          </p:cNvCxnSpPr>
          <p:nvPr/>
        </p:nvCxnSpPr>
        <p:spPr>
          <a:xfrm>
            <a:off x="7940842" y="700283"/>
            <a:ext cx="1279358" cy="798095"/>
          </a:xfrm>
          <a:prstGeom prst="straightConnector1">
            <a:avLst/>
          </a:prstGeom>
          <a:ln w="7620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0" name="Таблица 9">
            <a:extLst>
              <a:ext uri="{FF2B5EF4-FFF2-40B4-BE49-F238E27FC236}">
                <a16:creationId xmlns:a16="http://schemas.microsoft.com/office/drawing/2014/main" id="{41B7BAAB-3CEC-5EF9-BAF4-D2A9A23E708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2761374"/>
              </p:ext>
            </p:extLst>
          </p:nvPr>
        </p:nvGraphicFramePr>
        <p:xfrm>
          <a:off x="-40821" y="1606951"/>
          <a:ext cx="12192000" cy="39624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256422">
                  <a:extLst>
                    <a:ext uri="{9D8B030D-6E8A-4147-A177-3AD203B41FA5}">
                      <a16:colId xmlns:a16="http://schemas.microsoft.com/office/drawing/2014/main" val="3283344622"/>
                    </a:ext>
                  </a:extLst>
                </a:gridCol>
                <a:gridCol w="5935578">
                  <a:extLst>
                    <a:ext uri="{9D8B030D-6E8A-4147-A177-3AD203B41FA5}">
                      <a16:colId xmlns:a16="http://schemas.microsoft.com/office/drawing/2014/main" val="186662628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3200" b="1" u="sng" dirty="0"/>
                        <a:t>ГЕТЕРОТРОФЫ</a:t>
                      </a:r>
                    </a:p>
                    <a:p>
                      <a:pPr algn="ctr"/>
                      <a:r>
                        <a:rPr lang="ru-RU" sz="3200" b="0" i="1" u="none" dirty="0"/>
                        <a:t>(готовые вещества)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u="sng" dirty="0"/>
                        <a:t>АВТОТРОФЫ</a:t>
                      </a:r>
                    </a:p>
                    <a:p>
                      <a:pPr algn="ctr"/>
                      <a:r>
                        <a:rPr lang="ru-RU" sz="3200" b="0" i="1" u="none" dirty="0"/>
                        <a:t>(создают органику сами)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89146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57200" indent="-457200" algn="ctr">
                        <a:buFont typeface="Wingdings" panose="05000000000000000000" pitchFamily="2" charset="2"/>
                        <a:buChar char="ü"/>
                      </a:pPr>
                      <a:r>
                        <a:rPr lang="ru-RU" sz="2800" dirty="0"/>
                        <a:t>Сапротрофы</a:t>
                      </a:r>
                    </a:p>
                    <a:p>
                      <a:pPr marL="0" indent="0" algn="ctr">
                        <a:buFont typeface="Wingdings" panose="05000000000000000000" pitchFamily="2" charset="2"/>
                        <a:buNone/>
                      </a:pPr>
                      <a:r>
                        <a:rPr lang="ru-RU" sz="2800" dirty="0"/>
                        <a:t>(</a:t>
                      </a:r>
                      <a:r>
                        <a:rPr lang="ru-RU" sz="2800" i="1" dirty="0"/>
                        <a:t>например, гнилостные бактерии</a:t>
                      </a:r>
                      <a:r>
                        <a:rPr lang="ru-RU" sz="2800" dirty="0"/>
                        <a:t>)</a:t>
                      </a:r>
                    </a:p>
                    <a:p>
                      <a:pPr marL="0" indent="0" algn="ctr">
                        <a:buFont typeface="Wingdings" panose="05000000000000000000" pitchFamily="2" charset="2"/>
                        <a:buNone/>
                      </a:pPr>
                      <a:endParaRPr lang="ru-RU" sz="2800" dirty="0"/>
                    </a:p>
                    <a:p>
                      <a:pPr marL="0" indent="0" algn="ctr">
                        <a:buFont typeface="Wingdings" panose="05000000000000000000" pitchFamily="2" charset="2"/>
                        <a:buNone/>
                      </a:pP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>
                        <a:buFont typeface="Wingdings" panose="05000000000000000000" pitchFamily="2" charset="2"/>
                        <a:buNone/>
                      </a:pPr>
                      <a:endParaRPr lang="ru-RU" sz="2800" i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958241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57200" indent="-457200" algn="ctr">
                        <a:buFont typeface="Wingdings" panose="05000000000000000000" pitchFamily="2" charset="2"/>
                        <a:buChar char="ü"/>
                      </a:pP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457200" indent="-457200" algn="ctr">
                        <a:buFont typeface="Wingdings" panose="05000000000000000000" pitchFamily="2" charset="2"/>
                        <a:buChar char="ü"/>
                      </a:pPr>
                      <a:endParaRPr lang="ru-RU" sz="2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298589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34150991"/>
                  </a:ext>
                </a:extLst>
              </a:tr>
            </a:tbl>
          </a:graphicData>
        </a:graphic>
      </p:graphicFrame>
      <p:pic>
        <p:nvPicPr>
          <p:cNvPr id="9" name="Рисунок 8" descr="Изображение выглядит как фрукт, производить, Натуральные продукты, еда&#10;&#10;Автоматически созданное описание">
            <a:extLst>
              <a:ext uri="{FF2B5EF4-FFF2-40B4-BE49-F238E27FC236}">
                <a16:creationId xmlns:a16="http://schemas.microsoft.com/office/drawing/2014/main" id="{64A35BEB-C851-9219-B56C-DDAED5F9E3E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2630" y="3567364"/>
            <a:ext cx="1137560" cy="1153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474324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DBA6A25-A9A1-91B9-B06B-5406C911F957}"/>
              </a:ext>
            </a:extLst>
          </p:cNvPr>
          <p:cNvSpPr txBox="1"/>
          <p:nvPr/>
        </p:nvSpPr>
        <p:spPr>
          <a:xfrm>
            <a:off x="0" y="53952"/>
            <a:ext cx="12192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ru-RU" sz="3600" b="1" dirty="0">
                <a:solidFill>
                  <a:srgbClr val="00B05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ПИТАНИЕ БАКТЕРИЙ</a:t>
            </a:r>
          </a:p>
        </p:txBody>
      </p:sp>
      <p:cxnSp>
        <p:nvCxnSpPr>
          <p:cNvPr id="6" name="Прямая со стрелкой 5">
            <a:extLst>
              <a:ext uri="{FF2B5EF4-FFF2-40B4-BE49-F238E27FC236}">
                <a16:creationId xmlns:a16="http://schemas.microsoft.com/office/drawing/2014/main" id="{4E8C2B4E-557B-12B3-87CD-197E6E81B089}"/>
              </a:ext>
            </a:extLst>
          </p:cNvPr>
          <p:cNvCxnSpPr/>
          <p:nvPr/>
        </p:nvCxnSpPr>
        <p:spPr>
          <a:xfrm flipH="1">
            <a:off x="2971800" y="629126"/>
            <a:ext cx="1227221" cy="830179"/>
          </a:xfrm>
          <a:prstGeom prst="straightConnector1">
            <a:avLst/>
          </a:prstGeom>
          <a:ln w="7620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>
            <a:extLst>
              <a:ext uri="{FF2B5EF4-FFF2-40B4-BE49-F238E27FC236}">
                <a16:creationId xmlns:a16="http://schemas.microsoft.com/office/drawing/2014/main" id="{754BC44A-00E8-6316-8CFD-A20FFA4BBED6}"/>
              </a:ext>
            </a:extLst>
          </p:cNvPr>
          <p:cNvCxnSpPr>
            <a:cxnSpLocks/>
          </p:cNvCxnSpPr>
          <p:nvPr/>
        </p:nvCxnSpPr>
        <p:spPr>
          <a:xfrm>
            <a:off x="7940842" y="700283"/>
            <a:ext cx="1279358" cy="798095"/>
          </a:xfrm>
          <a:prstGeom prst="straightConnector1">
            <a:avLst/>
          </a:prstGeom>
          <a:ln w="7620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0" name="Таблица 9">
            <a:extLst>
              <a:ext uri="{FF2B5EF4-FFF2-40B4-BE49-F238E27FC236}">
                <a16:creationId xmlns:a16="http://schemas.microsoft.com/office/drawing/2014/main" id="{41B7BAAB-3CEC-5EF9-BAF4-D2A9A23E708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0827436"/>
              </p:ext>
            </p:extLst>
          </p:nvPr>
        </p:nvGraphicFramePr>
        <p:xfrm>
          <a:off x="-40821" y="1606951"/>
          <a:ext cx="12192000" cy="43891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256422">
                  <a:extLst>
                    <a:ext uri="{9D8B030D-6E8A-4147-A177-3AD203B41FA5}">
                      <a16:colId xmlns:a16="http://schemas.microsoft.com/office/drawing/2014/main" val="3283344622"/>
                    </a:ext>
                  </a:extLst>
                </a:gridCol>
                <a:gridCol w="5935578">
                  <a:extLst>
                    <a:ext uri="{9D8B030D-6E8A-4147-A177-3AD203B41FA5}">
                      <a16:colId xmlns:a16="http://schemas.microsoft.com/office/drawing/2014/main" val="186662628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3200" b="1" u="sng" dirty="0"/>
                        <a:t>ГЕТЕРОТРОФЫ</a:t>
                      </a:r>
                    </a:p>
                    <a:p>
                      <a:pPr algn="ctr"/>
                      <a:r>
                        <a:rPr lang="ru-RU" sz="3200" b="0" i="1" u="none" dirty="0"/>
                        <a:t>(готовые вещества)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u="sng" dirty="0"/>
                        <a:t>АВТОТРОФЫ</a:t>
                      </a:r>
                    </a:p>
                    <a:p>
                      <a:pPr algn="ctr"/>
                      <a:r>
                        <a:rPr lang="ru-RU" sz="3200" b="0" i="1" u="none" dirty="0"/>
                        <a:t>(создают органику сами)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89146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57200" indent="-457200" algn="ctr">
                        <a:buFont typeface="Wingdings" panose="05000000000000000000" pitchFamily="2" charset="2"/>
                        <a:buChar char="ü"/>
                      </a:pPr>
                      <a:r>
                        <a:rPr lang="ru-RU" sz="2800" dirty="0"/>
                        <a:t>Сапротрофы</a:t>
                      </a:r>
                    </a:p>
                    <a:p>
                      <a:pPr marL="0" indent="0" algn="ctr">
                        <a:buFont typeface="Wingdings" panose="05000000000000000000" pitchFamily="2" charset="2"/>
                        <a:buNone/>
                      </a:pPr>
                      <a:r>
                        <a:rPr lang="ru-RU" sz="2800" dirty="0"/>
                        <a:t>(</a:t>
                      </a:r>
                      <a:r>
                        <a:rPr lang="ru-RU" sz="2800" i="1" dirty="0"/>
                        <a:t>например, гнилостные бактерии</a:t>
                      </a:r>
                      <a:r>
                        <a:rPr lang="ru-RU" sz="2800" dirty="0"/>
                        <a:t>)</a:t>
                      </a:r>
                    </a:p>
                    <a:p>
                      <a:pPr marL="0" indent="0" algn="ctr">
                        <a:buFont typeface="Wingdings" panose="05000000000000000000" pitchFamily="2" charset="2"/>
                        <a:buNone/>
                      </a:pPr>
                      <a:endParaRPr lang="ru-RU" sz="2800" dirty="0"/>
                    </a:p>
                    <a:p>
                      <a:pPr marL="0" indent="0" algn="ctr">
                        <a:buFont typeface="Wingdings" panose="05000000000000000000" pitchFamily="2" charset="2"/>
                        <a:buNone/>
                      </a:pP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>
                        <a:buFont typeface="Wingdings" panose="05000000000000000000" pitchFamily="2" charset="2"/>
                        <a:buNone/>
                      </a:pPr>
                      <a:endParaRPr lang="ru-RU" sz="2800" i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958241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57200" indent="-457200" algn="ctr">
                        <a:buFont typeface="Wingdings" panose="05000000000000000000" pitchFamily="2" charset="2"/>
                        <a:buChar char="ü"/>
                      </a:pPr>
                      <a:r>
                        <a:rPr lang="ru-RU" sz="2800" dirty="0"/>
                        <a:t>Паразиты</a:t>
                      </a:r>
                    </a:p>
                    <a:p>
                      <a:pPr marL="0" indent="0" algn="ctr">
                        <a:buFont typeface="Wingdings" panose="05000000000000000000" pitchFamily="2" charset="2"/>
                        <a:buNone/>
                      </a:pPr>
                      <a:r>
                        <a:rPr lang="ru-RU" sz="2800" dirty="0"/>
                        <a:t>(</a:t>
                      </a:r>
                      <a:r>
                        <a:rPr lang="ru-RU" sz="2800" i="1" dirty="0"/>
                        <a:t>например, туберкулезная палочка</a:t>
                      </a:r>
                      <a:r>
                        <a:rPr lang="ru-RU" sz="2800" dirty="0"/>
                        <a:t>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457200" indent="-457200" algn="ctr">
                        <a:buFont typeface="Wingdings" panose="05000000000000000000" pitchFamily="2" charset="2"/>
                        <a:buChar char="ü"/>
                      </a:pPr>
                      <a:endParaRPr lang="ru-RU" sz="2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298589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34150991"/>
                  </a:ext>
                </a:extLst>
              </a:tr>
            </a:tbl>
          </a:graphicData>
        </a:graphic>
      </p:graphicFrame>
      <p:pic>
        <p:nvPicPr>
          <p:cNvPr id="9" name="Рисунок 8" descr="Изображение выглядит как фрукт, производить, Натуральные продукты, еда&#10;&#10;Автоматически созданное описание">
            <a:extLst>
              <a:ext uri="{FF2B5EF4-FFF2-40B4-BE49-F238E27FC236}">
                <a16:creationId xmlns:a16="http://schemas.microsoft.com/office/drawing/2014/main" id="{64A35BEB-C851-9219-B56C-DDAED5F9E3E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2630" y="3567364"/>
            <a:ext cx="1137560" cy="1153360"/>
          </a:xfrm>
          <a:prstGeom prst="rect">
            <a:avLst/>
          </a:prstGeom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2A72DE4D-875C-5BBD-938F-E35B77839A7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34" t="20994" r="15833" b="14576"/>
          <a:stretch/>
        </p:blipFill>
        <p:spPr bwMode="auto">
          <a:xfrm>
            <a:off x="1672389" y="5409763"/>
            <a:ext cx="2812096" cy="1389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7775020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DBA6A25-A9A1-91B9-B06B-5406C911F957}"/>
              </a:ext>
            </a:extLst>
          </p:cNvPr>
          <p:cNvSpPr txBox="1"/>
          <p:nvPr/>
        </p:nvSpPr>
        <p:spPr>
          <a:xfrm>
            <a:off x="0" y="53952"/>
            <a:ext cx="12192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ru-RU" sz="3600" b="1" dirty="0">
                <a:solidFill>
                  <a:srgbClr val="00B05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ПИТАНИЕ БАКТЕРИЙ</a:t>
            </a:r>
          </a:p>
        </p:txBody>
      </p:sp>
      <p:cxnSp>
        <p:nvCxnSpPr>
          <p:cNvPr id="6" name="Прямая со стрелкой 5">
            <a:extLst>
              <a:ext uri="{FF2B5EF4-FFF2-40B4-BE49-F238E27FC236}">
                <a16:creationId xmlns:a16="http://schemas.microsoft.com/office/drawing/2014/main" id="{4E8C2B4E-557B-12B3-87CD-197E6E81B089}"/>
              </a:ext>
            </a:extLst>
          </p:cNvPr>
          <p:cNvCxnSpPr/>
          <p:nvPr/>
        </p:nvCxnSpPr>
        <p:spPr>
          <a:xfrm flipH="1">
            <a:off x="2971800" y="629126"/>
            <a:ext cx="1227221" cy="830179"/>
          </a:xfrm>
          <a:prstGeom prst="straightConnector1">
            <a:avLst/>
          </a:prstGeom>
          <a:ln w="7620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>
            <a:extLst>
              <a:ext uri="{FF2B5EF4-FFF2-40B4-BE49-F238E27FC236}">
                <a16:creationId xmlns:a16="http://schemas.microsoft.com/office/drawing/2014/main" id="{754BC44A-00E8-6316-8CFD-A20FFA4BBED6}"/>
              </a:ext>
            </a:extLst>
          </p:cNvPr>
          <p:cNvCxnSpPr>
            <a:cxnSpLocks/>
          </p:cNvCxnSpPr>
          <p:nvPr/>
        </p:nvCxnSpPr>
        <p:spPr>
          <a:xfrm>
            <a:off x="7940842" y="700283"/>
            <a:ext cx="1279358" cy="798095"/>
          </a:xfrm>
          <a:prstGeom prst="straightConnector1">
            <a:avLst/>
          </a:prstGeom>
          <a:ln w="7620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0" name="Таблица 9">
            <a:extLst>
              <a:ext uri="{FF2B5EF4-FFF2-40B4-BE49-F238E27FC236}">
                <a16:creationId xmlns:a16="http://schemas.microsoft.com/office/drawing/2014/main" id="{41B7BAAB-3CEC-5EF9-BAF4-D2A9A23E7083}"/>
              </a:ext>
            </a:extLst>
          </p:cNvPr>
          <p:cNvGraphicFramePr>
            <a:graphicFrameLocks noGrp="1"/>
          </p:cNvGraphicFramePr>
          <p:nvPr/>
        </p:nvGraphicFramePr>
        <p:xfrm>
          <a:off x="-40821" y="1606951"/>
          <a:ext cx="12192000" cy="43891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256422">
                  <a:extLst>
                    <a:ext uri="{9D8B030D-6E8A-4147-A177-3AD203B41FA5}">
                      <a16:colId xmlns:a16="http://schemas.microsoft.com/office/drawing/2014/main" val="3283344622"/>
                    </a:ext>
                  </a:extLst>
                </a:gridCol>
                <a:gridCol w="5935578">
                  <a:extLst>
                    <a:ext uri="{9D8B030D-6E8A-4147-A177-3AD203B41FA5}">
                      <a16:colId xmlns:a16="http://schemas.microsoft.com/office/drawing/2014/main" val="186662628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3200" b="1" u="sng" dirty="0"/>
                        <a:t>ГЕТЕРОТРОФЫ</a:t>
                      </a:r>
                    </a:p>
                    <a:p>
                      <a:pPr algn="ctr"/>
                      <a:r>
                        <a:rPr lang="ru-RU" sz="3200" b="0" i="1" u="none" dirty="0"/>
                        <a:t>(готовые вещества)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u="sng" dirty="0"/>
                        <a:t>АВТОТРОФЫ</a:t>
                      </a:r>
                    </a:p>
                    <a:p>
                      <a:pPr algn="ctr"/>
                      <a:r>
                        <a:rPr lang="ru-RU" sz="3200" b="0" i="1" u="none" dirty="0"/>
                        <a:t>(создают органику сами)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89146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57200" indent="-457200" algn="ctr">
                        <a:buFont typeface="Wingdings" panose="05000000000000000000" pitchFamily="2" charset="2"/>
                        <a:buChar char="ü"/>
                      </a:pPr>
                      <a:r>
                        <a:rPr lang="ru-RU" sz="2800" dirty="0"/>
                        <a:t>Сапротрофы</a:t>
                      </a:r>
                    </a:p>
                    <a:p>
                      <a:pPr marL="0" indent="0" algn="ctr">
                        <a:buFont typeface="Wingdings" panose="05000000000000000000" pitchFamily="2" charset="2"/>
                        <a:buNone/>
                      </a:pPr>
                      <a:r>
                        <a:rPr lang="ru-RU" sz="2800" dirty="0"/>
                        <a:t>(</a:t>
                      </a:r>
                      <a:r>
                        <a:rPr lang="ru-RU" sz="2800" i="1" dirty="0"/>
                        <a:t>например, гнилостные бактерии</a:t>
                      </a:r>
                      <a:r>
                        <a:rPr lang="ru-RU" sz="2800" dirty="0"/>
                        <a:t>)</a:t>
                      </a:r>
                    </a:p>
                    <a:p>
                      <a:pPr marL="0" indent="0" algn="ctr">
                        <a:buFont typeface="Wingdings" panose="05000000000000000000" pitchFamily="2" charset="2"/>
                        <a:buNone/>
                      </a:pPr>
                      <a:endParaRPr lang="ru-RU" sz="2800" dirty="0"/>
                    </a:p>
                    <a:p>
                      <a:pPr marL="0" indent="0" algn="ctr">
                        <a:buFont typeface="Wingdings" panose="05000000000000000000" pitchFamily="2" charset="2"/>
                        <a:buNone/>
                      </a:pP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>
                        <a:buFont typeface="Wingdings" panose="05000000000000000000" pitchFamily="2" charset="2"/>
                        <a:buNone/>
                      </a:pPr>
                      <a:r>
                        <a:rPr lang="ru-RU" sz="2800" i="1" dirty="0"/>
                        <a:t>Например, цианобактерии=сине-зеленые водоросли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958241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57200" indent="-457200" algn="ctr">
                        <a:buFont typeface="Wingdings" panose="05000000000000000000" pitchFamily="2" charset="2"/>
                        <a:buChar char="ü"/>
                      </a:pPr>
                      <a:r>
                        <a:rPr lang="ru-RU" sz="2800" dirty="0"/>
                        <a:t>Паразиты</a:t>
                      </a:r>
                    </a:p>
                    <a:p>
                      <a:pPr marL="0" indent="0" algn="ctr">
                        <a:buFont typeface="Wingdings" panose="05000000000000000000" pitchFamily="2" charset="2"/>
                        <a:buNone/>
                      </a:pPr>
                      <a:r>
                        <a:rPr lang="ru-RU" sz="2800" dirty="0"/>
                        <a:t>(</a:t>
                      </a:r>
                      <a:r>
                        <a:rPr lang="ru-RU" sz="2800" i="1" dirty="0"/>
                        <a:t>например, туберкулезная палочка</a:t>
                      </a:r>
                      <a:r>
                        <a:rPr lang="ru-RU" sz="2800" dirty="0"/>
                        <a:t>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457200" indent="-457200" algn="ctr">
                        <a:buFont typeface="Wingdings" panose="05000000000000000000" pitchFamily="2" charset="2"/>
                        <a:buChar char="ü"/>
                      </a:pPr>
                      <a:endParaRPr lang="ru-RU" sz="2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298589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34150991"/>
                  </a:ext>
                </a:extLst>
              </a:tr>
            </a:tbl>
          </a:graphicData>
        </a:graphic>
      </p:graphicFrame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A57A0E1-CFA8-8035-75AD-5F6E8913B7D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3879" y="3773420"/>
            <a:ext cx="3940342" cy="2955257"/>
          </a:xfrm>
          <a:prstGeom prst="roundRect">
            <a:avLst/>
          </a:prstGeom>
        </p:spPr>
      </p:pic>
      <p:pic>
        <p:nvPicPr>
          <p:cNvPr id="9" name="Рисунок 8" descr="Изображение выглядит как фрукт, производить, Натуральные продукты, еда&#10;&#10;Автоматически созданное описание">
            <a:extLst>
              <a:ext uri="{FF2B5EF4-FFF2-40B4-BE49-F238E27FC236}">
                <a16:creationId xmlns:a16="http://schemas.microsoft.com/office/drawing/2014/main" id="{64A35BEB-C851-9219-B56C-DDAED5F9E3E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12630" y="3567364"/>
            <a:ext cx="1137560" cy="1153360"/>
          </a:xfrm>
          <a:prstGeom prst="rect">
            <a:avLst/>
          </a:prstGeom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2A72DE4D-875C-5BBD-938F-E35B77839A7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34" t="20994" r="15833" b="14576"/>
          <a:stretch/>
        </p:blipFill>
        <p:spPr bwMode="auto">
          <a:xfrm>
            <a:off x="1672389" y="5409763"/>
            <a:ext cx="2812096" cy="1389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0824742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 rot="767102" flipV="1">
            <a:off x="7205122" y="-3413399"/>
            <a:ext cx="7469569" cy="4010313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DBA6A25-A9A1-91B9-B06B-5406C911F957}"/>
              </a:ext>
            </a:extLst>
          </p:cNvPr>
          <p:cNvSpPr txBox="1"/>
          <p:nvPr/>
        </p:nvSpPr>
        <p:spPr>
          <a:xfrm>
            <a:off x="0" y="625311"/>
            <a:ext cx="12192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ru-RU" sz="3600" b="1" dirty="0">
                <a:solidFill>
                  <a:srgbClr val="00B05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РАЗМНОЖЕНИЕ БАКТЕРИЙ</a:t>
            </a:r>
          </a:p>
        </p:txBody>
      </p:sp>
      <p:cxnSp>
        <p:nvCxnSpPr>
          <p:cNvPr id="6" name="Прямая со стрелкой 5">
            <a:extLst>
              <a:ext uri="{FF2B5EF4-FFF2-40B4-BE49-F238E27FC236}">
                <a16:creationId xmlns:a16="http://schemas.microsoft.com/office/drawing/2014/main" id="{4E8C2B4E-557B-12B3-87CD-197E6E81B089}"/>
              </a:ext>
            </a:extLst>
          </p:cNvPr>
          <p:cNvCxnSpPr/>
          <p:nvPr/>
        </p:nvCxnSpPr>
        <p:spPr>
          <a:xfrm flipH="1">
            <a:off x="2813384" y="1291163"/>
            <a:ext cx="1227221" cy="830179"/>
          </a:xfrm>
          <a:prstGeom prst="straightConnector1">
            <a:avLst/>
          </a:prstGeom>
          <a:ln w="7620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>
            <a:extLst>
              <a:ext uri="{FF2B5EF4-FFF2-40B4-BE49-F238E27FC236}">
                <a16:creationId xmlns:a16="http://schemas.microsoft.com/office/drawing/2014/main" id="{754BC44A-00E8-6316-8CFD-A20FFA4BBED6}"/>
              </a:ext>
            </a:extLst>
          </p:cNvPr>
          <p:cNvCxnSpPr>
            <a:cxnSpLocks/>
          </p:cNvCxnSpPr>
          <p:nvPr/>
        </p:nvCxnSpPr>
        <p:spPr>
          <a:xfrm>
            <a:off x="7684167" y="1275344"/>
            <a:ext cx="1279358" cy="798095"/>
          </a:xfrm>
          <a:prstGeom prst="straightConnector1">
            <a:avLst/>
          </a:prstGeom>
          <a:ln w="7620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0" name="Таблица 9">
            <a:extLst>
              <a:ext uri="{FF2B5EF4-FFF2-40B4-BE49-F238E27FC236}">
                <a16:creationId xmlns:a16="http://schemas.microsoft.com/office/drawing/2014/main" id="{41B7BAAB-3CEC-5EF9-BAF4-D2A9A23E708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6784803"/>
              </p:ext>
            </p:extLst>
          </p:nvPr>
        </p:nvGraphicFramePr>
        <p:xfrm>
          <a:off x="335549" y="2140863"/>
          <a:ext cx="10986168" cy="115824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3084">
                  <a:extLst>
                    <a:ext uri="{9D8B030D-6E8A-4147-A177-3AD203B41FA5}">
                      <a16:colId xmlns:a16="http://schemas.microsoft.com/office/drawing/2014/main" val="3283344622"/>
                    </a:ext>
                  </a:extLst>
                </a:gridCol>
                <a:gridCol w="5493084">
                  <a:extLst>
                    <a:ext uri="{9D8B030D-6E8A-4147-A177-3AD203B41FA5}">
                      <a16:colId xmlns:a16="http://schemas.microsoft.com/office/drawing/2014/main" val="186662628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3200" b="1" u="sng" dirty="0"/>
                        <a:t>ДЕЛЕНИЕ НАДВОЕ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u="sng" dirty="0"/>
                        <a:t>ПОЛОВОЙ ПРОЦЕСС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89146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34150991"/>
                  </a:ext>
                </a:extLst>
              </a:tr>
            </a:tbl>
          </a:graphicData>
        </a:graphic>
      </p:graphicFrame>
      <p:pic>
        <p:nvPicPr>
          <p:cNvPr id="2050" name="Picture 2">
            <a:extLst>
              <a:ext uri="{FF2B5EF4-FFF2-40B4-BE49-F238E27FC236}">
                <a16:creationId xmlns:a16="http://schemas.microsoft.com/office/drawing/2014/main" id="{D2981E01-249A-0E0A-D7FC-A3BE1A5571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908665"/>
            <a:ext cx="6268453" cy="31784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>
            <a:extLst>
              <a:ext uri="{FF2B5EF4-FFF2-40B4-BE49-F238E27FC236}">
                <a16:creationId xmlns:a16="http://schemas.microsoft.com/office/drawing/2014/main" id="{87768FE7-49DC-9A3E-EC4D-A2D5DB4346B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98" t="22932" r="28927" b="5327"/>
          <a:stretch/>
        </p:blipFill>
        <p:spPr bwMode="auto">
          <a:xfrm>
            <a:off x="6839999" y="2908665"/>
            <a:ext cx="4481718" cy="29605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1000145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 rot="767102" flipV="1">
            <a:off x="6447133" y="-2866189"/>
            <a:ext cx="7469569" cy="4010313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DBA6A25-A9A1-91B9-B06B-5406C911F957}"/>
              </a:ext>
            </a:extLst>
          </p:cNvPr>
          <p:cNvSpPr txBox="1"/>
          <p:nvPr/>
        </p:nvSpPr>
        <p:spPr>
          <a:xfrm>
            <a:off x="65942" y="828289"/>
            <a:ext cx="12230332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ru-RU" sz="3600" b="1" dirty="0">
                <a:solidFill>
                  <a:srgbClr val="00B05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РАСПРОСТРАНЕНИЕ БАКТЕРИЙ</a:t>
            </a:r>
          </a:p>
          <a:p>
            <a:pPr>
              <a:spcAft>
                <a:spcPts val="1200"/>
              </a:spcAft>
            </a:pPr>
            <a:endParaRPr lang="ru-RU" sz="2400" b="1" dirty="0"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421ECF83-315D-8B1A-71B3-F9E2F9EF045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6480" t="35790" r="30329" b="21579"/>
          <a:stretch/>
        </p:blipFill>
        <p:spPr>
          <a:xfrm>
            <a:off x="324852" y="1684420"/>
            <a:ext cx="11475550" cy="5173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125553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 rot="767102" flipV="1">
            <a:off x="6447133" y="-2866189"/>
            <a:ext cx="7469569" cy="4010313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DBA6A25-A9A1-91B9-B06B-5406C911F957}"/>
              </a:ext>
            </a:extLst>
          </p:cNvPr>
          <p:cNvSpPr txBox="1"/>
          <p:nvPr/>
        </p:nvSpPr>
        <p:spPr>
          <a:xfrm>
            <a:off x="65942" y="828289"/>
            <a:ext cx="12230332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ru-RU" sz="3600" b="1" dirty="0">
                <a:solidFill>
                  <a:srgbClr val="00B05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РАСПРОСТРАНЕНИЕ БАКТЕРИЙ</a:t>
            </a:r>
          </a:p>
          <a:p>
            <a:pPr>
              <a:spcAft>
                <a:spcPts val="1200"/>
              </a:spcAft>
            </a:pPr>
            <a:endParaRPr lang="ru-RU" sz="2400" b="1" dirty="0"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D467763C-2A38-D670-8BBB-CB2475ECA2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462" y="1747586"/>
            <a:ext cx="5571115" cy="4178337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>
            <a:extLst>
              <a:ext uri="{FF2B5EF4-FFF2-40B4-BE49-F238E27FC236}">
                <a16:creationId xmlns:a16="http://schemas.microsoft.com/office/drawing/2014/main" id="{E5657E26-4FF8-7922-3DC7-762BB0BEB5A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77" t="5933" r="4143" b="9435"/>
          <a:stretch/>
        </p:blipFill>
        <p:spPr bwMode="auto">
          <a:xfrm>
            <a:off x="6048984" y="1747586"/>
            <a:ext cx="5811253" cy="4178336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202B0DE-2C8E-E572-EFF9-24346556BE16}"/>
              </a:ext>
            </a:extLst>
          </p:cNvPr>
          <p:cNvSpPr txBox="1"/>
          <p:nvPr/>
        </p:nvSpPr>
        <p:spPr>
          <a:xfrm>
            <a:off x="176461" y="6176702"/>
            <a:ext cx="557111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0070C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-83°С</a:t>
            </a:r>
            <a:endParaRPr lang="ru-RU" sz="3200" dirty="0">
              <a:solidFill>
                <a:srgbClr val="0070C0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67FC452-6306-6FFB-99C0-C483BA9CD7DC}"/>
              </a:ext>
            </a:extLst>
          </p:cNvPr>
          <p:cNvSpPr txBox="1"/>
          <p:nvPr/>
        </p:nvSpPr>
        <p:spPr>
          <a:xfrm>
            <a:off x="6289122" y="6054266"/>
            <a:ext cx="557111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FF000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+90°С</a:t>
            </a:r>
            <a:endParaRPr lang="ru-RU" sz="3200" dirty="0">
              <a:solidFill>
                <a:srgbClr val="FF0000"/>
              </a:solidFill>
            </a:endParaRPr>
          </a:p>
        </p:txBody>
      </p:sp>
      <p:pic>
        <p:nvPicPr>
          <p:cNvPr id="4102" name="Picture 6">
            <a:extLst>
              <a:ext uri="{FF2B5EF4-FFF2-40B4-BE49-F238E27FC236}">
                <a16:creationId xmlns:a16="http://schemas.microsoft.com/office/drawing/2014/main" id="{630E55BD-1A59-83CA-739C-F366206DFB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6836" b="92773" l="4297" r="91016">
                        <a14:foregroundMark x1="10547" y1="62891" x2="3906" y2="72266"/>
                        <a14:foregroundMark x1="3906" y1="72266" x2="8594" y2="87109"/>
                        <a14:foregroundMark x1="8594" y1="87109" x2="75195" y2="91797"/>
                        <a14:foregroundMark x1="75195" y1="91797" x2="87305" y2="88672"/>
                        <a14:foregroundMark x1="87305" y1="88672" x2="94141" y2="70703"/>
                        <a14:foregroundMark x1="94141" y1="70703" x2="91016" y2="42773"/>
                        <a14:foregroundMark x1="91016" y1="42773" x2="90234" y2="40820"/>
                        <a14:foregroundMark x1="94531" y1="48438" x2="94141" y2="74219"/>
                        <a14:foregroundMark x1="94141" y1="74219" x2="89453" y2="87109"/>
                        <a14:foregroundMark x1="89453" y1="87109" x2="74023" y2="92188"/>
                        <a14:foregroundMark x1="74023" y1="92188" x2="11328" y2="90039"/>
                        <a14:foregroundMark x1="11328" y1="90039" x2="4102" y2="80273"/>
                        <a14:foregroundMark x1="4102" y1="80273" x2="4883" y2="67188"/>
                        <a14:foregroundMark x1="4883" y1="67188" x2="4492" y2="65625"/>
                        <a14:foregroundMark x1="44727" y1="10742" x2="60156" y2="7031"/>
                        <a14:foregroundMark x1="60156" y1="7031" x2="60938" y2="7617"/>
                        <a14:foregroundMark x1="34180" y1="91602" x2="57031" y2="9277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9361" y="4615243"/>
            <a:ext cx="2146234" cy="21462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>
            <a:extLst>
              <a:ext uri="{FF2B5EF4-FFF2-40B4-BE49-F238E27FC236}">
                <a16:creationId xmlns:a16="http://schemas.microsoft.com/office/drawing/2014/main" id="{C81F7181-21A9-FD4F-3FF5-CB78D96F7D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3125" b="95718" l="2436" r="99153">
                        <a14:foregroundMark x1="12924" y1="23727" x2="6038" y2="25579"/>
                        <a14:foregroundMark x1="2966" y1="48380" x2="6886" y2="46644"/>
                        <a14:foregroundMark x1="28072" y1="52431" x2="31886" y2="53704"/>
                        <a14:foregroundMark x1="54237" y1="54398" x2="32309" y2="53241"/>
                        <a14:foregroundMark x1="32309" y1="53241" x2="25742" y2="55208"/>
                        <a14:foregroundMark x1="25742" y1="55208" x2="30826" y2="54861"/>
                        <a14:foregroundMark x1="56144" y1="57176" x2="52754" y2="46181"/>
                        <a14:foregroundMark x1="52754" y1="46181" x2="54237" y2="48032"/>
                        <a14:foregroundMark x1="68008" y1="40394" x2="73199" y2="31019"/>
                        <a14:foregroundMark x1="73199" y1="31019" x2="70127" y2="16088"/>
                        <a14:foregroundMark x1="70127" y1="16088" x2="63877" y2="13310"/>
                        <a14:foregroundMark x1="55508" y1="5787" x2="49576" y2="10301"/>
                        <a14:foregroundMark x1="49576" y1="10301" x2="63030" y2="20486"/>
                        <a14:foregroundMark x1="63030" y1="20486" x2="52225" y2="21181"/>
                        <a14:foregroundMark x1="52225" y1="21181" x2="59852" y2="29514"/>
                        <a14:foregroundMark x1="59852" y1="29514" x2="61441" y2="39236"/>
                        <a14:foregroundMark x1="61441" y1="39236" x2="69915" y2="40741"/>
                        <a14:foregroundMark x1="69915" y1="40741" x2="87924" y2="33449"/>
                        <a14:foregroundMark x1="87924" y1="33449" x2="87500" y2="25347"/>
                        <a14:foregroundMark x1="87500" y1="25347" x2="69174" y2="5440"/>
                        <a14:foregroundMark x1="68220" y1="4167" x2="56674" y2="3125"/>
                        <a14:foregroundMark x1="56674" y1="3125" x2="50424" y2="6134"/>
                        <a14:foregroundMark x1="50424" y1="6134" x2="46186" y2="21759"/>
                        <a14:foregroundMark x1="54025" y1="23148" x2="79767" y2="24306"/>
                        <a14:foregroundMark x1="79767" y1="24306" x2="86229" y2="23958"/>
                        <a14:foregroundMark x1="86229" y1="23958" x2="93114" y2="27894"/>
                        <a14:foregroundMark x1="93114" y1="27894" x2="94280" y2="37500"/>
                        <a14:foregroundMark x1="94280" y1="37500" x2="92161" y2="48958"/>
                        <a14:foregroundMark x1="92161" y1="48958" x2="84640" y2="55787"/>
                        <a14:foregroundMark x1="84640" y1="55787" x2="76589" y2="58796"/>
                        <a14:foregroundMark x1="80191" y1="31019" x2="66419" y2="14931"/>
                        <a14:foregroundMark x1="66419" y1="14931" x2="64195" y2="9259"/>
                        <a14:foregroundMark x1="93220" y1="34028" x2="99258" y2="45486"/>
                        <a14:foregroundMark x1="99258" y1="45486" x2="96610" y2="49421"/>
                        <a14:foregroundMark x1="59640" y1="94560" x2="38347" y2="95718"/>
                        <a14:foregroundMark x1="38347" y1="95718" x2="28178" y2="90856"/>
                        <a14:foregroundMark x1="51483" y1="45139" x2="65042" y2="41088"/>
                        <a14:foregroundMark x1="65042" y1="41088" x2="68114" y2="21181"/>
                        <a14:foregroundMark x1="68114" y1="21181" x2="81780" y2="22801"/>
                        <a14:foregroundMark x1="81780" y1="22801" x2="88453" y2="25926"/>
                        <a14:foregroundMark x1="88453" y1="25926" x2="89407" y2="25926"/>
                        <a14:foregroundMark x1="90148" y1="28241" x2="69915" y2="26042"/>
                        <a14:foregroundMark x1="69915" y1="26042" x2="64407" y2="10301"/>
                        <a14:foregroundMark x1="64407" y1="10301" x2="57945" y2="7870"/>
                        <a14:foregroundMark x1="57945" y1="7870" x2="52013" y2="20718"/>
                        <a14:foregroundMark x1="52013" y1="20718" x2="47564" y2="25926"/>
                        <a14:foregroundMark x1="47564" y1="25926" x2="47669" y2="25926"/>
                        <a14:foregroundMark x1="56462" y1="51620" x2="57733" y2="58218"/>
                        <a14:foregroundMark x1="24470" y1="53819" x2="26271" y2="45949"/>
                        <a14:foregroundMark x1="40148" y1="66319" x2="40784" y2="81250"/>
                        <a14:foregroundMark x1="84110" y1="25926" x2="83686" y2="18056"/>
                        <a14:foregroundMark x1="83686" y1="18056" x2="75742" y2="14352"/>
                        <a14:foregroundMark x1="75742" y1="14352" x2="67903" y2="13194"/>
                        <a14:foregroundMark x1="36864" y1="69444" x2="46716" y2="68403"/>
                        <a14:foregroundMark x1="43962" y1="79282" x2="47775" y2="791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81917" y="4792007"/>
            <a:ext cx="1958696" cy="179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846502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>
            <a:extLst>
              <a:ext uri="{FF2B5EF4-FFF2-40B4-BE49-F238E27FC236}">
                <a16:creationId xmlns:a16="http://schemas.microsoft.com/office/drawing/2014/main" id="{EFFC3AB6-73D0-2D54-5AD5-7A70F2CD19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6072" y="985336"/>
            <a:ext cx="9659855" cy="4611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4832177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 rot="767102" flipV="1">
            <a:off x="6447133" y="-2866189"/>
            <a:ext cx="7469569" cy="4010313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DBA6A25-A9A1-91B9-B06B-5406C911F957}"/>
              </a:ext>
            </a:extLst>
          </p:cNvPr>
          <p:cNvSpPr txBox="1"/>
          <p:nvPr/>
        </p:nvSpPr>
        <p:spPr>
          <a:xfrm>
            <a:off x="258447" y="1694562"/>
            <a:ext cx="1223033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ru-RU" sz="4400" b="1" dirty="0">
                <a:solidFill>
                  <a:srgbClr val="00B05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НО, ЕСЛИ БАКТЕРИИ ЧУВСТВУЮТ СЕБЯ ПЛОХО, ОНИ ОБРАЗУЮТ….</a:t>
            </a:r>
          </a:p>
          <a:p>
            <a:pPr>
              <a:spcAft>
                <a:spcPts val="1200"/>
              </a:spcAft>
            </a:pPr>
            <a:endParaRPr lang="ru-RU" sz="2400" b="1" dirty="0"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pic>
        <p:nvPicPr>
          <p:cNvPr id="5122" name="Picture 2">
            <a:extLst>
              <a:ext uri="{FF2B5EF4-FFF2-40B4-BE49-F238E27FC236}">
                <a16:creationId xmlns:a16="http://schemas.microsoft.com/office/drawing/2014/main" id="{1B1A68A3-ADDF-7073-A0B8-E360D06B60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3505" y="3032107"/>
            <a:ext cx="3878177" cy="38781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0760061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 rot="767102" flipV="1">
            <a:off x="6447133" y="-2866189"/>
            <a:ext cx="7469569" cy="4010313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DBA6A25-A9A1-91B9-B06B-5406C911F957}"/>
              </a:ext>
            </a:extLst>
          </p:cNvPr>
          <p:cNvSpPr txBox="1"/>
          <p:nvPr/>
        </p:nvSpPr>
        <p:spPr>
          <a:xfrm>
            <a:off x="258447" y="1694562"/>
            <a:ext cx="12230332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ru-RU" sz="4400" b="1" dirty="0">
                <a:solidFill>
                  <a:srgbClr val="00B05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НО, ЕСЛИ БАКТЕРИИ ЧУВСТВУЮТ СЕБЯ ПЛОХО, ОНИ ОБРАЗУЮТ</a:t>
            </a:r>
          </a:p>
          <a:p>
            <a:pPr>
              <a:spcAft>
                <a:spcPts val="1200"/>
              </a:spcAft>
            </a:pPr>
            <a:endParaRPr lang="ru-RU" sz="4400" b="1" dirty="0">
              <a:solidFill>
                <a:srgbClr val="00B050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  <a:p>
            <a:pPr>
              <a:spcAft>
                <a:spcPts val="1200"/>
              </a:spcAft>
            </a:pPr>
            <a:r>
              <a:rPr lang="ru-RU" sz="6600" b="1" dirty="0">
                <a:solidFill>
                  <a:srgbClr val="FF000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СПОРЫ</a:t>
            </a:r>
          </a:p>
          <a:p>
            <a:pPr>
              <a:spcAft>
                <a:spcPts val="1200"/>
              </a:spcAft>
            </a:pPr>
            <a:endParaRPr lang="ru-RU" sz="2400" b="1" dirty="0"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pic>
        <p:nvPicPr>
          <p:cNvPr id="5122" name="Picture 2">
            <a:extLst>
              <a:ext uri="{FF2B5EF4-FFF2-40B4-BE49-F238E27FC236}">
                <a16:creationId xmlns:a16="http://schemas.microsoft.com/office/drawing/2014/main" id="{1B1A68A3-ADDF-7073-A0B8-E360D06B60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3505" y="3032107"/>
            <a:ext cx="3878177" cy="38781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9699586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 rot="767102" flipV="1">
            <a:off x="6447133" y="-2866189"/>
            <a:ext cx="7469569" cy="4010313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DBA6A25-A9A1-91B9-B06B-5406C911F957}"/>
              </a:ext>
            </a:extLst>
          </p:cNvPr>
          <p:cNvSpPr txBox="1"/>
          <p:nvPr/>
        </p:nvSpPr>
        <p:spPr>
          <a:xfrm>
            <a:off x="210321" y="635783"/>
            <a:ext cx="1223033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ru-RU" sz="4400" b="1" dirty="0">
                <a:solidFill>
                  <a:srgbClr val="00B05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ЗНАЧЕНИЕ БАКТЕРИЙ</a:t>
            </a: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0EA184F0-2377-AA9C-2902-C9B8D2EDCC1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41182872"/>
              </p:ext>
            </p:extLst>
          </p:nvPr>
        </p:nvGraphicFramePr>
        <p:xfrm>
          <a:off x="371641" y="1553221"/>
          <a:ext cx="10805696" cy="3083368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5402848">
                  <a:extLst>
                    <a:ext uri="{9D8B030D-6E8A-4147-A177-3AD203B41FA5}">
                      <a16:colId xmlns:a16="http://schemas.microsoft.com/office/drawing/2014/main" val="425349040"/>
                    </a:ext>
                  </a:extLst>
                </a:gridCol>
                <a:gridCol w="5402848">
                  <a:extLst>
                    <a:ext uri="{9D8B030D-6E8A-4147-A177-3AD203B41FA5}">
                      <a16:colId xmlns:a16="http://schemas.microsoft.com/office/drawing/2014/main" val="368205502"/>
                    </a:ext>
                  </a:extLst>
                </a:gridCol>
              </a:tblGrid>
              <a:tr h="644217">
                <a:tc>
                  <a:txBody>
                    <a:bodyPr/>
                    <a:lstStyle/>
                    <a:p>
                      <a:pPr algn="ctr"/>
                      <a:r>
                        <a:rPr lang="ru-RU" sz="3200" dirty="0"/>
                        <a:t>В ПРИРОДЕ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/>
                        <a:t>ДЛЯ ЧЕЛОВЕКА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97722940"/>
                  </a:ext>
                </a:extLst>
              </a:tr>
              <a:tr h="644217"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59637753"/>
                  </a:ext>
                </a:extLst>
              </a:tr>
              <a:tr h="1150717"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29071090"/>
                  </a:ext>
                </a:extLst>
              </a:tr>
              <a:tr h="644217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0991579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6835983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 rot="767102" flipV="1">
            <a:off x="6447133" y="-2866189"/>
            <a:ext cx="7469569" cy="4010313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DBA6A25-A9A1-91B9-B06B-5406C911F957}"/>
              </a:ext>
            </a:extLst>
          </p:cNvPr>
          <p:cNvSpPr txBox="1"/>
          <p:nvPr/>
        </p:nvSpPr>
        <p:spPr>
          <a:xfrm>
            <a:off x="210321" y="635783"/>
            <a:ext cx="1223033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ru-RU" sz="4400" b="1" dirty="0">
                <a:solidFill>
                  <a:srgbClr val="00B05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ЗНАЧЕНИЕ БАКТЕРИЙ</a:t>
            </a: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0EA184F0-2377-AA9C-2902-C9B8D2EDCC1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32691130"/>
              </p:ext>
            </p:extLst>
          </p:nvPr>
        </p:nvGraphicFramePr>
        <p:xfrm>
          <a:off x="371641" y="1553221"/>
          <a:ext cx="10805696" cy="3346662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5402848">
                  <a:extLst>
                    <a:ext uri="{9D8B030D-6E8A-4147-A177-3AD203B41FA5}">
                      <a16:colId xmlns:a16="http://schemas.microsoft.com/office/drawing/2014/main" val="425349040"/>
                    </a:ext>
                  </a:extLst>
                </a:gridCol>
                <a:gridCol w="5402848">
                  <a:extLst>
                    <a:ext uri="{9D8B030D-6E8A-4147-A177-3AD203B41FA5}">
                      <a16:colId xmlns:a16="http://schemas.microsoft.com/office/drawing/2014/main" val="368205502"/>
                    </a:ext>
                  </a:extLst>
                </a:gridCol>
              </a:tblGrid>
              <a:tr h="644217">
                <a:tc>
                  <a:txBody>
                    <a:bodyPr/>
                    <a:lstStyle/>
                    <a:p>
                      <a:pPr algn="ctr"/>
                      <a:r>
                        <a:rPr lang="ru-RU" sz="3200" dirty="0"/>
                        <a:t>В ПРИРОДЕ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/>
                        <a:t>ДЛЯ ЧЕЛОВЕКА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97722940"/>
                  </a:ext>
                </a:extLst>
              </a:tr>
              <a:tr h="644217">
                <a:tc>
                  <a:txBody>
                    <a:bodyPr/>
                    <a:lstStyle/>
                    <a:p>
                      <a:r>
                        <a:rPr lang="ru-RU" sz="2000" dirty="0"/>
                        <a:t>Почвенные бактерии превращают перегной в минеральные вещества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59637753"/>
                  </a:ext>
                </a:extLst>
              </a:tr>
              <a:tr h="1357188"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29071090"/>
                  </a:ext>
                </a:extLst>
              </a:tr>
              <a:tr h="644217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0991579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8400342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 rot="767102" flipV="1">
            <a:off x="6447133" y="-2866189"/>
            <a:ext cx="7469569" cy="4010313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DBA6A25-A9A1-91B9-B06B-5406C911F957}"/>
              </a:ext>
            </a:extLst>
          </p:cNvPr>
          <p:cNvSpPr txBox="1"/>
          <p:nvPr/>
        </p:nvSpPr>
        <p:spPr>
          <a:xfrm>
            <a:off x="210321" y="635783"/>
            <a:ext cx="1223033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ru-RU" sz="4400" b="1" dirty="0">
                <a:solidFill>
                  <a:srgbClr val="00B05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ЗНАЧЕНИЕ БАКТЕРИЙ</a:t>
            </a: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0EA184F0-2377-AA9C-2902-C9B8D2EDCC1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390377"/>
              </p:ext>
            </p:extLst>
          </p:nvPr>
        </p:nvGraphicFramePr>
        <p:xfrm>
          <a:off x="371641" y="1553221"/>
          <a:ext cx="10805696" cy="3300114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5402848">
                  <a:extLst>
                    <a:ext uri="{9D8B030D-6E8A-4147-A177-3AD203B41FA5}">
                      <a16:colId xmlns:a16="http://schemas.microsoft.com/office/drawing/2014/main" val="425349040"/>
                    </a:ext>
                  </a:extLst>
                </a:gridCol>
                <a:gridCol w="5402848">
                  <a:extLst>
                    <a:ext uri="{9D8B030D-6E8A-4147-A177-3AD203B41FA5}">
                      <a16:colId xmlns:a16="http://schemas.microsoft.com/office/drawing/2014/main" val="368205502"/>
                    </a:ext>
                  </a:extLst>
                </a:gridCol>
              </a:tblGrid>
              <a:tr h="644217">
                <a:tc>
                  <a:txBody>
                    <a:bodyPr/>
                    <a:lstStyle/>
                    <a:p>
                      <a:pPr algn="ctr"/>
                      <a:r>
                        <a:rPr lang="ru-RU" sz="3200" dirty="0"/>
                        <a:t>В ПРИРОДЕ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/>
                        <a:t>ДЛЯ ЧЕЛОВЕКА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97722940"/>
                  </a:ext>
                </a:extLst>
              </a:tr>
              <a:tr h="644217">
                <a:tc>
                  <a:txBody>
                    <a:bodyPr/>
                    <a:lstStyle/>
                    <a:p>
                      <a:r>
                        <a:rPr lang="ru-RU" sz="2000" dirty="0"/>
                        <a:t>Почвенные бактерии превращают перегной в минеральные вещества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59637753"/>
                  </a:ext>
                </a:extLst>
              </a:tr>
              <a:tr h="1150717">
                <a:tc>
                  <a:txBody>
                    <a:bodyPr/>
                    <a:lstStyle/>
                    <a:p>
                      <a:r>
                        <a:rPr lang="ru-RU" sz="2000" dirty="0"/>
                        <a:t>Клубеньковые бактерии живут </a:t>
                      </a:r>
                      <a:r>
                        <a:rPr lang="ru-RU" sz="2000" b="1" i="1" dirty="0"/>
                        <a:t>в симбиозе* </a:t>
                      </a:r>
                      <a:r>
                        <a:rPr lang="ru-RU" sz="2000" dirty="0"/>
                        <a:t>с бобовыми растениями (горох, фасоль, арахис и др.) выделяют азотные соединения для растений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29071090"/>
                  </a:ext>
                </a:extLst>
              </a:tr>
              <a:tr h="644217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0991579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564726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 rot="767102" flipV="1">
            <a:off x="6447133" y="-2866189"/>
            <a:ext cx="7469569" cy="4010313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DBA6A25-A9A1-91B9-B06B-5406C911F957}"/>
              </a:ext>
            </a:extLst>
          </p:cNvPr>
          <p:cNvSpPr txBox="1"/>
          <p:nvPr/>
        </p:nvSpPr>
        <p:spPr>
          <a:xfrm>
            <a:off x="210321" y="635783"/>
            <a:ext cx="1223033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ru-RU" sz="4400" b="1" dirty="0">
                <a:solidFill>
                  <a:srgbClr val="00B05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ЗНАЧЕНИЕ БАКТЕРИЙ</a:t>
            </a: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0EA184F0-2377-AA9C-2902-C9B8D2EDCC1F}"/>
              </a:ext>
            </a:extLst>
          </p:cNvPr>
          <p:cNvGraphicFramePr>
            <a:graphicFrameLocks noGrp="1"/>
          </p:cNvGraphicFramePr>
          <p:nvPr/>
        </p:nvGraphicFramePr>
        <p:xfrm>
          <a:off x="371641" y="1553221"/>
          <a:ext cx="10805696" cy="3300114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5402848">
                  <a:extLst>
                    <a:ext uri="{9D8B030D-6E8A-4147-A177-3AD203B41FA5}">
                      <a16:colId xmlns:a16="http://schemas.microsoft.com/office/drawing/2014/main" val="425349040"/>
                    </a:ext>
                  </a:extLst>
                </a:gridCol>
                <a:gridCol w="5402848">
                  <a:extLst>
                    <a:ext uri="{9D8B030D-6E8A-4147-A177-3AD203B41FA5}">
                      <a16:colId xmlns:a16="http://schemas.microsoft.com/office/drawing/2014/main" val="368205502"/>
                    </a:ext>
                  </a:extLst>
                </a:gridCol>
              </a:tblGrid>
              <a:tr h="644217">
                <a:tc>
                  <a:txBody>
                    <a:bodyPr/>
                    <a:lstStyle/>
                    <a:p>
                      <a:pPr algn="ctr"/>
                      <a:r>
                        <a:rPr lang="ru-RU" sz="3200" dirty="0"/>
                        <a:t>В ПРИРОДЕ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/>
                        <a:t>ДЛЯ ЧЕЛОВЕКА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97722940"/>
                  </a:ext>
                </a:extLst>
              </a:tr>
              <a:tr h="644217">
                <a:tc>
                  <a:txBody>
                    <a:bodyPr/>
                    <a:lstStyle/>
                    <a:p>
                      <a:r>
                        <a:rPr lang="ru-RU" sz="2000" dirty="0"/>
                        <a:t>Почвенные бактерии превращают перегной в минеральные вещества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59637753"/>
                  </a:ext>
                </a:extLst>
              </a:tr>
              <a:tr h="1150717">
                <a:tc>
                  <a:txBody>
                    <a:bodyPr/>
                    <a:lstStyle/>
                    <a:p>
                      <a:r>
                        <a:rPr lang="ru-RU" sz="2000" dirty="0"/>
                        <a:t>Клубеньковые бактерии живут </a:t>
                      </a:r>
                      <a:r>
                        <a:rPr lang="ru-RU" sz="2000" b="1" i="1" dirty="0"/>
                        <a:t>в симбиозе* </a:t>
                      </a:r>
                      <a:r>
                        <a:rPr lang="ru-RU" sz="2000" dirty="0"/>
                        <a:t>с бобовыми растениями (горох, фасоль, арахис и др.) выделяют азотные соединения для растений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29071090"/>
                  </a:ext>
                </a:extLst>
              </a:tr>
              <a:tr h="644217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09915799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668357C4-C23D-308F-15A8-F092D883FFED}"/>
              </a:ext>
            </a:extLst>
          </p:cNvPr>
          <p:cNvSpPr txBox="1"/>
          <p:nvPr/>
        </p:nvSpPr>
        <p:spPr>
          <a:xfrm>
            <a:off x="1311442" y="5304779"/>
            <a:ext cx="919212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b="0" i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 Black" panose="020B0A04020102020204" pitchFamily="34" charset="0"/>
              </a:rPr>
              <a:t>*Симбиоз — это сосуществование двух (или более) живых организмов, принадлежащих к разным видам.</a:t>
            </a:r>
            <a:endParaRPr lang="ru-RU" dirty="0">
              <a:solidFill>
                <a:schemeClr val="tx1">
                  <a:lumMod val="95000"/>
                  <a:lumOff val="5000"/>
                </a:schemeClr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876965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 rot="767102" flipV="1">
            <a:off x="6447133" y="-2866189"/>
            <a:ext cx="7469569" cy="4010313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DBA6A25-A9A1-91B9-B06B-5406C911F957}"/>
              </a:ext>
            </a:extLst>
          </p:cNvPr>
          <p:cNvSpPr txBox="1"/>
          <p:nvPr/>
        </p:nvSpPr>
        <p:spPr>
          <a:xfrm>
            <a:off x="210321" y="635783"/>
            <a:ext cx="1223033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ru-RU" sz="4400" b="1" dirty="0">
                <a:solidFill>
                  <a:srgbClr val="00B05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ЗНАЧЕНИЕ БАКТЕРИЙ</a:t>
            </a: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0EA184F0-2377-AA9C-2902-C9B8D2EDCC1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374803"/>
              </p:ext>
            </p:extLst>
          </p:nvPr>
        </p:nvGraphicFramePr>
        <p:xfrm>
          <a:off x="371641" y="1553221"/>
          <a:ext cx="10805696" cy="3513474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5402848">
                  <a:extLst>
                    <a:ext uri="{9D8B030D-6E8A-4147-A177-3AD203B41FA5}">
                      <a16:colId xmlns:a16="http://schemas.microsoft.com/office/drawing/2014/main" val="425349040"/>
                    </a:ext>
                  </a:extLst>
                </a:gridCol>
                <a:gridCol w="5402848">
                  <a:extLst>
                    <a:ext uri="{9D8B030D-6E8A-4147-A177-3AD203B41FA5}">
                      <a16:colId xmlns:a16="http://schemas.microsoft.com/office/drawing/2014/main" val="368205502"/>
                    </a:ext>
                  </a:extLst>
                </a:gridCol>
              </a:tblGrid>
              <a:tr h="644217">
                <a:tc>
                  <a:txBody>
                    <a:bodyPr/>
                    <a:lstStyle/>
                    <a:p>
                      <a:pPr algn="ctr"/>
                      <a:r>
                        <a:rPr lang="ru-RU" sz="3200" dirty="0"/>
                        <a:t>В ПРИРОДЕ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/>
                        <a:t>ДЛЯ ЧЕЛОВЕКА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97722940"/>
                  </a:ext>
                </a:extLst>
              </a:tr>
              <a:tr h="644217">
                <a:tc>
                  <a:txBody>
                    <a:bodyPr/>
                    <a:lstStyle/>
                    <a:p>
                      <a:r>
                        <a:rPr lang="ru-RU" sz="2000" dirty="0"/>
                        <a:t>Почвенные бактерии превращают перегной в минеральные вещества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Уксуснокислые бактерии – столовый уксус</a:t>
                      </a:r>
                    </a:p>
                    <a:p>
                      <a:r>
                        <a:rPr lang="ru-RU" dirty="0"/>
                        <a:t>Молочнокислые бактерии – творог, сметана, квашенная капуста и др.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59637753"/>
                  </a:ext>
                </a:extLst>
              </a:tr>
              <a:tr h="1150717">
                <a:tc>
                  <a:txBody>
                    <a:bodyPr/>
                    <a:lstStyle/>
                    <a:p>
                      <a:r>
                        <a:rPr lang="ru-RU" sz="2000" dirty="0"/>
                        <a:t>Клубеньковые бактерии живут </a:t>
                      </a:r>
                      <a:r>
                        <a:rPr lang="ru-RU" sz="2000" b="1" i="1" dirty="0"/>
                        <a:t>в симбиозе* </a:t>
                      </a:r>
                      <a:r>
                        <a:rPr lang="ru-RU" sz="2000" dirty="0"/>
                        <a:t>с бобовыми растениями (горох, фасоль, арахис и др.) выделяют азотные соединения для растений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29071090"/>
                  </a:ext>
                </a:extLst>
              </a:tr>
              <a:tr h="644217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0991579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8100737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 rot="767102" flipV="1">
            <a:off x="6447133" y="-2866189"/>
            <a:ext cx="7469569" cy="4010313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DBA6A25-A9A1-91B9-B06B-5406C911F957}"/>
              </a:ext>
            </a:extLst>
          </p:cNvPr>
          <p:cNvSpPr txBox="1"/>
          <p:nvPr/>
        </p:nvSpPr>
        <p:spPr>
          <a:xfrm>
            <a:off x="210321" y="635783"/>
            <a:ext cx="1223033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ru-RU" sz="4400" b="1" dirty="0">
                <a:solidFill>
                  <a:srgbClr val="00B05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ЗНАЧЕНИЕ БАКТЕРИЙ</a:t>
            </a: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0EA184F0-2377-AA9C-2902-C9B8D2EDCC1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266137"/>
              </p:ext>
            </p:extLst>
          </p:nvPr>
        </p:nvGraphicFramePr>
        <p:xfrm>
          <a:off x="371641" y="1553221"/>
          <a:ext cx="10805696" cy="3513474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5402848">
                  <a:extLst>
                    <a:ext uri="{9D8B030D-6E8A-4147-A177-3AD203B41FA5}">
                      <a16:colId xmlns:a16="http://schemas.microsoft.com/office/drawing/2014/main" val="425349040"/>
                    </a:ext>
                  </a:extLst>
                </a:gridCol>
                <a:gridCol w="5402848">
                  <a:extLst>
                    <a:ext uri="{9D8B030D-6E8A-4147-A177-3AD203B41FA5}">
                      <a16:colId xmlns:a16="http://schemas.microsoft.com/office/drawing/2014/main" val="368205502"/>
                    </a:ext>
                  </a:extLst>
                </a:gridCol>
              </a:tblGrid>
              <a:tr h="644217">
                <a:tc>
                  <a:txBody>
                    <a:bodyPr/>
                    <a:lstStyle/>
                    <a:p>
                      <a:pPr algn="ctr"/>
                      <a:r>
                        <a:rPr lang="ru-RU" sz="3200" dirty="0"/>
                        <a:t>В ПРИРОДЕ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/>
                        <a:t>ДЛЯ ЧЕЛОВЕКА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97722940"/>
                  </a:ext>
                </a:extLst>
              </a:tr>
              <a:tr h="644217">
                <a:tc>
                  <a:txBody>
                    <a:bodyPr/>
                    <a:lstStyle/>
                    <a:p>
                      <a:r>
                        <a:rPr lang="ru-RU" sz="2000" dirty="0"/>
                        <a:t>Почвенные бактерии превращают перегной в минеральные вещества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Уксуснокислые бактерии – столовый уксус</a:t>
                      </a:r>
                    </a:p>
                    <a:p>
                      <a:r>
                        <a:rPr lang="ru-RU" dirty="0"/>
                        <a:t>Молочнокислые бактерии – творог, сметана, квашенная капуста и др.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59637753"/>
                  </a:ext>
                </a:extLst>
              </a:tr>
              <a:tr h="1150717">
                <a:tc>
                  <a:txBody>
                    <a:bodyPr/>
                    <a:lstStyle/>
                    <a:p>
                      <a:r>
                        <a:rPr lang="ru-RU" sz="2000" dirty="0"/>
                        <a:t>Клубеньковые бактерии живут </a:t>
                      </a:r>
                      <a:r>
                        <a:rPr lang="ru-RU" sz="2000" b="1" i="1" dirty="0"/>
                        <a:t>в симбиозе* </a:t>
                      </a:r>
                      <a:r>
                        <a:rPr lang="ru-RU" sz="2000" dirty="0"/>
                        <a:t>с бобовыми растениями (горох, фасоль, арахис и др.) выделяют азотные соединения для растений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Производство антибиотиков, витаминов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29071090"/>
                  </a:ext>
                </a:extLst>
              </a:tr>
              <a:tr h="644217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0991579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1912931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 rot="767102" flipV="1">
            <a:off x="6447133" y="-2866189"/>
            <a:ext cx="7469569" cy="4010313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DBA6A25-A9A1-91B9-B06B-5406C911F957}"/>
              </a:ext>
            </a:extLst>
          </p:cNvPr>
          <p:cNvSpPr txBox="1"/>
          <p:nvPr/>
        </p:nvSpPr>
        <p:spPr>
          <a:xfrm>
            <a:off x="210321" y="635783"/>
            <a:ext cx="1223033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ru-RU" sz="4400" b="1" dirty="0">
                <a:solidFill>
                  <a:srgbClr val="00B05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ЗНАЧЕНИЕ БАКТЕРИЙ</a:t>
            </a: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0EA184F0-2377-AA9C-2902-C9B8D2EDCC1F}"/>
              </a:ext>
            </a:extLst>
          </p:cNvPr>
          <p:cNvGraphicFramePr>
            <a:graphicFrameLocks noGrp="1"/>
          </p:cNvGraphicFramePr>
          <p:nvPr/>
        </p:nvGraphicFramePr>
        <p:xfrm>
          <a:off x="371641" y="1553221"/>
          <a:ext cx="10805696" cy="3513474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5402848">
                  <a:extLst>
                    <a:ext uri="{9D8B030D-6E8A-4147-A177-3AD203B41FA5}">
                      <a16:colId xmlns:a16="http://schemas.microsoft.com/office/drawing/2014/main" val="425349040"/>
                    </a:ext>
                  </a:extLst>
                </a:gridCol>
                <a:gridCol w="5402848">
                  <a:extLst>
                    <a:ext uri="{9D8B030D-6E8A-4147-A177-3AD203B41FA5}">
                      <a16:colId xmlns:a16="http://schemas.microsoft.com/office/drawing/2014/main" val="368205502"/>
                    </a:ext>
                  </a:extLst>
                </a:gridCol>
              </a:tblGrid>
              <a:tr h="644217">
                <a:tc>
                  <a:txBody>
                    <a:bodyPr/>
                    <a:lstStyle/>
                    <a:p>
                      <a:pPr algn="ctr"/>
                      <a:r>
                        <a:rPr lang="ru-RU" sz="3200" dirty="0"/>
                        <a:t>В ПРИРОДЕ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/>
                        <a:t>ДЛЯ ЧЕЛОВЕКА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97722940"/>
                  </a:ext>
                </a:extLst>
              </a:tr>
              <a:tr h="644217">
                <a:tc>
                  <a:txBody>
                    <a:bodyPr/>
                    <a:lstStyle/>
                    <a:p>
                      <a:r>
                        <a:rPr lang="ru-RU" sz="2000" dirty="0"/>
                        <a:t>Почвенные бактерии превращают перегной в минеральные вещества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Уксуснокислые бактерии – столовый уксус</a:t>
                      </a:r>
                    </a:p>
                    <a:p>
                      <a:r>
                        <a:rPr lang="ru-RU" dirty="0"/>
                        <a:t>Молочнокислые бактерии – творог, сметана, квашенная капуста и др.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59637753"/>
                  </a:ext>
                </a:extLst>
              </a:tr>
              <a:tr h="1150717">
                <a:tc>
                  <a:txBody>
                    <a:bodyPr/>
                    <a:lstStyle/>
                    <a:p>
                      <a:r>
                        <a:rPr lang="ru-RU" sz="2000" dirty="0"/>
                        <a:t>Клубеньковые бактерии живут </a:t>
                      </a:r>
                      <a:r>
                        <a:rPr lang="ru-RU" sz="2000" b="1" i="1" dirty="0"/>
                        <a:t>в симбиозе* </a:t>
                      </a:r>
                      <a:r>
                        <a:rPr lang="ru-RU" sz="2000" dirty="0"/>
                        <a:t>с бобовыми растениями (горох, фасоль, арахис и др.) выделяют азотные соединения для растений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Производство антибиотиков, витаминов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29071090"/>
                  </a:ext>
                </a:extLst>
              </a:tr>
              <a:tr h="644217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Болезнетворные бактерии вызывают заболевания (тиф, чума, холера, кариес и др.)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0991579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4557947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 rot="767102" flipV="1">
            <a:off x="6447133" y="-2866189"/>
            <a:ext cx="7469569" cy="4010313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DBA6A25-A9A1-91B9-B06B-5406C911F957}"/>
              </a:ext>
            </a:extLst>
          </p:cNvPr>
          <p:cNvSpPr txBox="1"/>
          <p:nvPr/>
        </p:nvSpPr>
        <p:spPr>
          <a:xfrm>
            <a:off x="90005" y="1120677"/>
            <a:ext cx="12230332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ru-RU" sz="4400" b="1" dirty="0">
                <a:solidFill>
                  <a:srgbClr val="00B05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КАК ЖЕ ИЗБЕЖАТЬ </a:t>
            </a:r>
          </a:p>
          <a:p>
            <a:pPr>
              <a:spcAft>
                <a:spcPts val="1200"/>
              </a:spcAft>
            </a:pPr>
            <a:r>
              <a:rPr lang="ru-RU" sz="4400" b="1" dirty="0">
                <a:solidFill>
                  <a:srgbClr val="00B05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БАКТЕРИАЛЬНЫХ ЗАБОЛЕВАНИЙ?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497D69DB-95B3-0BB6-BE59-719659F917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2452" y="2721115"/>
            <a:ext cx="3785937" cy="3785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600421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 rot="20832898">
            <a:off x="6318026" y="4915932"/>
            <a:ext cx="7469569" cy="4010313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0" y="2766939"/>
            <a:ext cx="12192000" cy="18235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4500"/>
              </a:lnSpc>
            </a:pPr>
            <a:r>
              <a:rPr lang="ru-RU" sz="6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  <a:ea typeface="Roboto" panose="02000000000000000000" pitchFamily="2" charset="0"/>
                <a:cs typeface="Rubik" panose="00000800000000000000" pitchFamily="2" charset="-79"/>
              </a:rPr>
              <a:t>Многообразие организмов.</a:t>
            </a:r>
          </a:p>
          <a:p>
            <a:pPr algn="just">
              <a:lnSpc>
                <a:spcPts val="4500"/>
              </a:lnSpc>
            </a:pPr>
            <a:endParaRPr lang="ru-RU" sz="8000" b="1" dirty="0">
              <a:solidFill>
                <a:schemeClr val="tx1">
                  <a:lumMod val="75000"/>
                  <a:lumOff val="25000"/>
                </a:schemeClr>
              </a:solidFill>
              <a:latin typeface="Arial Black" panose="020B0A04020102020204" pitchFamily="34" charset="0"/>
              <a:ea typeface="Roboto" panose="02000000000000000000" pitchFamily="2" charset="0"/>
              <a:cs typeface="Rubik" panose="00000800000000000000" pitchFamily="2" charset="-79"/>
            </a:endParaRPr>
          </a:p>
          <a:p>
            <a:pPr algn="just">
              <a:lnSpc>
                <a:spcPts val="4500"/>
              </a:lnSpc>
            </a:pPr>
            <a:r>
              <a:rPr lang="ru-RU" sz="8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  <a:ea typeface="Roboto" panose="02000000000000000000" pitchFamily="2" charset="0"/>
                <a:cs typeface="Rubik" panose="00000800000000000000" pitchFamily="2" charset="-79"/>
              </a:rPr>
              <a:t>БАКТЕРИИ</a:t>
            </a:r>
            <a:endParaRPr lang="ru-RU" sz="8000" b="1" dirty="0">
              <a:solidFill>
                <a:srgbClr val="00B050"/>
              </a:solidFill>
              <a:latin typeface="Arial Black" panose="020B0A04020102020204" pitchFamily="34" charset="0"/>
              <a:ea typeface="Roboto" panose="02000000000000000000" pitchFamily="2" charset="0"/>
              <a:cs typeface="Rubik" panose="00000800000000000000" pitchFamily="2" charset="-79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 rot="20832898">
            <a:off x="17537" y="-5336325"/>
            <a:ext cx="12699919" cy="6782131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895760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 rot="767102" flipV="1">
            <a:off x="6447133" y="-2866189"/>
            <a:ext cx="7469569" cy="4010313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DBA6A25-A9A1-91B9-B06B-5406C911F957}"/>
              </a:ext>
            </a:extLst>
          </p:cNvPr>
          <p:cNvSpPr txBox="1"/>
          <p:nvPr/>
        </p:nvSpPr>
        <p:spPr>
          <a:xfrm>
            <a:off x="90005" y="1120677"/>
            <a:ext cx="1223033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ru-RU" sz="4400" b="1" dirty="0">
                <a:solidFill>
                  <a:srgbClr val="00B05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СТЕРИЛИЗАЦИЯ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0DB7E5B-E1AA-40AF-C6F6-121FA562523B}"/>
              </a:ext>
            </a:extLst>
          </p:cNvPr>
          <p:cNvSpPr txBox="1"/>
          <p:nvPr/>
        </p:nvSpPr>
        <p:spPr>
          <a:xfrm>
            <a:off x="662546" y="1920896"/>
            <a:ext cx="9492915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Arial Black" panose="020B0A04020102020204" pitchFamily="34" charset="0"/>
              </a:rPr>
              <a:t> – </a:t>
            </a:r>
            <a:r>
              <a:rPr lang="ru-RU" sz="3200" b="0" i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 Black" panose="020B0A04020102020204" pitchFamily="34" charset="0"/>
              </a:rPr>
              <a:t>ПРОЦЕСС ПОЛНОГО УНИЧТОЖЕНИЯ МИКРООРГАНИЗМОВ И ИХ СПОР</a:t>
            </a:r>
            <a:endParaRPr lang="ru-RU" sz="3200" dirty="0">
              <a:solidFill>
                <a:schemeClr val="tx1">
                  <a:lumMod val="95000"/>
                  <a:lumOff val="5000"/>
                </a:schemeClr>
              </a:solidFill>
              <a:latin typeface="Arial Black" panose="020B0A04020102020204" pitchFamily="34" charset="0"/>
            </a:endParaRP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2CF66244-B2E3-82A7-9108-E3FA1B7960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3716" y="3200400"/>
            <a:ext cx="3260558" cy="32605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4630878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8A5EEE5E-E929-A088-A289-7690C080D5C9}"/>
              </a:ext>
            </a:extLst>
          </p:cNvPr>
          <p:cNvSpPr/>
          <p:nvPr/>
        </p:nvSpPr>
        <p:spPr>
          <a:xfrm>
            <a:off x="-152399" y="-66675"/>
            <a:ext cx="12344400" cy="6924675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TextBox 1"/>
          <p:cNvSpPr txBox="1"/>
          <p:nvPr/>
        </p:nvSpPr>
        <p:spPr>
          <a:xfrm>
            <a:off x="0" y="3013502"/>
            <a:ext cx="12192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dirty="0">
                <a:solidFill>
                  <a:schemeClr val="bg1"/>
                </a:solidFill>
                <a:latin typeface="Arial Black" panose="020B0A04020102020204" pitchFamily="34" charset="0"/>
                <a:cs typeface="Rubik ExtraBold" pitchFamily="2" charset="-79"/>
              </a:rPr>
              <a:t>ПОТРЕНИРУЕМСЯ</a:t>
            </a:r>
          </a:p>
        </p:txBody>
      </p:sp>
    </p:spTree>
    <p:extLst>
      <p:ext uri="{BB962C8B-B14F-4D97-AF65-F5344CB8AC3E}">
        <p14:creationId xmlns:p14="http://schemas.microsoft.com/office/powerpoint/2010/main" val="389120099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 rot="767102" flipV="1">
            <a:off x="6447133" y="-2866189"/>
            <a:ext cx="7469569" cy="4010313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DBA6A25-A9A1-91B9-B06B-5406C911F957}"/>
              </a:ext>
            </a:extLst>
          </p:cNvPr>
          <p:cNvSpPr txBox="1"/>
          <p:nvPr/>
        </p:nvSpPr>
        <p:spPr>
          <a:xfrm>
            <a:off x="246415" y="1273457"/>
            <a:ext cx="12230332" cy="5816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ru-RU" sz="3600" b="1" i="0" dirty="0">
                <a:solidFill>
                  <a:srgbClr val="121B35"/>
                </a:solidFill>
                <a:effectLst/>
                <a:latin typeface="Open Sans" panose="020B0606030504020204" pitchFamily="34" charset="0"/>
              </a:rPr>
              <a:t>Выберите два верных ответа из пяти. </a:t>
            </a:r>
          </a:p>
          <a:p>
            <a:pPr>
              <a:spcAft>
                <a:spcPts val="1200"/>
              </a:spcAft>
            </a:pPr>
            <a:r>
              <a:rPr lang="ru-RU" sz="3600" b="1" i="0" dirty="0">
                <a:solidFill>
                  <a:srgbClr val="121B35"/>
                </a:solidFill>
                <a:effectLst/>
                <a:latin typeface="Open Sans" panose="020B0606030504020204" pitchFamily="34" charset="0"/>
              </a:rPr>
              <a:t>Какие из перечисленных структур есть в клетках бактерий?</a:t>
            </a:r>
          </a:p>
          <a:p>
            <a:pPr algn="l">
              <a:buFont typeface="+mj-lt"/>
              <a:buAutoNum type="arabicPeriod"/>
            </a:pPr>
            <a:r>
              <a:rPr lang="ru-RU" sz="3600" dirty="0">
                <a:solidFill>
                  <a:srgbClr val="121B35"/>
                </a:solidFill>
                <a:latin typeface="Open Sans" panose="020B0606030504020204" pitchFamily="34" charset="0"/>
              </a:rPr>
              <a:t>клеточная стенка</a:t>
            </a:r>
            <a:endParaRPr lang="ru-RU" sz="3600" b="0" i="0" dirty="0">
              <a:solidFill>
                <a:srgbClr val="121B35"/>
              </a:solidFill>
              <a:effectLst/>
              <a:latin typeface="Open Sans" panose="020B0606030504020204" pitchFamily="34" charset="0"/>
            </a:endParaRPr>
          </a:p>
          <a:p>
            <a:pPr algn="l">
              <a:buFont typeface="+mj-lt"/>
              <a:buAutoNum type="arabicPeriod"/>
            </a:pPr>
            <a:r>
              <a:rPr lang="ru-RU" sz="3600" b="0" i="0" dirty="0">
                <a:solidFill>
                  <a:srgbClr val="121B35"/>
                </a:solidFill>
                <a:effectLst/>
                <a:latin typeface="Open Sans" panose="020B0606030504020204" pitchFamily="34" charset="0"/>
              </a:rPr>
              <a:t>ядро</a:t>
            </a:r>
          </a:p>
          <a:p>
            <a:pPr algn="l">
              <a:buFont typeface="+mj-lt"/>
              <a:buAutoNum type="arabicPeriod"/>
            </a:pPr>
            <a:r>
              <a:rPr lang="ru-RU" sz="3600" dirty="0">
                <a:solidFill>
                  <a:srgbClr val="121B35"/>
                </a:solidFill>
                <a:latin typeface="Open Sans" panose="020B0606030504020204" pitchFamily="34" charset="0"/>
              </a:rPr>
              <a:t>в</a:t>
            </a:r>
            <a:r>
              <a:rPr lang="ru-RU" sz="3600" b="0" i="0" dirty="0">
                <a:solidFill>
                  <a:srgbClr val="121B35"/>
                </a:solidFill>
                <a:effectLst/>
                <a:latin typeface="Open Sans" panose="020B0606030504020204" pitchFamily="34" charset="0"/>
              </a:rPr>
              <a:t>акуоли с клеточным соком</a:t>
            </a:r>
          </a:p>
          <a:p>
            <a:pPr algn="l">
              <a:buFont typeface="+mj-lt"/>
              <a:buAutoNum type="arabicPeriod"/>
            </a:pPr>
            <a:r>
              <a:rPr lang="ru-RU" sz="3600" b="0" i="0" dirty="0">
                <a:solidFill>
                  <a:srgbClr val="121B35"/>
                </a:solidFill>
                <a:effectLst/>
                <a:latin typeface="Open Sans" panose="020B0606030504020204" pitchFamily="34" charset="0"/>
              </a:rPr>
              <a:t>хлоропласты</a:t>
            </a:r>
          </a:p>
          <a:p>
            <a:pPr algn="l">
              <a:buFont typeface="+mj-lt"/>
              <a:buAutoNum type="arabicPeriod"/>
            </a:pPr>
            <a:r>
              <a:rPr lang="ru-RU" sz="3600" b="0" i="0" dirty="0">
                <a:solidFill>
                  <a:srgbClr val="121B35"/>
                </a:solidFill>
                <a:effectLst/>
                <a:latin typeface="Open Sans" panose="020B0606030504020204" pitchFamily="34" charset="0"/>
              </a:rPr>
              <a:t>кольцевая ДНК</a:t>
            </a:r>
          </a:p>
          <a:p>
            <a:pPr>
              <a:spcAft>
                <a:spcPts val="1200"/>
              </a:spcAft>
            </a:pPr>
            <a:endParaRPr lang="ru-RU" sz="3600" b="1" dirty="0">
              <a:solidFill>
                <a:srgbClr val="00B050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  <a:p>
            <a:pPr>
              <a:spcAft>
                <a:spcPts val="1200"/>
              </a:spcAft>
            </a:pPr>
            <a:endParaRPr lang="ru-RU" b="1" dirty="0"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445478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 rot="767102" flipV="1">
            <a:off x="6447133" y="-2866189"/>
            <a:ext cx="7469569" cy="4010313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DBA6A25-A9A1-91B9-B06B-5406C911F957}"/>
              </a:ext>
            </a:extLst>
          </p:cNvPr>
          <p:cNvSpPr txBox="1"/>
          <p:nvPr/>
        </p:nvSpPr>
        <p:spPr>
          <a:xfrm>
            <a:off x="246415" y="1273457"/>
            <a:ext cx="12230332" cy="5816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ru-RU" sz="3600" b="1" i="0" dirty="0">
                <a:solidFill>
                  <a:srgbClr val="121B35"/>
                </a:solidFill>
                <a:effectLst/>
                <a:latin typeface="Open Sans" panose="020B0606030504020204" pitchFamily="34" charset="0"/>
              </a:rPr>
              <a:t>Выберите два верных ответа из пяти. </a:t>
            </a:r>
          </a:p>
          <a:p>
            <a:pPr>
              <a:spcAft>
                <a:spcPts val="1200"/>
              </a:spcAft>
            </a:pPr>
            <a:r>
              <a:rPr lang="ru-RU" sz="3600" b="1" i="0" dirty="0">
                <a:solidFill>
                  <a:srgbClr val="121B35"/>
                </a:solidFill>
                <a:effectLst/>
                <a:latin typeface="Open Sans" panose="020B0606030504020204" pitchFamily="34" charset="0"/>
              </a:rPr>
              <a:t>Какие из перечисленных структур есть в клетках бактерий?</a:t>
            </a:r>
          </a:p>
          <a:p>
            <a:pPr algn="l">
              <a:buFont typeface="+mj-lt"/>
              <a:buAutoNum type="arabicPeriod"/>
            </a:pPr>
            <a:r>
              <a:rPr lang="ru-RU" sz="3600" b="1" dirty="0">
                <a:solidFill>
                  <a:srgbClr val="00B050"/>
                </a:solidFill>
                <a:latin typeface="Open Sans" panose="020B0606030504020204" pitchFamily="34" charset="0"/>
              </a:rPr>
              <a:t>клеточная стенка</a:t>
            </a:r>
            <a:endParaRPr lang="ru-RU" sz="3600" b="1" i="0" dirty="0">
              <a:solidFill>
                <a:srgbClr val="00B050"/>
              </a:solidFill>
              <a:effectLst/>
              <a:latin typeface="Open Sans" panose="020B0606030504020204" pitchFamily="34" charset="0"/>
            </a:endParaRPr>
          </a:p>
          <a:p>
            <a:pPr algn="l">
              <a:buFont typeface="+mj-lt"/>
              <a:buAutoNum type="arabicPeriod"/>
            </a:pPr>
            <a:r>
              <a:rPr lang="ru-RU" sz="3600" b="0" i="0" dirty="0">
                <a:solidFill>
                  <a:srgbClr val="121B35"/>
                </a:solidFill>
                <a:effectLst/>
                <a:latin typeface="Open Sans" panose="020B0606030504020204" pitchFamily="34" charset="0"/>
              </a:rPr>
              <a:t>ядро</a:t>
            </a:r>
          </a:p>
          <a:p>
            <a:pPr algn="l">
              <a:buFont typeface="+mj-lt"/>
              <a:buAutoNum type="arabicPeriod"/>
            </a:pPr>
            <a:r>
              <a:rPr lang="ru-RU" sz="3600" dirty="0">
                <a:solidFill>
                  <a:srgbClr val="121B35"/>
                </a:solidFill>
                <a:latin typeface="Open Sans" panose="020B0606030504020204" pitchFamily="34" charset="0"/>
              </a:rPr>
              <a:t>в</a:t>
            </a:r>
            <a:r>
              <a:rPr lang="ru-RU" sz="3600" b="0" i="0" dirty="0">
                <a:solidFill>
                  <a:srgbClr val="121B35"/>
                </a:solidFill>
                <a:effectLst/>
                <a:latin typeface="Open Sans" panose="020B0606030504020204" pitchFamily="34" charset="0"/>
              </a:rPr>
              <a:t>акуоли с клеточным соком</a:t>
            </a:r>
          </a:p>
          <a:p>
            <a:pPr algn="l">
              <a:buFont typeface="+mj-lt"/>
              <a:buAutoNum type="arabicPeriod"/>
            </a:pPr>
            <a:r>
              <a:rPr lang="ru-RU" sz="3600" b="0" i="0" dirty="0">
                <a:solidFill>
                  <a:srgbClr val="121B35"/>
                </a:solidFill>
                <a:effectLst/>
                <a:latin typeface="Open Sans" panose="020B0606030504020204" pitchFamily="34" charset="0"/>
              </a:rPr>
              <a:t>хлоропласты</a:t>
            </a:r>
          </a:p>
          <a:p>
            <a:pPr algn="l">
              <a:buFont typeface="+mj-lt"/>
              <a:buAutoNum type="arabicPeriod"/>
            </a:pPr>
            <a:r>
              <a:rPr lang="ru-RU" sz="3600" b="1" i="0" dirty="0">
                <a:solidFill>
                  <a:srgbClr val="00B050"/>
                </a:solidFill>
                <a:effectLst/>
                <a:latin typeface="Open Sans" panose="020B0606030504020204" pitchFamily="34" charset="0"/>
              </a:rPr>
              <a:t>кольцевая ДНК</a:t>
            </a:r>
          </a:p>
          <a:p>
            <a:pPr>
              <a:spcAft>
                <a:spcPts val="1200"/>
              </a:spcAft>
            </a:pPr>
            <a:endParaRPr lang="ru-RU" sz="3600" b="1" dirty="0">
              <a:solidFill>
                <a:srgbClr val="00B050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  <a:p>
            <a:pPr>
              <a:spcAft>
                <a:spcPts val="1200"/>
              </a:spcAft>
            </a:pPr>
            <a:endParaRPr lang="ru-RU" b="1" dirty="0"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617211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 rot="767102" flipV="1">
            <a:off x="6447133" y="-2866189"/>
            <a:ext cx="7469569" cy="4010313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DBA6A25-A9A1-91B9-B06B-5406C911F957}"/>
              </a:ext>
            </a:extLst>
          </p:cNvPr>
          <p:cNvSpPr txBox="1"/>
          <p:nvPr/>
        </p:nvSpPr>
        <p:spPr>
          <a:xfrm>
            <a:off x="0" y="1345646"/>
            <a:ext cx="12230332" cy="2185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/>
              <a:t>Установите соответствие между характеристикой и типом бактерий, к которому она относится.</a:t>
            </a:r>
          </a:p>
          <a:p>
            <a:pPr>
              <a:spcAft>
                <a:spcPts val="1200"/>
              </a:spcAft>
            </a:pPr>
            <a:endParaRPr lang="ru-RU" sz="3600" b="1" dirty="0">
              <a:solidFill>
                <a:srgbClr val="00B050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  <a:p>
            <a:pPr>
              <a:spcAft>
                <a:spcPts val="1200"/>
              </a:spcAft>
            </a:pPr>
            <a:endParaRPr lang="ru-RU" b="1" dirty="0"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625FF55B-87A5-9256-5D0F-B413CD2F4FB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2537334"/>
              </p:ext>
            </p:extLst>
          </p:nvPr>
        </p:nvGraphicFramePr>
        <p:xfrm>
          <a:off x="828183" y="2919829"/>
          <a:ext cx="10240869" cy="347472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594677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940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01904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>
                          <a:solidFill>
                            <a:schemeClr val="tx1"/>
                          </a:solidFill>
                          <a:latin typeface="Cambria" pitchFamily="18" charset="0"/>
                          <a:ea typeface="Cambria" pitchFamily="18" charset="0"/>
                        </a:rPr>
                        <a:t>ХАРАКТЕРИСТИКА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>
                          <a:solidFill>
                            <a:schemeClr val="tx1"/>
                          </a:solidFill>
                          <a:latin typeface="Cambria" pitchFamily="18" charset="0"/>
                          <a:ea typeface="Cambria" pitchFamily="18" charset="0"/>
                        </a:rPr>
                        <a:t>БАКТЕРИИ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77487">
                <a:tc>
                  <a:txBody>
                    <a:bodyPr/>
                    <a:lstStyle/>
                    <a:p>
                      <a:r>
                        <a:rPr lang="ru-RU" sz="2400" kern="1200" dirty="0">
                          <a:solidFill>
                            <a:schemeClr val="dk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</a:rPr>
                        <a:t>А) синтезируют органику сами</a:t>
                      </a:r>
                    </a:p>
                    <a:p>
                      <a:r>
                        <a:rPr lang="ru-RU" sz="2400" kern="1200" dirty="0">
                          <a:solidFill>
                            <a:schemeClr val="dk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</a:rPr>
                        <a:t>Б) разлагают мертвые остатки</a:t>
                      </a:r>
                    </a:p>
                    <a:p>
                      <a:r>
                        <a:rPr lang="ru-RU" sz="2400" kern="1200" dirty="0">
                          <a:solidFill>
                            <a:schemeClr val="dk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</a:rPr>
                        <a:t>В) потребляют готовые органические вещества</a:t>
                      </a:r>
                    </a:p>
                    <a:p>
                      <a:r>
                        <a:rPr lang="ru-RU" sz="2400" kern="1200" dirty="0">
                          <a:solidFill>
                            <a:schemeClr val="dk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</a:rPr>
                        <a:t>Г) используют энергию Солнца для синтеза органических веществ</a:t>
                      </a:r>
                      <a:r>
                        <a:rPr lang="ru-RU" sz="2400" dirty="0">
                          <a:effectLst/>
                        </a:rPr>
                        <a:t> </a:t>
                      </a:r>
                    </a:p>
                    <a:p>
                      <a:r>
                        <a:rPr lang="ru-RU" sz="2400" kern="1200" baseline="0" dirty="0">
                          <a:solidFill>
                            <a:schemeClr val="dk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</a:rPr>
                        <a:t>Д) вызывают болезни у других организмов</a:t>
                      </a:r>
                    </a:p>
                    <a:p>
                      <a:r>
                        <a:rPr lang="ru-RU" sz="2400" kern="1200" baseline="0" dirty="0">
                          <a:solidFill>
                            <a:schemeClr val="dk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</a:rPr>
                        <a:t>Е) имеют зеленый цвет</a:t>
                      </a:r>
                      <a:endParaRPr lang="ru-RU" sz="2400" kern="1200" baseline="0" dirty="0">
                        <a:solidFill>
                          <a:schemeClr val="dk1"/>
                        </a:solidFill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kern="1200" dirty="0">
                          <a:solidFill>
                            <a:schemeClr val="dk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</a:rPr>
                        <a:t>1) автотрофные</a:t>
                      </a:r>
                    </a:p>
                    <a:p>
                      <a:r>
                        <a:rPr lang="ru-RU" sz="2400" kern="1200" dirty="0">
                          <a:solidFill>
                            <a:schemeClr val="dk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</a:rPr>
                        <a:t>2) гетеротрофные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6977416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 rot="767102" flipV="1">
            <a:off x="6447133" y="-2866189"/>
            <a:ext cx="7469569" cy="4010313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DBA6A25-A9A1-91B9-B06B-5406C911F957}"/>
              </a:ext>
            </a:extLst>
          </p:cNvPr>
          <p:cNvSpPr txBox="1"/>
          <p:nvPr/>
        </p:nvSpPr>
        <p:spPr>
          <a:xfrm>
            <a:off x="0" y="1345646"/>
            <a:ext cx="12230332" cy="2185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/>
              <a:t>Установите соответствие между характеристикой и типом бактерий, к которому она относится.</a:t>
            </a:r>
          </a:p>
          <a:p>
            <a:pPr>
              <a:spcAft>
                <a:spcPts val="1200"/>
              </a:spcAft>
            </a:pPr>
            <a:endParaRPr lang="ru-RU" sz="3600" b="1" dirty="0">
              <a:solidFill>
                <a:srgbClr val="00B050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  <a:p>
            <a:pPr>
              <a:spcAft>
                <a:spcPts val="1200"/>
              </a:spcAft>
            </a:pPr>
            <a:endParaRPr lang="ru-RU" b="1" dirty="0"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625FF55B-87A5-9256-5D0F-B413CD2F4FB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3717200"/>
              </p:ext>
            </p:extLst>
          </p:nvPr>
        </p:nvGraphicFramePr>
        <p:xfrm>
          <a:off x="828183" y="2919829"/>
          <a:ext cx="10240869" cy="347472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594677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940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01904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>
                          <a:solidFill>
                            <a:schemeClr val="tx1"/>
                          </a:solidFill>
                          <a:latin typeface="Cambria" pitchFamily="18" charset="0"/>
                          <a:ea typeface="Cambria" pitchFamily="18" charset="0"/>
                        </a:rPr>
                        <a:t>ХАРАКТЕРИСТИКА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>
                          <a:solidFill>
                            <a:schemeClr val="tx1"/>
                          </a:solidFill>
                          <a:latin typeface="Cambria" pitchFamily="18" charset="0"/>
                          <a:ea typeface="Cambria" pitchFamily="18" charset="0"/>
                        </a:rPr>
                        <a:t>БАКТЕРИИ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77487">
                <a:tc>
                  <a:txBody>
                    <a:bodyPr/>
                    <a:lstStyle/>
                    <a:p>
                      <a:r>
                        <a:rPr lang="ru-RU" sz="2400" b="1" kern="1200" dirty="0">
                          <a:solidFill>
                            <a:srgbClr val="00B050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</a:rPr>
                        <a:t>А) синтезируют органику сами</a:t>
                      </a:r>
                    </a:p>
                    <a:p>
                      <a:r>
                        <a:rPr lang="ru-RU" sz="2400" kern="1200" dirty="0">
                          <a:solidFill>
                            <a:schemeClr val="dk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</a:rPr>
                        <a:t>Б) разлагают мертвые остатки</a:t>
                      </a:r>
                    </a:p>
                    <a:p>
                      <a:r>
                        <a:rPr lang="ru-RU" sz="2400" kern="1200" dirty="0">
                          <a:solidFill>
                            <a:schemeClr val="dk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</a:rPr>
                        <a:t>В) потребляют готовые органические вещества</a:t>
                      </a:r>
                    </a:p>
                    <a:p>
                      <a:r>
                        <a:rPr lang="ru-RU" sz="2400" b="1" kern="1200" dirty="0">
                          <a:solidFill>
                            <a:srgbClr val="00B050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</a:rPr>
                        <a:t>Г) используют энергию Солнца для синтеза органических веществ</a:t>
                      </a:r>
                      <a:r>
                        <a:rPr lang="ru-RU" sz="2400" b="1" dirty="0">
                          <a:solidFill>
                            <a:srgbClr val="00B050"/>
                          </a:solidFill>
                          <a:effectLst/>
                        </a:rPr>
                        <a:t> </a:t>
                      </a:r>
                    </a:p>
                    <a:p>
                      <a:r>
                        <a:rPr lang="ru-RU" sz="2400" kern="1200" baseline="0" dirty="0">
                          <a:solidFill>
                            <a:schemeClr val="dk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</a:rPr>
                        <a:t>Д) вызывают болезни у других организмов</a:t>
                      </a:r>
                    </a:p>
                    <a:p>
                      <a:r>
                        <a:rPr lang="ru-RU" sz="2400" b="1" kern="1200" baseline="0" dirty="0">
                          <a:solidFill>
                            <a:srgbClr val="00B050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</a:rPr>
                        <a:t>Е) имеют зеленый цвет</a:t>
                      </a:r>
                      <a:endParaRPr lang="ru-RU" sz="2400" b="1" kern="1200" baseline="0" dirty="0">
                        <a:solidFill>
                          <a:srgbClr val="00B050"/>
                        </a:solidFill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kern="1200" dirty="0">
                          <a:solidFill>
                            <a:srgbClr val="00B050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</a:rPr>
                        <a:t>1) автотрофные</a:t>
                      </a:r>
                    </a:p>
                    <a:p>
                      <a:r>
                        <a:rPr lang="ru-RU" sz="2400" kern="1200" dirty="0">
                          <a:solidFill>
                            <a:schemeClr val="dk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</a:rPr>
                        <a:t>2) гетеротрофные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8362612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8A5EEE5E-E929-A088-A289-7690C080D5C9}"/>
              </a:ext>
            </a:extLst>
          </p:cNvPr>
          <p:cNvSpPr/>
          <p:nvPr/>
        </p:nvSpPr>
        <p:spPr>
          <a:xfrm>
            <a:off x="-152399" y="-66675"/>
            <a:ext cx="12344400" cy="6924675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TextBox 1"/>
          <p:cNvSpPr txBox="1"/>
          <p:nvPr/>
        </p:nvSpPr>
        <p:spPr>
          <a:xfrm>
            <a:off x="0" y="3013502"/>
            <a:ext cx="12192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dirty="0">
                <a:solidFill>
                  <a:schemeClr val="bg1"/>
                </a:solidFill>
                <a:latin typeface="Arial Black" panose="020B0A04020102020204" pitchFamily="34" charset="0"/>
                <a:cs typeface="Rubik ExtraBold" pitchFamily="2" charset="-79"/>
              </a:rPr>
              <a:t>ДОМАШНЕЕ ЗАДАНИЕ</a:t>
            </a:r>
          </a:p>
        </p:txBody>
      </p:sp>
    </p:spTree>
    <p:extLst>
      <p:ext uri="{BB962C8B-B14F-4D97-AF65-F5344CB8AC3E}">
        <p14:creationId xmlns:p14="http://schemas.microsoft.com/office/powerpoint/2010/main" val="324286671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олилиния 10"/>
          <p:cNvSpPr/>
          <p:nvPr/>
        </p:nvSpPr>
        <p:spPr>
          <a:xfrm rot="20966487">
            <a:off x="-102321" y="-1030800"/>
            <a:ext cx="10734224" cy="1226920"/>
          </a:xfrm>
          <a:custGeom>
            <a:avLst/>
            <a:gdLst>
              <a:gd name="connsiteX0" fmla="*/ 0 w 12224103"/>
              <a:gd name="connsiteY0" fmla="*/ 0 h 2278527"/>
              <a:gd name="connsiteX1" fmla="*/ 12224103 w 12224103"/>
              <a:gd name="connsiteY1" fmla="*/ 2278527 h 2278527"/>
              <a:gd name="connsiteX2" fmla="*/ 1130378 w 12224103"/>
              <a:gd name="connsiteY2" fmla="*/ 2278527 h 2278527"/>
              <a:gd name="connsiteX3" fmla="*/ 0 w 12224103"/>
              <a:gd name="connsiteY3" fmla="*/ 1148149 h 22785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224103" h="2278527">
                <a:moveTo>
                  <a:pt x="0" y="0"/>
                </a:moveTo>
                <a:lnTo>
                  <a:pt x="12224103" y="2278527"/>
                </a:lnTo>
                <a:lnTo>
                  <a:pt x="1130378" y="2278527"/>
                </a:lnTo>
                <a:cubicBezTo>
                  <a:pt x="506087" y="2278527"/>
                  <a:pt x="0" y="1772440"/>
                  <a:pt x="0" y="1148149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sp>
        <p:nvSpPr>
          <p:cNvPr id="8" name="Скругленный прямоугольник 7"/>
          <p:cNvSpPr/>
          <p:nvPr/>
        </p:nvSpPr>
        <p:spPr>
          <a:xfrm rot="20832898">
            <a:off x="7042478" y="6050265"/>
            <a:ext cx="7469569" cy="4010313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F641231-0A26-6A9D-D594-84B95BBC2D40}"/>
              </a:ext>
            </a:extLst>
          </p:cNvPr>
          <p:cNvSpPr txBox="1"/>
          <p:nvPr/>
        </p:nvSpPr>
        <p:spPr>
          <a:xfrm>
            <a:off x="2278990" y="1616800"/>
            <a:ext cx="877163" cy="25853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>
                <a:solidFill>
                  <a:srgbClr val="00B050"/>
                </a:solidFill>
                <a:latin typeface="Arial Black" panose="020B0A04020102020204" pitchFamily="34" charset="0"/>
                <a:cs typeface="Rubik ExtraBold" pitchFamily="2" charset="-79"/>
              </a:rPr>
              <a:t>1.</a:t>
            </a:r>
          </a:p>
          <a:p>
            <a:endParaRPr lang="ru-RU" sz="5400" b="1" dirty="0">
              <a:solidFill>
                <a:srgbClr val="00B050"/>
              </a:solidFill>
              <a:latin typeface="Arial Black" panose="020B0A04020102020204" pitchFamily="34" charset="0"/>
              <a:cs typeface="Rubik ExtraBold" pitchFamily="2" charset="-79"/>
            </a:endParaRPr>
          </a:p>
          <a:p>
            <a:r>
              <a:rPr lang="ru-RU" sz="5400" b="1" dirty="0">
                <a:solidFill>
                  <a:srgbClr val="00B050"/>
                </a:solidFill>
                <a:latin typeface="Arial Black" panose="020B0A04020102020204" pitchFamily="34" charset="0"/>
                <a:cs typeface="Rubik ExtraBold" pitchFamily="2" charset="-79"/>
              </a:rPr>
              <a:t>2.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E0A6047-623C-BACD-DD52-347D82DD6D8B}"/>
              </a:ext>
            </a:extLst>
          </p:cNvPr>
          <p:cNvSpPr txBox="1"/>
          <p:nvPr/>
        </p:nvSpPr>
        <p:spPr>
          <a:xfrm>
            <a:off x="3466712" y="1586022"/>
            <a:ext cx="8171834" cy="35086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200"/>
              </a:spcAft>
            </a:pPr>
            <a:r>
              <a:rPr lang="ru-RU" sz="4800" b="1" dirty="0">
                <a:latin typeface="Arial Black" panose="020B0A04020102020204" pitchFamily="34" charset="0"/>
                <a:cs typeface="Arial" panose="020B0604020202020204" pitchFamily="34" charset="0"/>
              </a:rPr>
              <a:t>Параграф 12</a:t>
            </a:r>
            <a:endParaRPr lang="ru-RU" sz="4800" b="1" dirty="0">
              <a:solidFill>
                <a:srgbClr val="FF0000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  <a:p>
            <a:pPr>
              <a:spcAft>
                <a:spcPts val="1200"/>
              </a:spcAft>
            </a:pPr>
            <a:endParaRPr lang="ru-RU" sz="4800" b="1" dirty="0">
              <a:latin typeface="Arial Black" panose="020B0A04020102020204" pitchFamily="34" charset="0"/>
              <a:cs typeface="Arial" panose="020B0604020202020204" pitchFamily="34" charset="0"/>
            </a:endParaRPr>
          </a:p>
          <a:p>
            <a:pPr>
              <a:spcAft>
                <a:spcPts val="1200"/>
              </a:spcAft>
            </a:pPr>
            <a:r>
              <a:rPr lang="ru-RU" sz="4800" b="1" dirty="0">
                <a:latin typeface="Arial Black" panose="020B0A04020102020204" pitchFamily="34" charset="0"/>
                <a:cs typeface="Arial" panose="020B0604020202020204" pitchFamily="34" charset="0"/>
              </a:rPr>
              <a:t>Задание по желанию</a:t>
            </a:r>
          </a:p>
          <a:p>
            <a:pPr>
              <a:spcAft>
                <a:spcPts val="1200"/>
              </a:spcAft>
            </a:pPr>
            <a:r>
              <a:rPr lang="ru-RU" sz="4800" b="1" dirty="0">
                <a:latin typeface="Arial Black" panose="020B0A04020102020204" pitchFamily="34" charset="0"/>
                <a:cs typeface="Arial" panose="020B0604020202020204" pitchFamily="34" charset="0"/>
              </a:rPr>
              <a:t>(кроссворд)</a:t>
            </a:r>
          </a:p>
        </p:txBody>
      </p:sp>
    </p:spTree>
    <p:extLst>
      <p:ext uri="{BB962C8B-B14F-4D97-AF65-F5344CB8AC3E}">
        <p14:creationId xmlns:p14="http://schemas.microsoft.com/office/powerpoint/2010/main" val="23332418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 rot="767102" flipV="1">
            <a:off x="6447133" y="-2866189"/>
            <a:ext cx="7469569" cy="4010313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DBA6A25-A9A1-91B9-B06B-5406C911F957}"/>
              </a:ext>
            </a:extLst>
          </p:cNvPr>
          <p:cNvSpPr txBox="1"/>
          <p:nvPr/>
        </p:nvSpPr>
        <p:spPr>
          <a:xfrm>
            <a:off x="131885" y="980018"/>
            <a:ext cx="1206011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ru-RU" sz="4000" b="1" dirty="0">
                <a:solidFill>
                  <a:srgbClr val="00B05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БАКТЕРИИ – ЭТО …</a:t>
            </a:r>
          </a:p>
        </p:txBody>
      </p:sp>
    </p:spTree>
    <p:extLst>
      <p:ext uri="{BB962C8B-B14F-4D97-AF65-F5344CB8AC3E}">
        <p14:creationId xmlns:p14="http://schemas.microsoft.com/office/powerpoint/2010/main" val="20195384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 rot="767102" flipV="1">
            <a:off x="6447133" y="-2866189"/>
            <a:ext cx="7469569" cy="4010313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DBA6A25-A9A1-91B9-B06B-5406C911F957}"/>
              </a:ext>
            </a:extLst>
          </p:cNvPr>
          <p:cNvSpPr txBox="1"/>
          <p:nvPr/>
        </p:nvSpPr>
        <p:spPr>
          <a:xfrm>
            <a:off x="131885" y="980018"/>
            <a:ext cx="1206011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ru-RU" sz="4000" b="1" dirty="0">
                <a:solidFill>
                  <a:srgbClr val="00B05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БАКТЕРИИ – ЭТО …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0" y="1904251"/>
            <a:ext cx="121920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200"/>
              </a:spcAft>
            </a:pPr>
            <a:r>
              <a:rPr lang="ru-RU" sz="2800" b="1" dirty="0">
                <a:latin typeface="Arial Black" panose="020B0A04020102020204" pitchFamily="34" charset="0"/>
                <a:cs typeface="Arial" panose="020B0604020202020204" pitchFamily="34" charset="0"/>
              </a:rPr>
              <a:t>- ПРОСТО УСТРОЕННЫЕ, МИКРОСКОПИЧЕСКИЕ ОДНОКЛЕТОЧНЫЕ ОРГАНИЗМЫ</a:t>
            </a:r>
          </a:p>
        </p:txBody>
      </p:sp>
    </p:spTree>
    <p:extLst>
      <p:ext uri="{BB962C8B-B14F-4D97-AF65-F5344CB8AC3E}">
        <p14:creationId xmlns:p14="http://schemas.microsoft.com/office/powerpoint/2010/main" val="110971572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153810"/>
            <a:ext cx="12192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>
                <a:solidFill>
                  <a:srgbClr val="00B050"/>
                </a:solidFill>
                <a:latin typeface="Arial Black" panose="020B0A04020102020204" pitchFamily="34" charset="0"/>
              </a:rPr>
              <a:t>СТРОЕНИЕ БАКТЕРИИ</a:t>
            </a:r>
            <a:endParaRPr lang="ru-RU" sz="3200" dirty="0">
              <a:solidFill>
                <a:schemeClr val="bg2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163249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153810"/>
            <a:ext cx="12192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>
                <a:solidFill>
                  <a:srgbClr val="00B050"/>
                </a:solidFill>
                <a:latin typeface="Arial Black" panose="020B0A04020102020204" pitchFamily="34" charset="0"/>
              </a:rPr>
              <a:t>СТРОЕНИЕ БАКТЕРИИ</a:t>
            </a:r>
            <a:endParaRPr lang="ru-RU" sz="3200" dirty="0">
              <a:solidFill>
                <a:schemeClr val="bg2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25C8BFB-B67D-8EB8-FDBE-D933EFAEF25B}"/>
              </a:ext>
            </a:extLst>
          </p:cNvPr>
          <p:cNvSpPr txBox="1"/>
          <p:nvPr/>
        </p:nvSpPr>
        <p:spPr>
          <a:xfrm>
            <a:off x="0" y="2074783"/>
            <a:ext cx="12192000" cy="27084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ctr">
              <a:spcAft>
                <a:spcPts val="1200"/>
              </a:spcAft>
              <a:buClr>
                <a:srgbClr val="00B050"/>
              </a:buClr>
              <a:buFont typeface="Wingdings" panose="05000000000000000000" pitchFamily="2" charset="2"/>
              <a:buChar char="ü"/>
            </a:pPr>
            <a:r>
              <a:rPr lang="ru-RU" sz="2800" b="1" dirty="0">
                <a:solidFill>
                  <a:srgbClr val="FF000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НЕТ ЯДРА!!!</a:t>
            </a:r>
          </a:p>
          <a:p>
            <a:pPr marL="285750" indent="-285750" algn="ctr">
              <a:spcAft>
                <a:spcPts val="1200"/>
              </a:spcAft>
              <a:buClr>
                <a:srgbClr val="00B050"/>
              </a:buClr>
              <a:buFont typeface="Wingdings" panose="05000000000000000000" pitchFamily="2" charset="2"/>
              <a:buChar char="ü"/>
            </a:pPr>
            <a:r>
              <a:rPr lang="ru-RU" sz="2800" b="1" dirty="0">
                <a:latin typeface="Arial Black" panose="020B0A04020102020204" pitchFamily="34" charset="0"/>
                <a:cs typeface="Arial" panose="020B0604020202020204" pitchFamily="34" charset="0"/>
              </a:rPr>
              <a:t>ДНК В ВИДЕ КОЛЬЦА В ЦИТОПЛАЗМЕ </a:t>
            </a:r>
          </a:p>
          <a:p>
            <a:pPr marL="285750" indent="-285750" algn="ctr">
              <a:spcAft>
                <a:spcPts val="1200"/>
              </a:spcAft>
              <a:buClr>
                <a:srgbClr val="00B050"/>
              </a:buClr>
              <a:buFont typeface="Wingdings" panose="05000000000000000000" pitchFamily="2" charset="2"/>
              <a:buChar char="ü"/>
            </a:pPr>
            <a:r>
              <a:rPr lang="ru-RU" sz="2800" b="1" dirty="0">
                <a:latin typeface="Arial Black" panose="020B0A04020102020204" pitchFamily="34" charset="0"/>
                <a:cs typeface="Arial" panose="020B0604020202020204" pitchFamily="34" charset="0"/>
              </a:rPr>
              <a:t>КЛЕТОЧНАЯ СТЕНКА ИЗ МУРЕИНА</a:t>
            </a:r>
          </a:p>
          <a:p>
            <a:pPr marL="285750" indent="-285750" algn="ctr">
              <a:spcAft>
                <a:spcPts val="1200"/>
              </a:spcAft>
              <a:buClr>
                <a:srgbClr val="00B050"/>
              </a:buClr>
              <a:buFont typeface="Wingdings" panose="05000000000000000000" pitchFamily="2" charset="2"/>
              <a:buChar char="ü"/>
            </a:pPr>
            <a:r>
              <a:rPr lang="ru-RU" sz="2800" b="1" dirty="0">
                <a:latin typeface="Arial Black" panose="020B0A04020102020204" pitchFamily="34" charset="0"/>
                <a:cs typeface="Arial" panose="020B0604020202020204" pitchFamily="34" charset="0"/>
              </a:rPr>
              <a:t>МОГУТ БЫТЬ ЖГУТИКИ И РЕСНИЧКИ ДЛЯ ПЕРЕДВИЖЕНИЯ</a:t>
            </a:r>
            <a:endParaRPr lang="ru-RU" sz="2400" b="1" dirty="0"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49637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153810"/>
            <a:ext cx="12192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>
                <a:solidFill>
                  <a:srgbClr val="00B050"/>
                </a:solidFill>
                <a:latin typeface="Arial Black" panose="020B0A04020102020204" pitchFamily="34" charset="0"/>
              </a:rPr>
              <a:t>СТРОЕНИЕ БАКТЕРИИ</a:t>
            </a:r>
            <a:endParaRPr lang="ru-RU" sz="3200" dirty="0">
              <a:solidFill>
                <a:schemeClr val="bg2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pic>
        <p:nvPicPr>
          <p:cNvPr id="3075" name="Picture 3" descr="i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415" y="1322172"/>
            <a:ext cx="11163050" cy="49303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3" name="Рукописный ввод 2">
                <a:extLst>
                  <a:ext uri="{FF2B5EF4-FFF2-40B4-BE49-F238E27FC236}">
                    <a16:creationId xmlns:a16="http://schemas.microsoft.com/office/drawing/2014/main" id="{06E4523A-B4ED-D361-31C6-DE07A682F274}"/>
                  </a:ext>
                </a:extLst>
              </p14:cNvPr>
              <p14:cNvContentPartPr/>
              <p14:nvPr/>
            </p14:nvContentPartPr>
            <p14:xfrm>
              <a:off x="133408" y="1417869"/>
              <a:ext cx="2035080" cy="281160"/>
            </p14:xfrm>
          </p:contentPart>
        </mc:Choice>
        <mc:Fallback xmlns="">
          <p:pic>
            <p:nvPicPr>
              <p:cNvPr id="3" name="Рукописный ввод 2">
                <a:extLst>
                  <a:ext uri="{FF2B5EF4-FFF2-40B4-BE49-F238E27FC236}">
                    <a16:creationId xmlns:a16="http://schemas.microsoft.com/office/drawing/2014/main" id="{06E4523A-B4ED-D361-31C6-DE07A682F274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70408" y="1354869"/>
                <a:ext cx="2160720" cy="406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4" name="Рукописный ввод 3">
                <a:extLst>
                  <a:ext uri="{FF2B5EF4-FFF2-40B4-BE49-F238E27FC236}">
                    <a16:creationId xmlns:a16="http://schemas.microsoft.com/office/drawing/2014/main" id="{20F678C2-B43D-C464-21D9-5B2D1E411C62}"/>
                  </a:ext>
                </a:extLst>
              </p14:cNvPr>
              <p14:cNvContentPartPr/>
              <p14:nvPr/>
            </p14:nvContentPartPr>
            <p14:xfrm>
              <a:off x="486208" y="2794869"/>
              <a:ext cx="936000" cy="310680"/>
            </p14:xfrm>
          </p:contentPart>
        </mc:Choice>
        <mc:Fallback xmlns="">
          <p:pic>
            <p:nvPicPr>
              <p:cNvPr id="4" name="Рукописный ввод 3">
                <a:extLst>
                  <a:ext uri="{FF2B5EF4-FFF2-40B4-BE49-F238E27FC236}">
                    <a16:creationId xmlns:a16="http://schemas.microsoft.com/office/drawing/2014/main" id="{20F678C2-B43D-C464-21D9-5B2D1E411C62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423568" y="2732229"/>
                <a:ext cx="1061640" cy="436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">
            <p14:nvContentPartPr>
              <p14:cNvPr id="5" name="Рукописный ввод 4">
                <a:extLst>
                  <a:ext uri="{FF2B5EF4-FFF2-40B4-BE49-F238E27FC236}">
                    <a16:creationId xmlns:a16="http://schemas.microsoft.com/office/drawing/2014/main" id="{D7F8B632-F686-07EF-D1C4-8510214A6DF8}"/>
                  </a:ext>
                </a:extLst>
              </p14:cNvPr>
              <p14:cNvContentPartPr/>
              <p14:nvPr/>
            </p14:nvContentPartPr>
            <p14:xfrm>
              <a:off x="6218848" y="1376469"/>
              <a:ext cx="1361160" cy="203040"/>
            </p14:xfrm>
          </p:contentPart>
        </mc:Choice>
        <mc:Fallback xmlns="">
          <p:pic>
            <p:nvPicPr>
              <p:cNvPr id="5" name="Рукописный ввод 4">
                <a:extLst>
                  <a:ext uri="{FF2B5EF4-FFF2-40B4-BE49-F238E27FC236}">
                    <a16:creationId xmlns:a16="http://schemas.microsoft.com/office/drawing/2014/main" id="{D7F8B632-F686-07EF-D1C4-8510214A6DF8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6155848" y="1313469"/>
                <a:ext cx="1486800" cy="328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0">
            <p14:nvContentPartPr>
              <p14:cNvPr id="6" name="Рукописный ввод 5">
                <a:extLst>
                  <a:ext uri="{FF2B5EF4-FFF2-40B4-BE49-F238E27FC236}">
                    <a16:creationId xmlns:a16="http://schemas.microsoft.com/office/drawing/2014/main" id="{D53245D2-4046-9C7B-345E-AB78A8CD2444}"/>
                  </a:ext>
                </a:extLst>
              </p14:cNvPr>
              <p14:cNvContentPartPr/>
              <p14:nvPr/>
            </p14:nvContentPartPr>
            <p14:xfrm>
              <a:off x="8850808" y="5713029"/>
              <a:ext cx="2701440" cy="208080"/>
            </p14:xfrm>
          </p:contentPart>
        </mc:Choice>
        <mc:Fallback xmlns="">
          <p:pic>
            <p:nvPicPr>
              <p:cNvPr id="6" name="Рукописный ввод 5">
                <a:extLst>
                  <a:ext uri="{FF2B5EF4-FFF2-40B4-BE49-F238E27FC236}">
                    <a16:creationId xmlns:a16="http://schemas.microsoft.com/office/drawing/2014/main" id="{D53245D2-4046-9C7B-345E-AB78A8CD2444}"/>
                  </a:ext>
                </a:extLst>
              </p:cNvPr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8787808" y="5650389"/>
                <a:ext cx="2827080" cy="333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2">
            <p14:nvContentPartPr>
              <p14:cNvPr id="7" name="Рукописный ввод 6">
                <a:extLst>
                  <a:ext uri="{FF2B5EF4-FFF2-40B4-BE49-F238E27FC236}">
                    <a16:creationId xmlns:a16="http://schemas.microsoft.com/office/drawing/2014/main" id="{FC045303-404A-C38F-66F3-F8FBDE2D5A47}"/>
                  </a:ext>
                </a:extLst>
              </p14:cNvPr>
              <p14:cNvContentPartPr/>
              <p14:nvPr/>
            </p14:nvContentPartPr>
            <p14:xfrm>
              <a:off x="490888" y="5713749"/>
              <a:ext cx="3842280" cy="567720"/>
            </p14:xfrm>
          </p:contentPart>
        </mc:Choice>
        <mc:Fallback xmlns="">
          <p:pic>
            <p:nvPicPr>
              <p:cNvPr id="7" name="Рукописный ввод 6">
                <a:extLst>
                  <a:ext uri="{FF2B5EF4-FFF2-40B4-BE49-F238E27FC236}">
                    <a16:creationId xmlns:a16="http://schemas.microsoft.com/office/drawing/2014/main" id="{FC045303-404A-C38F-66F3-F8FBDE2D5A47}"/>
                  </a:ext>
                </a:extLst>
              </p:cNvPr>
              <p:cNvPicPr/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428248" y="5651109"/>
                <a:ext cx="3967920" cy="6933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71267243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153810"/>
            <a:ext cx="12192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>
                <a:solidFill>
                  <a:srgbClr val="00B050"/>
                </a:solidFill>
                <a:latin typeface="Arial Black" panose="020B0A04020102020204" pitchFamily="34" charset="0"/>
              </a:rPr>
              <a:t>СТРОЕНИЕ БАКТЕРИИ</a:t>
            </a:r>
            <a:endParaRPr lang="ru-RU" sz="3200" dirty="0">
              <a:solidFill>
                <a:schemeClr val="bg2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pic>
        <p:nvPicPr>
          <p:cNvPr id="3075" name="Picture 3" descr="i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415" y="1322172"/>
            <a:ext cx="11163050" cy="49303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1208154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405</TotalTime>
  <Words>707</Words>
  <Application>Microsoft Office PowerPoint</Application>
  <PresentationFormat>Широкоэкранный</PresentationFormat>
  <Paragraphs>166</Paragraphs>
  <Slides>37</Slides>
  <Notes>4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37</vt:i4>
      </vt:variant>
    </vt:vector>
  </HeadingPairs>
  <TitlesOfParts>
    <vt:vector size="45" baseType="lpstr">
      <vt:lpstr>Arial</vt:lpstr>
      <vt:lpstr>Arial Black</vt:lpstr>
      <vt:lpstr>Calibri</vt:lpstr>
      <vt:lpstr>Calibri Light</vt:lpstr>
      <vt:lpstr>Cambria</vt:lpstr>
      <vt:lpstr>Open Sans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Кожевникова Таисия Алексеевна</dc:creator>
  <cp:lastModifiedBy>Кожевникова Таисия Алексеевна</cp:lastModifiedBy>
  <cp:revision>15</cp:revision>
  <dcterms:created xsi:type="dcterms:W3CDTF">2023-08-30T09:24:33Z</dcterms:created>
  <dcterms:modified xsi:type="dcterms:W3CDTF">2024-01-29T18:06:12Z</dcterms:modified>
</cp:coreProperties>
</file>