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098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58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484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56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73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116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3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468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49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96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53000">
              <a:schemeClr val="accent6">
                <a:lumMod val="60000"/>
                <a:lumOff val="4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81773-7A93-471A-876D-4A9565BB2A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FEEE9-0649-4BE8-8B1D-2A163E657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5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6454" y="245661"/>
            <a:ext cx="9144000" cy="16240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anose="02050604050505020204" pitchFamily="18" charset="0"/>
              </a:rPr>
              <a:t>Психологическая подготовка спортсменов  младшего школьного возраста</a:t>
            </a:r>
            <a:endParaRPr lang="ru-RU" sz="3200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323833" y="5036024"/>
            <a:ext cx="200167" cy="22177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973" y="2320119"/>
            <a:ext cx="6150741" cy="419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9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1528" y="679918"/>
            <a:ext cx="6900472" cy="5811837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Bookman Old Style" panose="02050604050505020204" pitchFamily="18" charset="0"/>
              </a:rPr>
              <a:t>Формирование навыков выстраивания оптимального психического состояния</a:t>
            </a:r>
            <a:r>
              <a:rPr lang="ru-RU" sz="2400" dirty="0" smtClean="0"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latin typeface="Bookman Old Style" panose="02050604050505020204" pitchFamily="18" charset="0"/>
              </a:rPr>
            </a:br>
            <a:r>
              <a:rPr lang="ru-RU" sz="2400" dirty="0" smtClean="0"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latin typeface="Bookman Old Style" panose="02050604050505020204" pitchFamily="18" charset="0"/>
              </a:rPr>
            </a:br>
            <a:r>
              <a:rPr lang="ru-RU" sz="2400" dirty="0" smtClean="0">
                <a:latin typeface="Bookman Old Style" panose="02050604050505020204" pitchFamily="18" charset="0"/>
              </a:rPr>
              <a:t>Психическая </a:t>
            </a:r>
            <a:r>
              <a:rPr lang="ru-RU" sz="2400" dirty="0" err="1" smtClean="0">
                <a:latin typeface="Bookman Old Style" panose="02050604050505020204" pitchFamily="18" charset="0"/>
              </a:rPr>
              <a:t>саморегуляция</a:t>
            </a:r>
            <a:r>
              <a:rPr lang="ru-RU" sz="2400" dirty="0" smtClean="0">
                <a:latin typeface="Bookman Old Style" panose="02050604050505020204" pitchFamily="18" charset="0"/>
              </a:rPr>
              <a:t> состояния напряженности и стресса предусматривает освоение некоторых начальных навыков релаксации и управления психическими и вегето-соматическими функциями. Процесс релаксации лежит в основе использования частных техник (методик), направленных на 1) успокоение – устранение эмоциональной доминанты; 2) восстановление, снижение выраженных функциональных расстройств, чрезмерных реакций; 3) стимуляцию функциональной активности – повышение тонуса, реактивности на вербальные воздействия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14400" y="6131243"/>
            <a:ext cx="509666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823"/>
            <a:ext cx="5291528" cy="658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6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557" y="0"/>
            <a:ext cx="10515600" cy="1325563"/>
          </a:xfrm>
        </p:spPr>
        <p:txBody>
          <a:bodyPr/>
          <a:lstStyle/>
          <a:p>
            <a:r>
              <a:rPr lang="ru-RU" sz="3200" dirty="0" smtClean="0">
                <a:latin typeface="Bookman Old Style" panose="02050604050505020204" pitchFamily="18" charset="0"/>
              </a:rPr>
              <a:t>Внимание и уверенность</a:t>
            </a:r>
            <a:r>
              <a:rPr lang="ru-RU" dirty="0" smtClean="0">
                <a:latin typeface="Bookman Old Style" panose="02050604050505020204" pitchFamily="18" charset="0"/>
              </a:rPr>
              <a:t/>
            </a:r>
            <a:br>
              <a:rPr lang="ru-RU" dirty="0" smtClean="0">
                <a:latin typeface="Bookman Old Style" panose="02050604050505020204" pitchFamily="18" charset="0"/>
              </a:rPr>
            </a:b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4" y="610926"/>
            <a:ext cx="5909481" cy="591270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Bookman Old Style" panose="02050604050505020204" pitchFamily="18" charset="0"/>
              </a:rPr>
              <a:t>Внимание</a:t>
            </a:r>
            <a:r>
              <a:rPr lang="ru-RU" sz="2000" dirty="0" smtClean="0">
                <a:latin typeface="Bookman Old Style" panose="02050604050505020204" pitchFamily="18" charset="0"/>
              </a:rPr>
              <a:t>– это процесс сознательного или бессознательного (полубессознательного) отбора одной информации, поступающей через органы чувств, и игнорирования другой.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В различных видах спорта внимание имеет разное значение. В ряде видов спорта, таких как спортивные игры, требующих постоянного и напряженного сосредоточения на игровом предмете, действиях партнеров и соперников, внимание является одним из ключевых качеств спортсмена.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Уверенность.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Спортивные психологи определяют уверенность как «веру в то, что вы успешно выполните необходимое действие». По сути уверенность представляет собой ожидание успеха.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311" y="662781"/>
            <a:ext cx="5991128" cy="595203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 prstMaterial="plastic">
            <a:bevelT w="165100" h="165100" prst="relaxedInset"/>
            <a:extrusionClr>
              <a:schemeClr val="accent6">
                <a:lumMod val="40000"/>
                <a:lumOff val="60000"/>
              </a:schemeClr>
            </a:extrusionClr>
            <a:contourClr>
              <a:schemeClr val="accent6">
                <a:lumMod val="40000"/>
                <a:lumOff val="60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2947999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10392770" cy="663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53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55093" y="365125"/>
            <a:ext cx="183107" cy="85251"/>
          </a:xfrm>
        </p:spPr>
        <p:txBody>
          <a:bodyPr>
            <a:normAutofit fontScale="90000"/>
          </a:bodyPr>
          <a:lstStyle/>
          <a:p>
            <a:r>
              <a:rPr lang="ru-RU" sz="900" dirty="0" smtClean="0"/>
              <a:t>.</a:t>
            </a:r>
            <a:endParaRPr lang="ru-RU" sz="9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690" y="407749"/>
            <a:ext cx="10515600" cy="5801981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Bookman Old Style" panose="02050604050505020204" pitchFamily="18" charset="0"/>
              </a:rPr>
              <a:t>Эмоции</a:t>
            </a:r>
            <a:r>
              <a:rPr lang="ru-RU" sz="2000" dirty="0" smtClean="0">
                <a:latin typeface="Bookman Old Style" panose="02050604050505020204" pitchFamily="18" charset="0"/>
              </a:rPr>
              <a:t> играют большую роль в формировании спортсмена. Правильная работа с эмоциональными переживаниями может помочь взрастить новых чемпионов, ведь успехи в спорте связаны не только с серьезными физическими нагрузками, но и с правильным психологическим настроем спортсмена. Зачастую спортсмены сталкиваются с внутренними психологическими проблемами, которые перечёркивают все старания направленные на физическую подготовку. Основными причинами обращения спортсменов к психологу являются чрезмерный страх и волнение, связанные с вероятностью не оправдать надежды и не показать на соревнованиях необходимый результат.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Раздражение</a:t>
            </a:r>
            <a:r>
              <a:rPr lang="ru-RU" sz="2000" dirty="0" smtClean="0">
                <a:latin typeface="Bookman Old Style" panose="02050604050505020204" pitchFamily="18" charset="0"/>
              </a:rPr>
              <a:t> – это зачастую реакция на неудовлетворённые потребности. Задачей спортивного психолога в такой ситуации будет найти основную причину, неудовлетворённую потребность и помочь спортсмену наладить эмоциональный фон путём достижения целей и удовлетворения потребностей.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Общеизвестно, что высокий уровень мотивации, для победа в спорте увеличивает эффективность деятельности, но если ребенок демонстрирует чрезмерное желание выиграть, то результат ухудшается.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588" y="126964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man Old Style" panose="02050604050505020204" pitchFamily="18" charset="0"/>
              </a:rPr>
              <a:t>Последствие не эффективного переживание в спорте </a:t>
            </a:r>
            <a:endParaRPr lang="ru-RU" sz="3600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3799" y="1401501"/>
            <a:ext cx="5247867" cy="527225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Поражение, проигрыш, значимый неуспех – одни из базовых переживаний личности. Ситуации, провоцирующие соответствующие переживания, встречаются в любой деятельности на протяжении всей жизни, и поэтому отношение к неуспеху является важной характеристикой личности, определяет поведение человека во многих ситуациях</a:t>
            </a:r>
            <a:r>
              <a:rPr lang="ru-RU" sz="2000" dirty="0" smtClean="0">
                <a:latin typeface="Bookman Old Style" panose="02050604050505020204" pitchFamily="18" charset="0"/>
              </a:rPr>
              <a:t>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7" y="1401501"/>
            <a:ext cx="6177310" cy="509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17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91570" y="365125"/>
            <a:ext cx="46630" cy="4127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9393" y="174246"/>
            <a:ext cx="8756177" cy="435133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Эмоции представляют собой личностные отношение человека к окружающей среде и себе, и определяются потребностями и мотивами человека. Они обеспечивают избирательное поведение человека в ситуации со многими выборами, подкрепляя определенные пути решения задач и способы действий.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В регуляции функциональных состояний, которые являются базой двигательной деятельности человека, принимают участие различные психологические, нервные и гуморальные механизмы: потребности, основные источники активности; мотивы, побуждающие к удовлетворению этих потребностей; эмоции, подкрепляющие деятельность; речевая регуляция (самоорганизация и </a:t>
            </a:r>
            <a:r>
              <a:rPr lang="ru-RU" sz="2000" dirty="0" err="1" smtClean="0">
                <a:latin typeface="Bookman Old Style" panose="02050604050505020204" pitchFamily="18" charset="0"/>
              </a:rPr>
              <a:t>самомобилизация</a:t>
            </a:r>
            <a:r>
              <a:rPr lang="ru-RU" sz="2000" dirty="0" smtClean="0">
                <a:latin typeface="Bookman Old Style" panose="02050604050505020204" pitchFamily="18" charset="0"/>
              </a:rPr>
              <a:t>).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-1" b="51321"/>
          <a:stretch/>
        </p:blipFill>
        <p:spPr>
          <a:xfrm>
            <a:off x="967602" y="4112241"/>
            <a:ext cx="9406360" cy="2575163"/>
          </a:xfrm>
          <a:prstGeom prst="rect">
            <a:avLst/>
          </a:prstGeom>
          <a:effectLst>
            <a:innerShdw blurRad="114300" dir="21540000">
              <a:schemeClr val="accent6">
                <a:lumMod val="75000"/>
              </a:schemeClr>
            </a:innerShdw>
          </a:effectLst>
        </p:spPr>
      </p:pic>
    </p:spTree>
    <p:extLst>
      <p:ext uri="{BB962C8B-B14F-4D97-AF65-F5344CB8AC3E}">
        <p14:creationId xmlns:p14="http://schemas.microsoft.com/office/powerpoint/2010/main" val="81040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810" y="-338601"/>
            <a:ext cx="3870277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anose="02050604050505020204" pitchFamily="18" charset="0"/>
              </a:rPr>
              <a:t>Страхи в спорте</a:t>
            </a:r>
            <a:endParaRPr lang="ru-RU" sz="3200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961" y="632120"/>
            <a:ext cx="10515600" cy="575503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Страхи являются обычным явление в спорте и могут серьёзно повлиять на выступления как начинающих, так и профессиональных спортсменов.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Страх провала.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Многие спортсмены боятся не справиться с высокими ожиданиями, как от себя, так и от окружающих. Они боятся не достичь поставленных целей и провалиться в глазах тренеров, болельщиков и самих себя.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Страх травмы.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Травмы являются неотъемлемой частью спорта, и многие спортсмены боятся получить серьезную травму, которая может поставить крест на их карьере. Этот страх может привести к осторожности и снижению риска в выступлениях, что в свою очередь может негативно сказаться на результате.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Страх неуспеха.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Спортсмены, особенно те, кто находится на вершине своей карьеры, могут бояться неудачи и потери своего статуса. Они бояться потерять свою репутацию.</a:t>
            </a:r>
          </a:p>
          <a:p>
            <a:r>
              <a:rPr lang="ru-RU" sz="2000" b="1" i="1" dirty="0" smtClean="0">
                <a:latin typeface="Bookman Old Style" panose="02050604050505020204" pitchFamily="18" charset="0"/>
              </a:rPr>
              <a:t>Страх несовершенства.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Многие спортсмены стремятся к идеальным результатам и боятся совершать ошибки или быть несовершенными. Они боятся быть критикуемыми или не удовлетворить своих тренеров и себя.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Психологическая подготовка может включать в себя различные техники, такие как дыхательные упражнения, визуализация успеха, позитивное мышление и работу над уверенностью.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736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3600" dirty="0" smtClean="0">
                <a:latin typeface="Bookman Old Style" panose="02050604050505020204" pitchFamily="18" charset="0"/>
              </a:rPr>
              <a:t>Организация взаимодействия в системе «тренер – спортсмен – родители спортсмена».</a:t>
            </a:r>
            <a:endParaRPr lang="ru-RU" sz="3600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404" y="1325563"/>
            <a:ext cx="6149453" cy="527121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Bookman Old Style" panose="02050604050505020204" pitchFamily="18" charset="0"/>
              </a:rPr>
              <a:t>Личные отношения воспитанников к тренеру играет существенную роль в росте спортивных результатов. Обнаружилась взаимосвязь между спортсменом к тренеру и такими качествами спортсмена как: настойчивость; дисциплинированность; старательность; исполнительность</a:t>
            </a:r>
            <a:r>
              <a:rPr lang="ru-RU" sz="1800" dirty="0" smtClean="0"/>
              <a:t>.</a:t>
            </a:r>
          </a:p>
          <a:p>
            <a:r>
              <a:rPr lang="ru-RU" sz="1800" dirty="0" smtClean="0">
                <a:latin typeface="Bookman Old Style" panose="02050604050505020204" pitchFamily="18" charset="0"/>
              </a:rPr>
              <a:t>Родители являются одним из источников которые больше всего влияют на окружающую среду спортсмена и, следовательно, на успех ребенка. Межличностные отношения между родителем, тренером и спортсменом часто называют - " спортивным треугольником " или треугольником отношений.</a:t>
            </a:r>
          </a:p>
          <a:p>
            <a:r>
              <a:rPr lang="ru-RU" sz="1800" dirty="0" smtClean="0">
                <a:latin typeface="Bookman Old Style" panose="02050604050505020204" pitchFamily="18" charset="0"/>
              </a:rPr>
              <a:t>Тренер является лидером команды. Роль тренера многогранна. Она заключается не только в развитии навыков необходимых для достижения успехов в спорте. Тренер должен быть хорошим коммуникатором.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905" y="1325563"/>
            <a:ext cx="5666095" cy="508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26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697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Bookman Old Style</vt:lpstr>
      <vt:lpstr>Calibri</vt:lpstr>
      <vt:lpstr>Calibri Light</vt:lpstr>
      <vt:lpstr>Тема Office</vt:lpstr>
      <vt:lpstr>Психологическая подготовка спортсменов  младшего школьного возраста</vt:lpstr>
      <vt:lpstr>Формирование навыков выстраивания оптимального психического состояния  Психическая саморегуляция состояния напряженности и стресса предусматривает освоение некоторых начальных навыков релаксации и управления психическими и вегето-соматическими функциями. Процесс релаксации лежит в основе использования частных техник (методик), направленных на 1) успокоение – устранение эмоциональной доминанты; 2) восстановление, снижение выраженных функциональных расстройств, чрезмерных реакций; 3) стимуляцию функциональной активности – повышение тонуса, реактивности на вербальные воздействия</vt:lpstr>
      <vt:lpstr>Внимание и уверенность </vt:lpstr>
      <vt:lpstr>Презентация PowerPoint</vt:lpstr>
      <vt:lpstr>.</vt:lpstr>
      <vt:lpstr>Последствие не эффективного переживание в спорте </vt:lpstr>
      <vt:lpstr>.</vt:lpstr>
      <vt:lpstr>Страхи в спорте</vt:lpstr>
      <vt:lpstr>    Организация взаимодействия в системе «тренер – спортсмен – родители спортсмена».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подготовка спортсменов  младшего школьного возраста</dc:title>
  <dc:creator>User</dc:creator>
  <cp:lastModifiedBy>User</cp:lastModifiedBy>
  <cp:revision>9</cp:revision>
  <dcterms:created xsi:type="dcterms:W3CDTF">2024-01-29T16:18:43Z</dcterms:created>
  <dcterms:modified xsi:type="dcterms:W3CDTF">2024-01-29T17:30:33Z</dcterms:modified>
</cp:coreProperties>
</file>