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5" r:id="rId31"/>
    <p:sldId id="287" r:id="rId32"/>
    <p:sldId id="288" r:id="rId33"/>
    <p:sldId id="289" r:id="rId34"/>
    <p:sldId id="290" r:id="rId35"/>
    <p:sldId id="291" r:id="rId36"/>
    <p:sldId id="272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58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B2D1B1-77F7-438F-8018-5C847773A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3CA14D-4E8F-43A9-BB61-ECBA5A5737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25304F-F56E-43BE-8DCF-39263D4E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35B32B-0A54-4090-98E9-F13959AB5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FA4D25-0870-49D1-80A2-39B9F385E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11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D2044F-363F-42D1-A2C9-F24AD18C2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74BC2F-AAF1-4BB9-B6C3-99A86A428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BCADF7-0F6A-4015-8D75-8D53066F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F37118-5675-46D0-ADEF-A7CE87076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5F31CA-4FB4-4E45-A922-F82C2F96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19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2B4EC96-22A2-43E6-8433-05039F4F01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E94AC39-1939-48D0-8308-BD62C3C27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3893D1-174C-4B23-99BA-7D10D2C82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993528-1BF1-4C7E-A483-DC3C7247F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10EEE0-DE3E-4A1E-A233-9AA654A68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05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187B05-4C2A-4877-95CF-F20463082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769D38-8E53-418F-8109-D55B931E2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A1A67C-E95E-43DB-BAFA-1EEB12EE3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9D5861-CA6A-42E9-BDF5-3561E2EE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219F9F-E1C7-4797-B804-332D20E8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90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713375-BB28-4E1B-A430-D8F9C0BB4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C2F592-0960-4AF0-B174-72790265D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EBDE38-3723-46BF-8B9B-2B664C214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80C12A-A366-43E6-91DC-4F38234B0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990825-52B8-4E47-9763-5F602D348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31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5F0710-85BB-439B-B267-DB21B08C8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6DD0D1-7C98-4869-92A4-1AD100632E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609C53-6F8D-46AF-A732-9CE0B2DB6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819D6F-3A2B-4E09-8855-6B6303C91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5F7DFFE-AAE3-433B-80F9-75FC52BD8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C0C4DF-9EE8-4517-8033-EA827C57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02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26778F-EC54-4FB1-B81C-961FE3CC3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C0CE15-9EC0-48F6-8CCA-7FD5319A1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DFCEF54-5B98-4AA9-A64B-A41368E5BF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436D78B-A702-467E-B810-136D8DB9DE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FF1665C-8A94-4939-9BED-5F365D51A6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1A0452F-4501-4640-B171-D32236509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1F8325A-E668-46FD-9258-A0B39D788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3471D89-C647-4B72-8903-6139F12AC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919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122CC-1D05-40A9-BD83-B98BF7363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CAE2FE6-EA86-4E7D-A06C-85033940E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B1F112B-E6E0-4FE4-962C-56CDAF3A3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5017EB-9209-48B3-B6B0-08A03C96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4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521444D-7610-4079-8F99-2440E41D4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48EDAAA-232A-45BD-80D8-56B090AC8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850517D-47DF-455D-B6FA-AA9B294A3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52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18D73F-6F5E-4973-93F1-32058431D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CE3C0D-A55E-4561-9733-E7BDD95FB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FE663C-1A2A-45E8-909B-12231BF909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A54ABB-DC2C-431B-8046-251A60661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3470BF-DFFB-4F12-AD2A-5C4FCF14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27C4BE5-F076-4DE3-871A-F45E491E2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807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9691BE-75D8-4918-A3D2-164E0A12E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723652A-45EA-4BEA-BB5F-55916AF4F0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6D987D-ABB5-4028-8E34-0217B73DCA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9B19501-A591-4737-AD2C-D6E1764D8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0B4048-B709-439B-A573-6E02F9264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3FDD86-5840-49D9-8155-E72553C4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930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B9061C-A5D5-4522-B559-9C0C1AF2A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C4B1EE-55A5-429D-BE7F-57D5CA74E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1B6201-AB11-403A-8DA0-8EE2A91EB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02CE7-4F30-40FB-AAFA-BC5EF12E9CFB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4D445F-FFFF-4B35-B7E4-CE928271BF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C70428-E090-40DD-8828-458CB9CFA5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2FFEE-1300-4AA0-B066-5FFD83FEF8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28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windows-hardware/drivers/devtest/event-tracing-for-windows--etw-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uru99.com/ru/inter-process-communication-ipc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EAB3B3-45DD-4234-A854-81C937B1A0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12072"/>
            <a:ext cx="9144000" cy="2387600"/>
          </a:xfrm>
        </p:spPr>
        <p:txBody>
          <a:bodyPr>
            <a:normAutofit/>
          </a:bodyPr>
          <a:lstStyle/>
          <a:p>
            <a:r>
              <a:rPr lang="ru-RU" dirty="0">
                <a:latin typeface="+mn-lt"/>
              </a:rPr>
              <a:t>Протоколы удалённого вызова процедур</a:t>
            </a:r>
          </a:p>
        </p:txBody>
      </p:sp>
    </p:spTree>
    <p:extLst>
      <p:ext uri="{BB962C8B-B14F-4D97-AF65-F5344CB8AC3E}">
        <p14:creationId xmlns:p14="http://schemas.microsoft.com/office/powerpoint/2010/main" val="2652892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37C245-DA3E-4663-B04D-FFAFD75C2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Как работает </a:t>
            </a:r>
            <a:r>
              <a:rPr lang="en-US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723E67-964B-4F75-80E0-1ABF53B14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6103"/>
            <a:ext cx="10515600" cy="518595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 процессе RPC происходят следующие шаги:</a:t>
            </a:r>
          </a:p>
          <a:p>
            <a:pPr algn="l"/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Шаг 1) 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Клиент, заглушка клиента и один экземпляр среды выполнения RPC выполняются на клиентском компьютере.</a:t>
            </a:r>
          </a:p>
          <a:p>
            <a:pPr algn="l"/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Шаг 2) 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Клиент запускает процесс-заглушку клиента, передавая параметры обычным способом. Заглушка клиента хранится в собственном адресном пространстве клиента. Он также просит локальную среду выполнения RPC отправить обратно на заглушку сервера.</a:t>
            </a:r>
          </a:p>
          <a:p>
            <a:pPr algn="l"/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Шаг 3) 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На этом этапе пользователь получает доступ к RPC, выполняя обычную локальную процедурную калибровку. RPC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Runtime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управляет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transmission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сообщений между сетью через клиент и сервер. Он также выполняет функцию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повторногоtransmission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, подтверждение, маршрутизация и шифрование.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347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37C245-DA3E-4663-B04D-FFAFD75C2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Как работает </a:t>
            </a:r>
            <a:r>
              <a:rPr lang="en-US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723E67-964B-4F75-80E0-1ABF53B14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1118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Шаг 4)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 После завершения серверной процедуры он возвращается к серверной заглушке, которая упаковывает (упорядочивает) возвращаемые значения в сообщение. Затем заглушка сервера отправляет сообщение обратно на транспортный уровень.</a:t>
            </a:r>
          </a:p>
          <a:p>
            <a:pPr algn="l"/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Шаг 5) 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На этом этапе транспортный уровень отправляет сообщение о результате на транспортный уровень клиента, который возвращает сообщение в заглушку клиента.</a:t>
            </a:r>
          </a:p>
          <a:p>
            <a:pPr algn="l"/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Шаг 6) 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На этом этапе клиентская заглушка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демаршалирует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(распаковывает) возвращаемые параметры в результирующем пакете, и процесс выполнения возвращается вызывающей стороне.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704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EB0325-BAED-428C-99B4-08ED4600B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Характеристики РПК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E2F680-6C6D-410B-9D30-6D8E124A0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Вот </a:t>
            </a: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основные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характеристики RPC: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Вызванная процедура находится в другом процессе, который, скорее всего, находится на другой машине.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Процессы не разделяют адресное пространство.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Параметры передаются только по значениям.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 выполняется в среде серверного процесса.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Он не обеспечивает доступ к среде вызывающей процедуры.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399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C3A94-D23A-4598-8D1F-9D419B0BB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Особенности РПК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DDF03E-DF42-4172-9D1C-D04F3CF7B2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Вот важные особенности RPC: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Простой синтаксис вызова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Предлагает известную семантику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Обеспечьте четко определенный интерфейс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Он может взаимодействовать между процессами на одной или разных машинах.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252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65F05-6D99-4EC9-91C5-189DB1F8E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Преимущества РПК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28EEEB-0D2D-41F4-A007-EC6C6A68E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Вот плюсы/преимущества RPC: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Метод RPC помогает клиентам взаимодействовать с серверами посредством обычного использования вызовов процедур на языках высокого уровня.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Метод RPC моделируется на основе вызова локальной процедуры, но вызываемая процедура, скорее всего, будет выполняться в другом процессе и обычно на другом компьютере.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 поддерживает модели, ориентированные на процессы и потоки.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 скрывает от пользователя внутренний механизм передачи сообщений.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Усилия, необходимые для переписывания и повторной разработки кода, минимальны.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Удаленные вызовы процедур могут использоваться как в распределенной, так и в локальной среде.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312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65F05-6D99-4EC9-91C5-189DB1F8E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Преимущества РПК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28EEEB-0D2D-41F4-A007-EC6C6A68E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67311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Он использует многие уровни протокола для повышения производительности.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 обеспечивает абстракцию. Например, природа передачи сообщений в сети остается скрытой от пользователя.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 позволяет использовать приложения в распределенной среде, а не только в локальной среде.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При использовании кода RPC усилия по переписыванию и разработке сводятся к минимуму.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Поддержка процессно-ориентированных и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потоко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-ориентированных моделей с помощью RPC.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616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1620D-316F-446A-8CC3-AD658FB3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Недостатки </a:t>
            </a:r>
            <a:r>
              <a:rPr lang="en-US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569421-020A-4EDB-929C-6570FA3776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Вот минусы/недостатки использования RPC: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Удаленный вызов процедуры передает параметры только по значениям и значениям указателей, что недопустимо.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Время вызова (и возврата) удаленной процедуры (т. е. накладные расходы) может быть значительно меньше, чем для локальной процедуры.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Этот механизм очень уязвим к сбоям, поскольку он включает в себя систему связи, другую машину и другой процесс.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Концепция RPC может быть реализована разными способами, что не является стандартом.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Не предлагает никакой гибкости в RPC для аппаратной архитектуры, поскольку он в основном основан на взаимодействии.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Стоимость процесса увеличивается из-за удаленного вызова процедуры.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839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92BCC9-E67E-415E-BC1A-BBB7AFB32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Протоколы в </a:t>
            </a:r>
            <a:r>
              <a:rPr lang="en-US" b="0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RPC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FBE8A8-630D-4BA2-B5C6-7E2F7CF1F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Разобравшись как работает RPC, подробнее изучим протоколы, которые активно эксплуатируются в интерфейсах RPC и, следовательно, доступны атакующему. И первым мы рассмотрим протокол 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Named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Pipes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 (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NPs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993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8AF5CA-0A49-4EE1-9A55-255E5F937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Named Pipes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CED9E3-EF35-4993-9E1B-76955FBFF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effectLst/>
                <a:latin typeface="-apple-system"/>
              </a:rPr>
              <a:t>Данный протокол следует принципам передачи данных через чтение и запись: используя </a:t>
            </a:r>
            <a:r>
              <a:rPr lang="ru-RU" b="0" i="0" dirty="0" err="1">
                <a:effectLst/>
                <a:latin typeface="-apple-system"/>
              </a:rPr>
              <a:t>NPs</a:t>
            </a:r>
            <a:r>
              <a:rPr lang="ru-RU" b="0" i="0" dirty="0">
                <a:effectLst/>
                <a:latin typeface="-apple-system"/>
              </a:rPr>
              <a:t> можно записывать, а также сразу читать наименование и аргументы функций. Более того, это даже можно делать одновременно. </a:t>
            </a:r>
            <a:r>
              <a:rPr lang="ru-RU" b="0" i="0" dirty="0" err="1">
                <a:effectLst/>
                <a:latin typeface="-apple-system"/>
              </a:rPr>
              <a:t>NPs</a:t>
            </a:r>
            <a:r>
              <a:rPr lang="ru-RU" b="0" i="0" dirty="0">
                <a:effectLst/>
                <a:latin typeface="-apple-system"/>
              </a:rPr>
              <a:t> проще всего представлять в виде файлов: в Windows взаимодействие с ними происходит с помощью функций </a:t>
            </a:r>
            <a:r>
              <a:rPr lang="ru-RU" b="1" i="0" u="none" strike="noStrike" dirty="0">
                <a:effectLst/>
                <a:latin typeface="-apple-system"/>
              </a:rPr>
              <a:t>CreateFile</a:t>
            </a:r>
            <a:r>
              <a:rPr lang="ru-RU" b="0" i="0" dirty="0">
                <a:effectLst/>
                <a:latin typeface="-apple-system"/>
              </a:rPr>
              <a:t>, </a:t>
            </a:r>
            <a:r>
              <a:rPr lang="ru-RU" b="1" i="0" u="none" strike="noStrike" dirty="0">
                <a:effectLst/>
                <a:latin typeface="-apple-system"/>
              </a:rPr>
              <a:t>ReadFile</a:t>
            </a:r>
            <a:r>
              <a:rPr lang="ru-RU" b="0" i="0" dirty="0">
                <a:effectLst/>
                <a:latin typeface="-apple-system"/>
              </a:rPr>
              <a:t>, </a:t>
            </a:r>
            <a:r>
              <a:rPr lang="ru-RU" b="1" i="0" u="none" strike="noStrike" dirty="0">
                <a:effectLst/>
                <a:latin typeface="-apple-system"/>
              </a:rPr>
              <a:t>WriteFile</a:t>
            </a:r>
            <a:r>
              <a:rPr lang="ru-RU" b="0" i="0" dirty="0">
                <a:effectLst/>
                <a:latin typeface="-apple-system"/>
              </a:rPr>
              <a:t>, что в некоторой степени намекает нам на схожесть этих технологий. </a:t>
            </a:r>
            <a:r>
              <a:rPr lang="ru-RU" b="0" i="0" dirty="0" err="1">
                <a:effectLst/>
                <a:latin typeface="-apple-system"/>
              </a:rPr>
              <a:t>NPs</a:t>
            </a:r>
            <a:r>
              <a:rPr lang="ru-RU" b="0" i="0" dirty="0">
                <a:effectLst/>
                <a:latin typeface="-apple-system"/>
              </a:rPr>
              <a:t> выполняет роль интеграционного слоя между RPC и другими служебными компонентами.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07795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67A64-31CB-4B33-805C-4F828606A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SMB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EAE8F1-AE2F-4628-B023-494111AFD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Если отойти немного от протокола RPC и посмотреть на 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NPs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отдельно, мы обнаружим, что 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NPs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может вполне заменить RPC, так как первый исполняет функции удаленно даже без второго. Для этих целей он использует протокол 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SMB (Server Message Block)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. При этом фактически SMB нужен только для доступа к служебной директории </a:t>
            </a:r>
            <a:r>
              <a:rPr lang="en-US" b="1" i="0" dirty="0">
                <a:solidFill>
                  <a:srgbClr val="333333"/>
                </a:solidFill>
                <a:effectLst/>
                <a:latin typeface="-apple-system"/>
              </a:rPr>
              <a:t>IPC$ , 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 аббревиатура которой расшифровывается как 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Interprocess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Communication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.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 Через эту «папку» можно читать, записывать, но только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NPs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, что вполне в духе SMB, и вызывать таким образом удаленные функции.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66588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A92D5-37E0-4885-9E0A-23FD64D24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604020202020204" pitchFamily="34" charset="0"/>
              </a:rPr>
              <a:t>Что такое РПЦ?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3CF65B-7CC5-494D-94E7-27DA0139E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Удаленный вызов процедур (RPC)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 это метод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межпроцессного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взаимодействия. Полная форма RPC — это удаленный вызов процедур. Он используется для клиент-серверных приложений. </a:t>
            </a:r>
          </a:p>
          <a:p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Механизмы RPC используются, когда компьютерная программа вызывает выполнение процедуры или подпрограммы в другом адресном пространстве, которое кодируется как обычный вызов процедуры, без специального кодирования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программистом.tails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для удаленного взаимодействия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206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E77DC1-CF90-422A-B87F-4C3304A20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LRPC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956284-57A0-4B3F-ACF2-979916618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До этого мы говорили про протоколы, которые используются в удаленным вызове, но есть и локальный вариант RPC — 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протокол LRPC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, у которого существует две трактовки: 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Local RPC или 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Lightweight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 RPC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. Этот протокол предназначен только для локальных вызовов.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1614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2EC1D7-C564-409B-B6DD-9477822A4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LPC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AF724D-8A6B-4F0A-99B6-A07A0E4E2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LPC (Local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Procedure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 Call)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 — также отвечает за механизм общения процессов в одной и той же системе. Данный протокол является недокументированным и используется (использовался) только внутри самой Microsoft.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БОльшую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часть информации об этом протоколе мы можем узнать исходя из работ реверс специалистов. Сторонний софт использует его не напрямую, а взаимодействует через документированный LRPC.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988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169C8F-4AD9-4834-8BEF-AA1EB48AD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ALPC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94DEDC-B91C-4639-807A-B7B95E65A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LPC — это все же устаревшая технология и в явном виде уже не используется. На смену ей пришел 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ALPC (Advanced Local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Procedure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 Call)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, являющийся асинхронным и также недокументированным протоколом. Работает он по принципу клиент‑серверной модели. В качестве сервера выступает процесс, принимающий соединения на определённый порт.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114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9046A9-DCAF-4F08-A8DF-4FEA50A26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DCOM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3F57E4-0DF6-4B95-8C70-BBA9932C7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effectLst/>
                <a:latin typeface="-apple-system"/>
              </a:rPr>
              <a:t> DCOM не вызывает функции напрямую, а сначала инициализирует COM‑объект, функционал которого будет использовать. Концептуально это похоже на </a:t>
            </a:r>
            <a:r>
              <a:rPr lang="ru-RU" b="0" i="0" dirty="0" err="1">
                <a:effectLst/>
                <a:latin typeface="-apple-system"/>
              </a:rPr>
              <a:t>NPs</a:t>
            </a:r>
            <a:r>
              <a:rPr lang="ru-RU" b="0" i="0" dirty="0">
                <a:effectLst/>
                <a:latin typeface="-apple-system"/>
              </a:rPr>
              <a:t> с их разделением функционала на отдельные именованные каналы. Если рассматривать алгоритм общения клиента и сервера, то здесь не так много отличий от «чистого» RPC, но есть два исключения — вызов функций </a:t>
            </a:r>
            <a:r>
              <a:rPr lang="ru-RU" b="1" i="1" dirty="0" err="1">
                <a:effectLst/>
                <a:latin typeface="-apple-system"/>
              </a:rPr>
              <a:t>ISystemActivator</a:t>
            </a:r>
            <a:r>
              <a:rPr lang="ru-RU" b="0" i="0" dirty="0">
                <a:effectLst/>
                <a:latin typeface="-apple-system"/>
              </a:rPr>
              <a:t> и </a:t>
            </a:r>
            <a:r>
              <a:rPr lang="ru-RU" b="1" i="1" u="none" strike="noStrike" dirty="0">
                <a:effectLst/>
                <a:latin typeface="-apple-system"/>
              </a:rPr>
              <a:t>IDispatch</a:t>
            </a:r>
            <a:r>
              <a:rPr lang="ru-RU" b="1" i="0" dirty="0">
                <a:effectLst/>
                <a:latin typeface="-apple-system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7068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1E40BB-574E-49E5-87D2-E0F3D35E0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Схема вариантов </a:t>
            </a:r>
            <a:r>
              <a:rPr lang="en-US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RPC-</a:t>
            </a:r>
            <a:r>
              <a:rPr lang="ru-RU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подключений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AC2C29-6BD7-4476-8527-500E88CF7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Подведем итог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вышесказаного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в виде схемы вариантов подключения к удалённой машине, отражающей возможные пути со стороны клиента, которые в том числе доступны и для атакующего.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7336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01EDC2-B9E2-4414-8E23-86A6016FA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50A60C-63A7-498C-A1FC-A94AB71EA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Рисунок 5. Возможные способы подключения к RPC серверу">
            <a:extLst>
              <a:ext uri="{FF2B5EF4-FFF2-40B4-BE49-F238E27FC236}">
                <a16:creationId xmlns:a16="http://schemas.microsoft.com/office/drawing/2014/main" id="{F79C88FC-977F-439E-B290-52765E310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1831"/>
            <a:ext cx="12192000" cy="225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017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4AB85F-9E85-4644-8917-CEF147394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Способы мониторинга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A6E077-F445-44AF-BFD4-CCA6DF351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Разобравшись с вариантами RPC‑подключений, и, как следствие, с потенциально возможными действиями со стороны атакующего, рассмотрим, варианты мониторинга, которые нам может предоставить сама операционная система: 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ETW, журналы безопасности, SACL, RPC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Filtering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, RPC Firewall и сетевой трафик.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555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8B5D55-CF87-4274-943E-D37C7D59C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Event Tracing for Windows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9FD0A1-C5F2-4E8C-80BE-F085F67EC0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Event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Tracing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for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 Windows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 или сокращено </a:t>
            </a:r>
            <a:r>
              <a:rPr lang="ru-RU" b="0" i="0" u="none" strike="noStrike" dirty="0">
                <a:solidFill>
                  <a:srgbClr val="548EAA"/>
                </a:solidFill>
                <a:effectLst/>
                <a:latin typeface="-apple-system"/>
                <a:hlinkClick r:id="rId2"/>
              </a:rPr>
              <a:t>ETW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 имеет множество, так называемых, провайдеров, которых в ОС более нескольких тысяч. Они позволяют отслеживать через события как отдельные технологии, так и конкретные процессы. Часть провайдеров формируют вполне понятные для обыденного пользователя события, другая же,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бОльшая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часть, используется исключительно только самой Microsoft для отладки.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7871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8B5D55-CF87-4274-943E-D37C7D59C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Event Tracing for Windows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9FD0A1-C5F2-4E8C-80BE-F085F67EC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43251" cy="4351338"/>
          </a:xfrm>
        </p:spPr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ETW предоставляет возможность смотреть события вызовов RPC функций через стандартную оснастку Event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Viewer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. ETW провайдеры, связанные с RPC, представлены в таблице .</a:t>
            </a:r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2A44DF5-CE6B-41D6-B389-F06DAFBD43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23630"/>
              </p:ext>
            </p:extLst>
          </p:nvPr>
        </p:nvGraphicFramePr>
        <p:xfrm>
          <a:off x="5955763" y="1649078"/>
          <a:ext cx="5630991" cy="4704432"/>
        </p:xfrm>
        <a:graphic>
          <a:graphicData uri="http://schemas.openxmlformats.org/drawingml/2006/table">
            <a:tbl>
              <a:tblPr/>
              <a:tblGrid>
                <a:gridCol w="3482748">
                  <a:extLst>
                    <a:ext uri="{9D8B030D-6E8A-4147-A177-3AD203B41FA5}">
                      <a16:colId xmlns:a16="http://schemas.microsoft.com/office/drawing/2014/main" val="942392601"/>
                    </a:ext>
                  </a:extLst>
                </a:gridCol>
                <a:gridCol w="2148243">
                  <a:extLst>
                    <a:ext uri="{9D8B030D-6E8A-4147-A177-3AD203B41FA5}">
                      <a16:colId xmlns:a16="http://schemas.microsoft.com/office/drawing/2014/main" val="2820977990"/>
                    </a:ext>
                  </a:extLst>
                </a:gridCol>
              </a:tblGrid>
              <a:tr h="304804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>
                          <a:effectLst/>
                        </a:rPr>
                        <a:t>Название</a:t>
                      </a:r>
                      <a:r>
                        <a:rPr lang="ru-RU" sz="1800">
                          <a:effectLst/>
                        </a:rPr>
                        <a:t> </a:t>
                      </a:r>
                      <a:r>
                        <a:rPr lang="ru-RU" sz="1800" b="1">
                          <a:effectLst/>
                        </a:rPr>
                        <a:t>провайдера</a:t>
                      </a:r>
                      <a:endParaRPr lang="ru-RU" sz="1800">
                        <a:effectLst/>
                      </a:endParaRP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>
                          <a:effectLst/>
                        </a:rPr>
                        <a:t>GUID</a:t>
                      </a:r>
                      <a:endParaRPr lang="en-US" sz="1800">
                        <a:effectLst/>
                      </a:endParaRP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722470"/>
                  </a:ext>
                </a:extLst>
              </a:tr>
              <a:tr h="8093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Microsoft-Windows-RPC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{6AD52B32-D609-4BE9-AE07-CE8DAE937E39}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152003"/>
                  </a:ext>
                </a:extLst>
              </a:tr>
              <a:tr h="8093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>
                          <a:effectLst/>
                        </a:rPr>
                        <a:t>Microsoft-Windows-RPC-Events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{F4AED7C7-A898-4627-B053-44A7CAA12FCD}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19621"/>
                  </a:ext>
                </a:extLst>
              </a:tr>
              <a:tr h="8093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Microsoft-Windows-RPC-FirewallManager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>
                          <a:effectLst/>
                        </a:rPr>
                        <a:t>{F997CD11-0FC9-4AB4-ACBA-BC742A4C0DD3}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381369"/>
                  </a:ext>
                </a:extLst>
              </a:tr>
              <a:tr h="8093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Microsoft-Windows-RPC-Proxy-LBS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{272A979B-34B5-48EC-94F5-7225A59C85A0}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603960"/>
                  </a:ext>
                </a:extLst>
              </a:tr>
              <a:tr h="8093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Microsoft-Windows-RPCSS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>
                          <a:effectLst/>
                        </a:rPr>
                        <a:t>{D8975F88-7DDB-4ED0-91BF-3ADF48C48E0C}</a:t>
                      </a:r>
                    </a:p>
                  </a:txBody>
                  <a:tcPr marL="42042" marR="42042" marT="21021" marB="31531">
                    <a:lnL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BBCD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56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54528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8B5D55-CF87-4274-943E-D37C7D59C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Event Tracing for Windows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9FD0A1-C5F2-4E8C-80BE-F085F67EC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43251" cy="4351338"/>
          </a:xfrm>
        </p:spPr>
        <p:txBody>
          <a:bodyPr>
            <a:normAutofit lnSpcReduction="10000"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Как ранее говорилось, мы можем увидеть события в оснастке Event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Viewer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. Для этого нам необходимо включить отображение события отладки (View Show →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Analytic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and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Debug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Log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), после чего появятся доступные к просмотру журналы событий, в том числе и RPC.</a:t>
            </a:r>
            <a:endParaRPr lang="ru-RU" dirty="0"/>
          </a:p>
        </p:txBody>
      </p:sp>
      <p:pic>
        <p:nvPicPr>
          <p:cNvPr id="5122" name="Picture 2" descr="Рисунок 6 Призыв RPC логов в Event Viewer">
            <a:extLst>
              <a:ext uri="{FF2B5EF4-FFF2-40B4-BE49-F238E27FC236}">
                <a16:creationId xmlns:a16="http://schemas.microsoft.com/office/drawing/2014/main" id="{06714C7B-64FC-4ED7-BAE1-A01D7FFD7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203" y="1565615"/>
            <a:ext cx="6107428" cy="342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42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A92D5-37E0-4885-9E0A-23FD64D24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604020202020204" pitchFamily="34" charset="0"/>
              </a:rPr>
              <a:t>Что такое РПЦ?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3CF65B-7CC5-494D-94E7-27DA0139E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Этот вызов процедуры также управляет транспортным протоколом низкого уровня, таким как протокол пользовательских дейтаграмм.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Transmission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Протокол управления/Интернет-протокол и т. д. Он используется для передачи данных сообщения между программами.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62238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76928-C95A-4FEA-ACCD-BF2B48CF6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Разбор событий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88C8AA-CFCB-460B-8154-465D8518A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Теперь проведем разбор события на одном из примеров</a:t>
            </a:r>
            <a:endParaRPr lang="ru-RU" dirty="0"/>
          </a:p>
        </p:txBody>
      </p:sp>
      <p:pic>
        <p:nvPicPr>
          <p:cNvPr id="6146" name="Picture 2" descr="Рисунок 7. Пример лога из ETW">
            <a:extLst>
              <a:ext uri="{FF2B5EF4-FFF2-40B4-BE49-F238E27FC236}">
                <a16:creationId xmlns:a16="http://schemas.microsoft.com/office/drawing/2014/main" id="{6226A775-0CC5-4E8F-B07E-5596DF7E0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7" y="2520950"/>
            <a:ext cx="5114925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84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76928-C95A-4FEA-ACCD-BF2B48CF6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Разбор событий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88C8AA-CFCB-460B-8154-465D8518A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Теперь проведем разбор события на одном из примеров</a:t>
            </a:r>
            <a:endParaRPr lang="ru-RU" dirty="0"/>
          </a:p>
        </p:txBody>
      </p:sp>
      <p:pic>
        <p:nvPicPr>
          <p:cNvPr id="6146" name="Picture 2" descr="Рисунок 7. Пример лога из ETW">
            <a:extLst>
              <a:ext uri="{FF2B5EF4-FFF2-40B4-BE49-F238E27FC236}">
                <a16:creationId xmlns:a16="http://schemas.microsoft.com/office/drawing/2014/main" id="{6226A775-0CC5-4E8F-B07E-5596DF7E0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7" y="2520950"/>
            <a:ext cx="5114925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2806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76928-C95A-4FEA-ACCD-BF2B48CF6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Разбор событий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88C8AA-CFCB-460B-8154-465D8518A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В данном событии мы видим информацию об RPC запросе к именованному каналу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 \pipe\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-apple-system"/>
              </a:rPr>
              <a:t>lsass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по интерфейсу UUID </a:t>
            </a:r>
            <a:r>
              <a:rPr lang="ru-RU" b="1" i="1" dirty="0">
                <a:solidFill>
                  <a:srgbClr val="333333"/>
                </a:solidFill>
                <a:effectLst/>
                <a:latin typeface="-apple-system"/>
              </a:rPr>
              <a:t>12 345 778–1234-abcd‑ef00–0 123 456 789ac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 и с номером процедуры 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(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ProcNum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 /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OpCode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) — 34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3671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76928-C95A-4FEA-ACCD-BF2B48CF6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Разбор событий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88C8AA-CFCB-460B-8154-465D8518A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В данном событии мы видим информацию об RPC запросе к именованному каналу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 \pipe\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-apple-system"/>
              </a:rPr>
              <a:t>lsass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по интерфейсу UUID </a:t>
            </a:r>
            <a:r>
              <a:rPr lang="ru-RU" b="1" i="1" dirty="0">
                <a:solidFill>
                  <a:srgbClr val="333333"/>
                </a:solidFill>
                <a:effectLst/>
                <a:latin typeface="-apple-system"/>
              </a:rPr>
              <a:t>12 345 778–1234-abcd‑ef00–0 123 456 789ac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 и с номером процедуры 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(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ProcNum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 /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-apple-system"/>
              </a:rPr>
              <a:t>OpCode</a:t>
            </a:r>
            <a:r>
              <a:rPr lang="ru-RU" b="1" i="0" dirty="0">
                <a:solidFill>
                  <a:srgbClr val="333333"/>
                </a:solidFill>
                <a:effectLst/>
                <a:latin typeface="-apple-system"/>
              </a:rPr>
              <a:t>) — 34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.</a:t>
            </a:r>
            <a:endParaRPr lang="en-US" b="0" i="0" dirty="0">
              <a:solidFill>
                <a:srgbClr val="333333"/>
              </a:solidFill>
              <a:effectLst/>
              <a:latin typeface="-apple-system"/>
            </a:endParaRPr>
          </a:p>
          <a:p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Переведем это событие с «машинного» языка: здесь мы фиксируем обращение к интерфейсу </a:t>
            </a:r>
            <a:r>
              <a:rPr lang="ru-RU" b="0" i="0" u="none" strike="noStrike" dirty="0">
                <a:effectLst/>
                <a:latin typeface="-apple-system"/>
              </a:rPr>
              <a:t>SAMR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 (Security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Account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Manager Remote). Атрибут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Endpoint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имеет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значение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en-US" b="1" i="0" dirty="0">
                <a:solidFill>
                  <a:srgbClr val="333333"/>
                </a:solidFill>
                <a:effectLst/>
                <a:latin typeface="-apple-system"/>
              </a:rPr>
              <a:t>\pipe\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-apple-system"/>
              </a:rPr>
              <a:t>lsass</a:t>
            </a:r>
            <a:r>
              <a:rPr lang="en-US" b="1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потому что SAMR интерфейс содержит в поле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Named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Pipe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значение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en-US" b="1" i="0" dirty="0">
                <a:solidFill>
                  <a:srgbClr val="333333"/>
                </a:solidFill>
                <a:effectLst/>
                <a:latin typeface="-apple-system"/>
              </a:rPr>
              <a:t>\pipe\</a:t>
            </a:r>
            <a:r>
              <a:rPr lang="en-US" b="1" i="0" dirty="0" err="1">
                <a:solidFill>
                  <a:srgbClr val="333333"/>
                </a:solidFill>
                <a:effectLst/>
                <a:latin typeface="-apple-system"/>
              </a:rPr>
              <a:t>lsass</a:t>
            </a:r>
            <a:r>
              <a:rPr lang="en-US" b="1" i="0" dirty="0">
                <a:solidFill>
                  <a:srgbClr val="333333"/>
                </a:solidFill>
                <a:effectLst/>
                <a:latin typeface="-apple-system"/>
              </a:rPr>
              <a:t> 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и конечное подключение производится к нему. Также виден протокол номер 2, что трактуется как 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NPs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586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76928-C95A-4FEA-ACCD-BF2B48CF6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Разбор событий</a:t>
            </a:r>
            <a:endParaRPr lang="ru-RU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33374BF-3C11-4FA9-9AE8-CE815B71EB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22991"/>
            <a:ext cx="12192000" cy="2647723"/>
          </a:xfrm>
        </p:spPr>
      </p:pic>
    </p:spTree>
    <p:extLst>
      <p:ext uri="{BB962C8B-B14F-4D97-AF65-F5344CB8AC3E}">
        <p14:creationId xmlns:p14="http://schemas.microsoft.com/office/powerpoint/2010/main" val="17819620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B65DF-7E61-4966-8A9F-8D6D37D43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Fira Sans" panose="020B0503050000020004" pitchFamily="34" charset="0"/>
              </a:rPr>
              <a:t>Шифрование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8EEDE0-3BD6-420E-B088-9D1C5B5D4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Шифрование может добавить проблем при мониторинге трафика в сети, так как расшифровывать его сложно, да и никто не любит это делать.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Трафик можно разделить на 2 вида: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на инкапсулированный в TCP/ UDP/ HTTP и не предполагающий никакого шифрования кроме того, что реализовано в самом RPC протоколе;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на использование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-apple-system"/>
              </a:rPr>
              <a:t>NPs</a:t>
            </a:r>
            <a:r>
              <a:rPr lang="ru-RU" b="0" i="0" dirty="0">
                <a:solidFill>
                  <a:srgbClr val="333333"/>
                </a:solidFill>
                <a:effectLst/>
                <a:latin typeface="-apple-system"/>
              </a:rPr>
              <a:t> через SMB протокол.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9353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0D1546-4ABA-4A31-B827-3289B3539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981"/>
            <a:ext cx="10515600" cy="1325563"/>
          </a:xfrm>
        </p:spPr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Итоги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CE1EF6-E510-4758-ADA7-86AF61B69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4827"/>
            <a:ext cx="10515600" cy="4875621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ru-RU" sz="2900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Удаленный вызов процедуры – это </a:t>
            </a:r>
            <a:r>
              <a:rPr lang="ru-RU" sz="2900" b="0" i="0" u="none" strike="noStrike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  <a:hlinkClick r:id="rId2"/>
              </a:rPr>
              <a:t>межпроцессного</a:t>
            </a:r>
            <a:r>
              <a:rPr lang="ru-RU" sz="2900" b="0" i="0" u="none" strike="noStrike" dirty="0">
                <a:solidFill>
                  <a:srgbClr val="222222"/>
                </a:solidFill>
                <a:effectLst/>
                <a:latin typeface="Source Sans Pro" panose="020B0503030403020204" pitchFamily="34" charset="0"/>
                <a:hlinkClick r:id="rId2"/>
              </a:rPr>
              <a:t> взаимодействия</a:t>
            </a:r>
            <a:r>
              <a:rPr lang="ru-RU" sz="2900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 техника.</a:t>
            </a:r>
          </a:p>
          <a:p>
            <a:pPr marL="0" indent="0" algn="l">
              <a:buNone/>
            </a:pPr>
            <a:r>
              <a:rPr lang="ru-RU" sz="2900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Три типа RPC: 1) RPC обратного вызова, 2) широковещательный RPC и 3) RPC в пакетном режиме.</a:t>
            </a:r>
          </a:p>
          <a:p>
            <a:pPr marL="0" indent="0" algn="l">
              <a:buNone/>
            </a:pPr>
            <a:r>
              <a:rPr lang="ru-RU" sz="2900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Архитектура RPC состоит в основном из пяти компонентов программы: 1) Клиент 2) Клиентская заглушка 3) Среда выполнения RPC 4) Серверная заглушка и 5) Сервер</a:t>
            </a:r>
          </a:p>
          <a:p>
            <a:pPr marL="0" indent="0" algn="l">
              <a:buNone/>
            </a:pPr>
            <a:r>
              <a:rPr lang="ru-RU" sz="2900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 методе RPC процессы не разделяют адресное пространство.</a:t>
            </a:r>
          </a:p>
          <a:p>
            <a:pPr marL="0" indent="0" algn="l">
              <a:buNone/>
            </a:pPr>
            <a:r>
              <a:rPr lang="ru-RU" sz="2900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 предлагает простой синтаксис вызовов и известную семантику.</a:t>
            </a:r>
          </a:p>
          <a:p>
            <a:pPr marL="0" indent="0" algn="l">
              <a:buNone/>
            </a:pPr>
            <a:r>
              <a:rPr lang="ru-RU" sz="2900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Метод RPC помогает клиентам взаимодействовать с серверами посредством обычного использования вызовов процедур на языках высокого уровня.</a:t>
            </a:r>
          </a:p>
          <a:p>
            <a:pPr marL="0" indent="0" algn="l">
              <a:buNone/>
            </a:pPr>
            <a:r>
              <a:rPr lang="ru-RU" sz="2900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Самый большой недостаток метода RPC заключается в том, что он очень уязвим к сбоям, поскольку задействует систему связи, другую машину и другой процесс.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255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F2747B-33F3-4603-AF0D-07F4AD6EA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Виды РПК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1EB620-738D-40A4-B6CE-C47DA2C80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Три типа RPC: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Обратный вызов RPC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Трансляция RPC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Пакетный режим RPC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569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7BBA67-E71B-4C55-9A74-CE54DBC17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Обратный вызов </a:t>
            </a:r>
            <a:r>
              <a:rPr lang="en-US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F03251-50F6-4139-81F4-896138949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Этот тип RPC обеспечивает парадигму P2P между участвующими процессами. Это помогает процессу быть одновременно клиентской и серверной службой.</a:t>
            </a:r>
          </a:p>
          <a:p>
            <a:pPr marL="0" indent="0" algn="l">
              <a:buNone/>
            </a:pP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Функции обратного вызова RPC:</a:t>
            </a:r>
            <a:endParaRPr lang="ru-RU" b="0" i="0" dirty="0">
              <a:solidFill>
                <a:srgbClr val="222222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Проблемы с удаленно обрабатываемыми интерактивными приложениями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Предлагает сервер с дескриптором клиентов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Обратный вызов заставляет клиентский процесс ждать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Управление обратным вызовом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adlocks</a:t>
            </a:r>
            <a:endParaRPr lang="ru-RU" b="0" i="0" dirty="0">
              <a:solidFill>
                <a:srgbClr val="222222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Это облегчает использование одноранговой парадигмы между участвующими процессами.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55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380888-A834-41E6-9332-EE8BC901F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Трансляция </a:t>
            </a:r>
            <a:r>
              <a:rPr lang="en-US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A4F599-12BC-47C5-AE71-232286965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Широковещательный RPC 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— это запрос клиента, который транслируется в сети и обрабатывается всеми серверами, у которых есть метод для обработки этого запроса.</a:t>
            </a:r>
          </a:p>
          <a:p>
            <a:pPr marL="0" indent="0" algn="l">
              <a:buNone/>
            </a:pP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Функции </a:t>
            </a:r>
            <a:r>
              <a:rPr lang="ru-RU" b="1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Broadcast</a:t>
            </a: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RPC:</a:t>
            </a:r>
            <a:endParaRPr lang="ru-RU" b="0" i="0" dirty="0">
              <a:solidFill>
                <a:srgbClr val="222222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Позволяет указать, что сообщение запроса клиента должно транслироваться.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Вы можете объявить широковещательные порты.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Это помогает снизить нагрузку на физическую сеть.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280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4BB3C6-7DE0-4EC0-A104-3E11B36DD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Пакетный режим </a:t>
            </a:r>
            <a:r>
              <a:rPr lang="en-US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4D13C4-1094-4CA4-8455-D60259440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Пакетный режим RPC помогает ставить в очередь отдельные запросы RPC в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transmission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буфер на стороне клиента, а затем отправить их по сети одним пакетом на сервер.</a:t>
            </a:r>
          </a:p>
          <a:p>
            <a:pPr algn="l"/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Функции пакетного режима RPC:</a:t>
            </a:r>
            <a:endParaRPr lang="ru-RU" b="0" i="0" dirty="0">
              <a:solidFill>
                <a:srgbClr val="222222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Он сводит к минимуму накладные расходы, связанные с отправкой запроса, поскольку он отправляет их по сети одним пакетом на сервер.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Этот тип протокола RPC эффективен только для приложений, которым требуется более низкая скорость вызовов.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Ему нужен надежный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transmission</a:t>
            </a: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протокол.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963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CA0D2-A349-44C9-ABB6-4953B2836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RPC-</a:t>
            </a: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архитектура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2FEFC4-E3B2-442D-8A74-5393D15F3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Архитектура RPC состоит в основном из пяти компонентов программы:</a:t>
            </a:r>
          </a:p>
          <a:p>
            <a:pPr algn="l">
              <a:buFont typeface="+mj-lt"/>
              <a:buAutoNum type="arabicPeriod"/>
            </a:pP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"Клиент"</a:t>
            </a:r>
            <a:endParaRPr lang="ru-RU" b="0" i="0" dirty="0">
              <a:solidFill>
                <a:srgbClr val="222222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Клиентская заглушка</a:t>
            </a:r>
            <a:endParaRPr lang="ru-RU" b="0" i="0" dirty="0">
              <a:solidFill>
                <a:srgbClr val="222222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Среда выполнения RPC</a:t>
            </a:r>
            <a:endParaRPr lang="ru-RU" b="0" i="0" dirty="0">
              <a:solidFill>
                <a:srgbClr val="222222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Серверная заглушка</a:t>
            </a:r>
            <a:endParaRPr lang="ru-RU" b="0" i="0" dirty="0">
              <a:solidFill>
                <a:srgbClr val="222222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ru-RU" b="1" dirty="0">
                <a:solidFill>
                  <a:srgbClr val="222222"/>
                </a:solidFill>
                <a:latin typeface="Source Sans Pro" panose="020B0503030403020204" pitchFamily="34" charset="0"/>
              </a:rPr>
              <a:t>С</a:t>
            </a:r>
            <a:r>
              <a:rPr lang="ru-RU" b="1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ервер</a:t>
            </a:r>
            <a:endParaRPr lang="ru-RU" b="0" i="0" dirty="0">
              <a:solidFill>
                <a:srgbClr val="222222"/>
              </a:solidFill>
              <a:effectLst/>
              <a:latin typeface="Source Sans Pro" panose="020B0503030403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045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D1728-6566-41BF-9B43-9122CBEFF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F36B43-8892-4095-806B-C48429007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RPC-архитектура">
            <a:extLst>
              <a:ext uri="{FF2B5EF4-FFF2-40B4-BE49-F238E27FC236}">
                <a16:creationId xmlns:a16="http://schemas.microsoft.com/office/drawing/2014/main" id="{BE6AF0B7-9443-4589-B2BC-A7D2BB31A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168" y="0"/>
            <a:ext cx="6443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0314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1918</Words>
  <Application>Microsoft Office PowerPoint</Application>
  <PresentationFormat>Широкоэкранный</PresentationFormat>
  <Paragraphs>141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-apple-system</vt:lpstr>
      <vt:lpstr>Arial</vt:lpstr>
      <vt:lpstr>Calibri</vt:lpstr>
      <vt:lpstr>Calibri Light</vt:lpstr>
      <vt:lpstr>Fira Sans</vt:lpstr>
      <vt:lpstr>Source Sans Pro</vt:lpstr>
      <vt:lpstr>Тема Office</vt:lpstr>
      <vt:lpstr>Протоколы удалённого вызова процедур</vt:lpstr>
      <vt:lpstr>Что такое РПЦ?</vt:lpstr>
      <vt:lpstr>Что такое РПЦ?</vt:lpstr>
      <vt:lpstr>Виды РПК</vt:lpstr>
      <vt:lpstr>Обратный вызов RPC</vt:lpstr>
      <vt:lpstr>Трансляция RPC</vt:lpstr>
      <vt:lpstr>Пакетный режим RPC</vt:lpstr>
      <vt:lpstr>RPC-архитектура</vt:lpstr>
      <vt:lpstr>Презентация PowerPoint</vt:lpstr>
      <vt:lpstr>Как работает RPC?</vt:lpstr>
      <vt:lpstr>Как работает RPC?</vt:lpstr>
      <vt:lpstr>Характеристики РПК</vt:lpstr>
      <vt:lpstr>Особенности РПК</vt:lpstr>
      <vt:lpstr>Преимущества РПК</vt:lpstr>
      <vt:lpstr>Преимущества РПК</vt:lpstr>
      <vt:lpstr>Недостатки RPC</vt:lpstr>
      <vt:lpstr>Протоколы в RPC</vt:lpstr>
      <vt:lpstr>Named Pipes</vt:lpstr>
      <vt:lpstr>SMB</vt:lpstr>
      <vt:lpstr>LRPC</vt:lpstr>
      <vt:lpstr>LPC</vt:lpstr>
      <vt:lpstr>ALPC</vt:lpstr>
      <vt:lpstr>DCOM</vt:lpstr>
      <vt:lpstr>Схема вариантов RPC-подключений</vt:lpstr>
      <vt:lpstr>Презентация PowerPoint</vt:lpstr>
      <vt:lpstr>Способы мониторинга</vt:lpstr>
      <vt:lpstr>Event Tracing for Windows</vt:lpstr>
      <vt:lpstr>Event Tracing for Windows</vt:lpstr>
      <vt:lpstr>Event Tracing for Windows</vt:lpstr>
      <vt:lpstr>Разбор событий</vt:lpstr>
      <vt:lpstr>Разбор событий</vt:lpstr>
      <vt:lpstr>Разбор событий</vt:lpstr>
      <vt:lpstr>Разбор событий</vt:lpstr>
      <vt:lpstr>Разбор событий</vt:lpstr>
      <vt:lpstr>Шифрование</vt:lpstr>
      <vt:lpstr>Итоги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Протоколы удалённого вызова процедур</dc:title>
  <dc:creator>Эвита Котенко</dc:creator>
  <cp:lastModifiedBy>Эвита Котенко</cp:lastModifiedBy>
  <cp:revision>4</cp:revision>
  <dcterms:created xsi:type="dcterms:W3CDTF">2024-01-29T09:20:47Z</dcterms:created>
  <dcterms:modified xsi:type="dcterms:W3CDTF">2024-01-29T09:50:17Z</dcterms:modified>
</cp:coreProperties>
</file>