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4" r:id="rId9"/>
    <p:sldId id="265" r:id="rId10"/>
    <p:sldId id="263" r:id="rId11"/>
    <p:sldId id="266" r:id="rId12"/>
    <p:sldId id="267" r:id="rId13"/>
    <p:sldId id="268" r:id="rId14"/>
    <p:sldId id="269" r:id="rId15"/>
    <p:sldId id="270" r:id="rId16"/>
    <p:sldId id="271" r:id="rId17"/>
    <p:sldId id="272" r:id="rId18"/>
    <p:sldId id="286" r:id="rId19"/>
    <p:sldId id="274" r:id="rId20"/>
    <p:sldId id="275" r:id="rId21"/>
    <p:sldId id="276" r:id="rId22"/>
    <p:sldId id="278" r:id="rId23"/>
    <p:sldId id="277" r:id="rId24"/>
    <p:sldId id="279" r:id="rId25"/>
    <p:sldId id="280" r:id="rId26"/>
    <p:sldId id="281" r:id="rId27"/>
    <p:sldId id="282" r:id="rId28"/>
    <p:sldId id="283" r:id="rId29"/>
    <p:sldId id="284" r:id="rId30"/>
    <p:sldId id="285" r:id="rId31"/>
    <p:sldId id="287" r:id="rId32"/>
    <p:sldId id="288" r:id="rId33"/>
    <p:sldId id="289" r:id="rId34"/>
    <p:sldId id="290" r:id="rId35"/>
    <p:sldId id="291" r:id="rId36"/>
    <p:sldId id="273" r:id="rId3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9" d="100"/>
          <a:sy n="59" d="100"/>
        </p:scale>
        <p:origin x="581"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BAD630C-A2D1-4BAF-8FF9-6017E4FEB5D3}"/>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930B3F74-6D13-4DFF-92E2-0F33881C78B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A797C24A-9E63-4F3E-8E2F-CE07679B6C77}"/>
              </a:ext>
            </a:extLst>
          </p:cNvPr>
          <p:cNvSpPr>
            <a:spLocks noGrp="1"/>
          </p:cNvSpPr>
          <p:nvPr>
            <p:ph type="dt" sz="half" idx="10"/>
          </p:nvPr>
        </p:nvSpPr>
        <p:spPr/>
        <p:txBody>
          <a:bodyPr/>
          <a:lstStyle/>
          <a:p>
            <a:fld id="{8EC9E2EF-DD49-496D-BDB7-B1E5D2807A5D}" type="datetimeFigureOut">
              <a:rPr lang="ru-RU" smtClean="0"/>
              <a:t>29.01.2024</a:t>
            </a:fld>
            <a:endParaRPr lang="ru-RU"/>
          </a:p>
        </p:txBody>
      </p:sp>
      <p:sp>
        <p:nvSpPr>
          <p:cNvPr id="5" name="Нижний колонтитул 4">
            <a:extLst>
              <a:ext uri="{FF2B5EF4-FFF2-40B4-BE49-F238E27FC236}">
                <a16:creationId xmlns:a16="http://schemas.microsoft.com/office/drawing/2014/main" id="{24EBAFC2-9381-421B-BA7E-9814F40FAD63}"/>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362F372D-9331-427A-95AE-D145CD8BB2CB}"/>
              </a:ext>
            </a:extLst>
          </p:cNvPr>
          <p:cNvSpPr>
            <a:spLocks noGrp="1"/>
          </p:cNvSpPr>
          <p:nvPr>
            <p:ph type="sldNum" sz="quarter" idx="12"/>
          </p:nvPr>
        </p:nvSpPr>
        <p:spPr/>
        <p:txBody>
          <a:bodyPr/>
          <a:lstStyle/>
          <a:p>
            <a:fld id="{C2CCB117-B68C-4270-902F-CB7EE780C7F6}" type="slidenum">
              <a:rPr lang="ru-RU" smtClean="0"/>
              <a:t>‹#›</a:t>
            </a:fld>
            <a:endParaRPr lang="ru-RU"/>
          </a:p>
        </p:txBody>
      </p:sp>
    </p:spTree>
    <p:extLst>
      <p:ext uri="{BB962C8B-B14F-4D97-AF65-F5344CB8AC3E}">
        <p14:creationId xmlns:p14="http://schemas.microsoft.com/office/powerpoint/2010/main" val="2113176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A74E656-7A19-4B14-AA30-2716C6BC4D42}"/>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FA898E5A-BDCB-4F98-9ECF-A5370738AD2E}"/>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65328BE0-829B-41C4-A9F5-EAADDD323C0D}"/>
              </a:ext>
            </a:extLst>
          </p:cNvPr>
          <p:cNvSpPr>
            <a:spLocks noGrp="1"/>
          </p:cNvSpPr>
          <p:nvPr>
            <p:ph type="dt" sz="half" idx="10"/>
          </p:nvPr>
        </p:nvSpPr>
        <p:spPr/>
        <p:txBody>
          <a:bodyPr/>
          <a:lstStyle/>
          <a:p>
            <a:fld id="{8EC9E2EF-DD49-496D-BDB7-B1E5D2807A5D}" type="datetimeFigureOut">
              <a:rPr lang="ru-RU" smtClean="0"/>
              <a:t>29.01.2024</a:t>
            </a:fld>
            <a:endParaRPr lang="ru-RU"/>
          </a:p>
        </p:txBody>
      </p:sp>
      <p:sp>
        <p:nvSpPr>
          <p:cNvPr id="5" name="Нижний колонтитул 4">
            <a:extLst>
              <a:ext uri="{FF2B5EF4-FFF2-40B4-BE49-F238E27FC236}">
                <a16:creationId xmlns:a16="http://schemas.microsoft.com/office/drawing/2014/main" id="{926ECF33-5C26-449F-9519-95CE8F2C3F21}"/>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AC8A6253-B7D0-4A73-AAA9-ED09C3A07B0C}"/>
              </a:ext>
            </a:extLst>
          </p:cNvPr>
          <p:cNvSpPr>
            <a:spLocks noGrp="1"/>
          </p:cNvSpPr>
          <p:nvPr>
            <p:ph type="sldNum" sz="quarter" idx="12"/>
          </p:nvPr>
        </p:nvSpPr>
        <p:spPr/>
        <p:txBody>
          <a:bodyPr/>
          <a:lstStyle/>
          <a:p>
            <a:fld id="{C2CCB117-B68C-4270-902F-CB7EE780C7F6}" type="slidenum">
              <a:rPr lang="ru-RU" smtClean="0"/>
              <a:t>‹#›</a:t>
            </a:fld>
            <a:endParaRPr lang="ru-RU"/>
          </a:p>
        </p:txBody>
      </p:sp>
    </p:spTree>
    <p:extLst>
      <p:ext uri="{BB962C8B-B14F-4D97-AF65-F5344CB8AC3E}">
        <p14:creationId xmlns:p14="http://schemas.microsoft.com/office/powerpoint/2010/main" val="3563958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734F7E17-EF46-4117-88B8-0A423A81B233}"/>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7508697C-0B15-4D81-B835-8EE13456F713}"/>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F56428A6-88F2-460C-B6E5-28B4FC8AB3DC}"/>
              </a:ext>
            </a:extLst>
          </p:cNvPr>
          <p:cNvSpPr>
            <a:spLocks noGrp="1"/>
          </p:cNvSpPr>
          <p:nvPr>
            <p:ph type="dt" sz="half" idx="10"/>
          </p:nvPr>
        </p:nvSpPr>
        <p:spPr/>
        <p:txBody>
          <a:bodyPr/>
          <a:lstStyle/>
          <a:p>
            <a:fld id="{8EC9E2EF-DD49-496D-BDB7-B1E5D2807A5D}" type="datetimeFigureOut">
              <a:rPr lang="ru-RU" smtClean="0"/>
              <a:t>29.01.2024</a:t>
            </a:fld>
            <a:endParaRPr lang="ru-RU"/>
          </a:p>
        </p:txBody>
      </p:sp>
      <p:sp>
        <p:nvSpPr>
          <p:cNvPr id="5" name="Нижний колонтитул 4">
            <a:extLst>
              <a:ext uri="{FF2B5EF4-FFF2-40B4-BE49-F238E27FC236}">
                <a16:creationId xmlns:a16="http://schemas.microsoft.com/office/drawing/2014/main" id="{7D4FECE7-418C-44CE-9F66-63065404725D}"/>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6C0890FE-16FF-4C75-A6CD-C590CE0EEBC9}"/>
              </a:ext>
            </a:extLst>
          </p:cNvPr>
          <p:cNvSpPr>
            <a:spLocks noGrp="1"/>
          </p:cNvSpPr>
          <p:nvPr>
            <p:ph type="sldNum" sz="quarter" idx="12"/>
          </p:nvPr>
        </p:nvSpPr>
        <p:spPr/>
        <p:txBody>
          <a:bodyPr/>
          <a:lstStyle/>
          <a:p>
            <a:fld id="{C2CCB117-B68C-4270-902F-CB7EE780C7F6}" type="slidenum">
              <a:rPr lang="ru-RU" smtClean="0"/>
              <a:t>‹#›</a:t>
            </a:fld>
            <a:endParaRPr lang="ru-RU"/>
          </a:p>
        </p:txBody>
      </p:sp>
    </p:spTree>
    <p:extLst>
      <p:ext uri="{BB962C8B-B14F-4D97-AF65-F5344CB8AC3E}">
        <p14:creationId xmlns:p14="http://schemas.microsoft.com/office/powerpoint/2010/main" val="18705693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FA204B0-4C87-462A-A270-E110F2F06BF5}"/>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32ED7A10-0043-4AFF-8483-D28470E37510}"/>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D94BFB4F-76D8-4AA3-973D-E89562AD3DB8}"/>
              </a:ext>
            </a:extLst>
          </p:cNvPr>
          <p:cNvSpPr>
            <a:spLocks noGrp="1"/>
          </p:cNvSpPr>
          <p:nvPr>
            <p:ph type="dt" sz="half" idx="10"/>
          </p:nvPr>
        </p:nvSpPr>
        <p:spPr/>
        <p:txBody>
          <a:bodyPr/>
          <a:lstStyle/>
          <a:p>
            <a:fld id="{8EC9E2EF-DD49-496D-BDB7-B1E5D2807A5D}" type="datetimeFigureOut">
              <a:rPr lang="ru-RU" smtClean="0"/>
              <a:t>29.01.2024</a:t>
            </a:fld>
            <a:endParaRPr lang="ru-RU"/>
          </a:p>
        </p:txBody>
      </p:sp>
      <p:sp>
        <p:nvSpPr>
          <p:cNvPr id="5" name="Нижний колонтитул 4">
            <a:extLst>
              <a:ext uri="{FF2B5EF4-FFF2-40B4-BE49-F238E27FC236}">
                <a16:creationId xmlns:a16="http://schemas.microsoft.com/office/drawing/2014/main" id="{AB2EA3C7-A795-4061-8BA7-9A4A797A06B1}"/>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80B03FA6-7F24-4211-B942-9CCFCC65F5F0}"/>
              </a:ext>
            </a:extLst>
          </p:cNvPr>
          <p:cNvSpPr>
            <a:spLocks noGrp="1"/>
          </p:cNvSpPr>
          <p:nvPr>
            <p:ph type="sldNum" sz="quarter" idx="12"/>
          </p:nvPr>
        </p:nvSpPr>
        <p:spPr/>
        <p:txBody>
          <a:bodyPr/>
          <a:lstStyle/>
          <a:p>
            <a:fld id="{C2CCB117-B68C-4270-902F-CB7EE780C7F6}" type="slidenum">
              <a:rPr lang="ru-RU" smtClean="0"/>
              <a:t>‹#›</a:t>
            </a:fld>
            <a:endParaRPr lang="ru-RU"/>
          </a:p>
        </p:txBody>
      </p:sp>
    </p:spTree>
    <p:extLst>
      <p:ext uri="{BB962C8B-B14F-4D97-AF65-F5344CB8AC3E}">
        <p14:creationId xmlns:p14="http://schemas.microsoft.com/office/powerpoint/2010/main" val="6137843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AEFDDFE-5ED0-46CA-8C4F-948513BA9000}"/>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85A6234B-1D02-4032-8808-A8A785DB608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32D42280-2233-45DF-9940-9399690F2344}"/>
              </a:ext>
            </a:extLst>
          </p:cNvPr>
          <p:cNvSpPr>
            <a:spLocks noGrp="1"/>
          </p:cNvSpPr>
          <p:nvPr>
            <p:ph type="dt" sz="half" idx="10"/>
          </p:nvPr>
        </p:nvSpPr>
        <p:spPr/>
        <p:txBody>
          <a:bodyPr/>
          <a:lstStyle/>
          <a:p>
            <a:fld id="{8EC9E2EF-DD49-496D-BDB7-B1E5D2807A5D}" type="datetimeFigureOut">
              <a:rPr lang="ru-RU" smtClean="0"/>
              <a:t>29.01.2024</a:t>
            </a:fld>
            <a:endParaRPr lang="ru-RU"/>
          </a:p>
        </p:txBody>
      </p:sp>
      <p:sp>
        <p:nvSpPr>
          <p:cNvPr id="5" name="Нижний колонтитул 4">
            <a:extLst>
              <a:ext uri="{FF2B5EF4-FFF2-40B4-BE49-F238E27FC236}">
                <a16:creationId xmlns:a16="http://schemas.microsoft.com/office/drawing/2014/main" id="{78BF03BA-2AA3-4884-85A2-773A1AD678A1}"/>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1DB22548-0E87-41F2-B203-546A62CE4FE4}"/>
              </a:ext>
            </a:extLst>
          </p:cNvPr>
          <p:cNvSpPr>
            <a:spLocks noGrp="1"/>
          </p:cNvSpPr>
          <p:nvPr>
            <p:ph type="sldNum" sz="quarter" idx="12"/>
          </p:nvPr>
        </p:nvSpPr>
        <p:spPr/>
        <p:txBody>
          <a:bodyPr/>
          <a:lstStyle/>
          <a:p>
            <a:fld id="{C2CCB117-B68C-4270-902F-CB7EE780C7F6}" type="slidenum">
              <a:rPr lang="ru-RU" smtClean="0"/>
              <a:t>‹#›</a:t>
            </a:fld>
            <a:endParaRPr lang="ru-RU"/>
          </a:p>
        </p:txBody>
      </p:sp>
    </p:spTree>
    <p:extLst>
      <p:ext uri="{BB962C8B-B14F-4D97-AF65-F5344CB8AC3E}">
        <p14:creationId xmlns:p14="http://schemas.microsoft.com/office/powerpoint/2010/main" val="38275427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72820F4-0C8B-42F0-813F-C2E1BCAE3AC8}"/>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FA87DB26-0077-4A33-A185-8FDC8228F280}"/>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9D9E2FD1-1765-4763-8829-64B44F9D6F24}"/>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818BF28E-F0D1-421D-BB60-5940C5565C1A}"/>
              </a:ext>
            </a:extLst>
          </p:cNvPr>
          <p:cNvSpPr>
            <a:spLocks noGrp="1"/>
          </p:cNvSpPr>
          <p:nvPr>
            <p:ph type="dt" sz="half" idx="10"/>
          </p:nvPr>
        </p:nvSpPr>
        <p:spPr/>
        <p:txBody>
          <a:bodyPr/>
          <a:lstStyle/>
          <a:p>
            <a:fld id="{8EC9E2EF-DD49-496D-BDB7-B1E5D2807A5D}" type="datetimeFigureOut">
              <a:rPr lang="ru-RU" smtClean="0"/>
              <a:t>29.01.2024</a:t>
            </a:fld>
            <a:endParaRPr lang="ru-RU"/>
          </a:p>
        </p:txBody>
      </p:sp>
      <p:sp>
        <p:nvSpPr>
          <p:cNvPr id="6" name="Нижний колонтитул 5">
            <a:extLst>
              <a:ext uri="{FF2B5EF4-FFF2-40B4-BE49-F238E27FC236}">
                <a16:creationId xmlns:a16="http://schemas.microsoft.com/office/drawing/2014/main" id="{CA785C5C-92DA-487F-9B63-63BA910E217D}"/>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EF37C967-CBB9-49D5-82F5-F76103289E9D}"/>
              </a:ext>
            </a:extLst>
          </p:cNvPr>
          <p:cNvSpPr>
            <a:spLocks noGrp="1"/>
          </p:cNvSpPr>
          <p:nvPr>
            <p:ph type="sldNum" sz="quarter" idx="12"/>
          </p:nvPr>
        </p:nvSpPr>
        <p:spPr/>
        <p:txBody>
          <a:bodyPr/>
          <a:lstStyle/>
          <a:p>
            <a:fld id="{C2CCB117-B68C-4270-902F-CB7EE780C7F6}" type="slidenum">
              <a:rPr lang="ru-RU" smtClean="0"/>
              <a:t>‹#›</a:t>
            </a:fld>
            <a:endParaRPr lang="ru-RU"/>
          </a:p>
        </p:txBody>
      </p:sp>
    </p:spTree>
    <p:extLst>
      <p:ext uri="{BB962C8B-B14F-4D97-AF65-F5344CB8AC3E}">
        <p14:creationId xmlns:p14="http://schemas.microsoft.com/office/powerpoint/2010/main" val="4201072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3D0FC02-7086-4377-B6B9-EBA1C5005051}"/>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38A025E5-9D83-4A0E-B347-DA703E2AD25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42A3DDBF-6A0F-426E-A117-47E5CF1A1E18}"/>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D0F40BCC-2540-4586-895D-A97765C02E6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C16A066D-12C4-460A-A476-19518B39311B}"/>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4B523533-0AC2-49A4-A4DC-86DCBC11E892}"/>
              </a:ext>
            </a:extLst>
          </p:cNvPr>
          <p:cNvSpPr>
            <a:spLocks noGrp="1"/>
          </p:cNvSpPr>
          <p:nvPr>
            <p:ph type="dt" sz="half" idx="10"/>
          </p:nvPr>
        </p:nvSpPr>
        <p:spPr/>
        <p:txBody>
          <a:bodyPr/>
          <a:lstStyle/>
          <a:p>
            <a:fld id="{8EC9E2EF-DD49-496D-BDB7-B1E5D2807A5D}" type="datetimeFigureOut">
              <a:rPr lang="ru-RU" smtClean="0"/>
              <a:t>29.01.2024</a:t>
            </a:fld>
            <a:endParaRPr lang="ru-RU"/>
          </a:p>
        </p:txBody>
      </p:sp>
      <p:sp>
        <p:nvSpPr>
          <p:cNvPr id="8" name="Нижний колонтитул 7">
            <a:extLst>
              <a:ext uri="{FF2B5EF4-FFF2-40B4-BE49-F238E27FC236}">
                <a16:creationId xmlns:a16="http://schemas.microsoft.com/office/drawing/2014/main" id="{270B4B9A-B5BC-4EDD-8016-B8D90389A910}"/>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2C3597EF-70A1-4DB5-A685-B824415C64D4}"/>
              </a:ext>
            </a:extLst>
          </p:cNvPr>
          <p:cNvSpPr>
            <a:spLocks noGrp="1"/>
          </p:cNvSpPr>
          <p:nvPr>
            <p:ph type="sldNum" sz="quarter" idx="12"/>
          </p:nvPr>
        </p:nvSpPr>
        <p:spPr/>
        <p:txBody>
          <a:bodyPr/>
          <a:lstStyle/>
          <a:p>
            <a:fld id="{C2CCB117-B68C-4270-902F-CB7EE780C7F6}" type="slidenum">
              <a:rPr lang="ru-RU" smtClean="0"/>
              <a:t>‹#›</a:t>
            </a:fld>
            <a:endParaRPr lang="ru-RU"/>
          </a:p>
        </p:txBody>
      </p:sp>
    </p:spTree>
    <p:extLst>
      <p:ext uri="{BB962C8B-B14F-4D97-AF65-F5344CB8AC3E}">
        <p14:creationId xmlns:p14="http://schemas.microsoft.com/office/powerpoint/2010/main" val="1553772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23CFC4F-3803-41AE-A030-FF51C1FCCF88}"/>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75530300-1EA6-492F-9800-72696C5C13E3}"/>
              </a:ext>
            </a:extLst>
          </p:cNvPr>
          <p:cNvSpPr>
            <a:spLocks noGrp="1"/>
          </p:cNvSpPr>
          <p:nvPr>
            <p:ph type="dt" sz="half" idx="10"/>
          </p:nvPr>
        </p:nvSpPr>
        <p:spPr/>
        <p:txBody>
          <a:bodyPr/>
          <a:lstStyle/>
          <a:p>
            <a:fld id="{8EC9E2EF-DD49-496D-BDB7-B1E5D2807A5D}" type="datetimeFigureOut">
              <a:rPr lang="ru-RU" smtClean="0"/>
              <a:t>29.01.2024</a:t>
            </a:fld>
            <a:endParaRPr lang="ru-RU"/>
          </a:p>
        </p:txBody>
      </p:sp>
      <p:sp>
        <p:nvSpPr>
          <p:cNvPr id="4" name="Нижний колонтитул 3">
            <a:extLst>
              <a:ext uri="{FF2B5EF4-FFF2-40B4-BE49-F238E27FC236}">
                <a16:creationId xmlns:a16="http://schemas.microsoft.com/office/drawing/2014/main" id="{9A3A6064-E00E-40DF-BB43-7D2F3857C2E3}"/>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69B542A9-E577-4026-B9CE-C940F5C3F160}"/>
              </a:ext>
            </a:extLst>
          </p:cNvPr>
          <p:cNvSpPr>
            <a:spLocks noGrp="1"/>
          </p:cNvSpPr>
          <p:nvPr>
            <p:ph type="sldNum" sz="quarter" idx="12"/>
          </p:nvPr>
        </p:nvSpPr>
        <p:spPr/>
        <p:txBody>
          <a:bodyPr/>
          <a:lstStyle/>
          <a:p>
            <a:fld id="{C2CCB117-B68C-4270-902F-CB7EE780C7F6}" type="slidenum">
              <a:rPr lang="ru-RU" smtClean="0"/>
              <a:t>‹#›</a:t>
            </a:fld>
            <a:endParaRPr lang="ru-RU"/>
          </a:p>
        </p:txBody>
      </p:sp>
    </p:spTree>
    <p:extLst>
      <p:ext uri="{BB962C8B-B14F-4D97-AF65-F5344CB8AC3E}">
        <p14:creationId xmlns:p14="http://schemas.microsoft.com/office/powerpoint/2010/main" val="25121657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58CE3791-0AE3-4A95-A94F-9CD93B7E1791}"/>
              </a:ext>
            </a:extLst>
          </p:cNvPr>
          <p:cNvSpPr>
            <a:spLocks noGrp="1"/>
          </p:cNvSpPr>
          <p:nvPr>
            <p:ph type="dt" sz="half" idx="10"/>
          </p:nvPr>
        </p:nvSpPr>
        <p:spPr/>
        <p:txBody>
          <a:bodyPr/>
          <a:lstStyle/>
          <a:p>
            <a:fld id="{8EC9E2EF-DD49-496D-BDB7-B1E5D2807A5D}" type="datetimeFigureOut">
              <a:rPr lang="ru-RU" smtClean="0"/>
              <a:t>29.01.2024</a:t>
            </a:fld>
            <a:endParaRPr lang="ru-RU"/>
          </a:p>
        </p:txBody>
      </p:sp>
      <p:sp>
        <p:nvSpPr>
          <p:cNvPr id="3" name="Нижний колонтитул 2">
            <a:extLst>
              <a:ext uri="{FF2B5EF4-FFF2-40B4-BE49-F238E27FC236}">
                <a16:creationId xmlns:a16="http://schemas.microsoft.com/office/drawing/2014/main" id="{B8BE6863-0AF1-47AA-9917-0C3FFC3E3B0A}"/>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08D9D5DF-A664-4C64-8D44-D7720485BB38}"/>
              </a:ext>
            </a:extLst>
          </p:cNvPr>
          <p:cNvSpPr>
            <a:spLocks noGrp="1"/>
          </p:cNvSpPr>
          <p:nvPr>
            <p:ph type="sldNum" sz="quarter" idx="12"/>
          </p:nvPr>
        </p:nvSpPr>
        <p:spPr/>
        <p:txBody>
          <a:bodyPr/>
          <a:lstStyle/>
          <a:p>
            <a:fld id="{C2CCB117-B68C-4270-902F-CB7EE780C7F6}" type="slidenum">
              <a:rPr lang="ru-RU" smtClean="0"/>
              <a:t>‹#›</a:t>
            </a:fld>
            <a:endParaRPr lang="ru-RU"/>
          </a:p>
        </p:txBody>
      </p:sp>
    </p:spTree>
    <p:extLst>
      <p:ext uri="{BB962C8B-B14F-4D97-AF65-F5344CB8AC3E}">
        <p14:creationId xmlns:p14="http://schemas.microsoft.com/office/powerpoint/2010/main" val="19438044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33EA9CB-0A4B-47D5-9556-A21FB3B4C4A7}"/>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FAD7B093-D10D-405A-B396-B863F1317C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69CC73F2-576F-4DFA-96B8-12C499ECAA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56C6CADD-DA45-46BF-8243-2D465273DDBC}"/>
              </a:ext>
            </a:extLst>
          </p:cNvPr>
          <p:cNvSpPr>
            <a:spLocks noGrp="1"/>
          </p:cNvSpPr>
          <p:nvPr>
            <p:ph type="dt" sz="half" idx="10"/>
          </p:nvPr>
        </p:nvSpPr>
        <p:spPr/>
        <p:txBody>
          <a:bodyPr/>
          <a:lstStyle/>
          <a:p>
            <a:fld id="{8EC9E2EF-DD49-496D-BDB7-B1E5D2807A5D}" type="datetimeFigureOut">
              <a:rPr lang="ru-RU" smtClean="0"/>
              <a:t>29.01.2024</a:t>
            </a:fld>
            <a:endParaRPr lang="ru-RU"/>
          </a:p>
        </p:txBody>
      </p:sp>
      <p:sp>
        <p:nvSpPr>
          <p:cNvPr id="6" name="Нижний колонтитул 5">
            <a:extLst>
              <a:ext uri="{FF2B5EF4-FFF2-40B4-BE49-F238E27FC236}">
                <a16:creationId xmlns:a16="http://schemas.microsoft.com/office/drawing/2014/main" id="{2ECC6B46-7E43-488C-A326-DB6F8473DE2D}"/>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7575D659-88C7-4EF3-96F8-0F4B89F4A654}"/>
              </a:ext>
            </a:extLst>
          </p:cNvPr>
          <p:cNvSpPr>
            <a:spLocks noGrp="1"/>
          </p:cNvSpPr>
          <p:nvPr>
            <p:ph type="sldNum" sz="quarter" idx="12"/>
          </p:nvPr>
        </p:nvSpPr>
        <p:spPr/>
        <p:txBody>
          <a:bodyPr/>
          <a:lstStyle/>
          <a:p>
            <a:fld id="{C2CCB117-B68C-4270-902F-CB7EE780C7F6}" type="slidenum">
              <a:rPr lang="ru-RU" smtClean="0"/>
              <a:t>‹#›</a:t>
            </a:fld>
            <a:endParaRPr lang="ru-RU"/>
          </a:p>
        </p:txBody>
      </p:sp>
    </p:spTree>
    <p:extLst>
      <p:ext uri="{BB962C8B-B14F-4D97-AF65-F5344CB8AC3E}">
        <p14:creationId xmlns:p14="http://schemas.microsoft.com/office/powerpoint/2010/main" val="8827790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6A4ACD0-DC0E-4E67-9358-E1F86E810BE4}"/>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79175B75-652D-41D2-B64D-ED34C0C79D5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0810E04A-372E-438A-8D23-D268CFF0FA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8FACF68A-8D13-4D3E-9B5E-1189C87F02C6}"/>
              </a:ext>
            </a:extLst>
          </p:cNvPr>
          <p:cNvSpPr>
            <a:spLocks noGrp="1"/>
          </p:cNvSpPr>
          <p:nvPr>
            <p:ph type="dt" sz="half" idx="10"/>
          </p:nvPr>
        </p:nvSpPr>
        <p:spPr/>
        <p:txBody>
          <a:bodyPr/>
          <a:lstStyle/>
          <a:p>
            <a:fld id="{8EC9E2EF-DD49-496D-BDB7-B1E5D2807A5D}" type="datetimeFigureOut">
              <a:rPr lang="ru-RU" smtClean="0"/>
              <a:t>29.01.2024</a:t>
            </a:fld>
            <a:endParaRPr lang="ru-RU"/>
          </a:p>
        </p:txBody>
      </p:sp>
      <p:sp>
        <p:nvSpPr>
          <p:cNvPr id="6" name="Нижний колонтитул 5">
            <a:extLst>
              <a:ext uri="{FF2B5EF4-FFF2-40B4-BE49-F238E27FC236}">
                <a16:creationId xmlns:a16="http://schemas.microsoft.com/office/drawing/2014/main" id="{4C8704EC-28D5-4C14-BA99-50C3E5E6E661}"/>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B7210A51-F71C-477A-B862-37081A7A27FF}"/>
              </a:ext>
            </a:extLst>
          </p:cNvPr>
          <p:cNvSpPr>
            <a:spLocks noGrp="1"/>
          </p:cNvSpPr>
          <p:nvPr>
            <p:ph type="sldNum" sz="quarter" idx="12"/>
          </p:nvPr>
        </p:nvSpPr>
        <p:spPr/>
        <p:txBody>
          <a:bodyPr/>
          <a:lstStyle/>
          <a:p>
            <a:fld id="{C2CCB117-B68C-4270-902F-CB7EE780C7F6}" type="slidenum">
              <a:rPr lang="ru-RU" smtClean="0"/>
              <a:t>‹#›</a:t>
            </a:fld>
            <a:endParaRPr lang="ru-RU"/>
          </a:p>
        </p:txBody>
      </p:sp>
    </p:spTree>
    <p:extLst>
      <p:ext uri="{BB962C8B-B14F-4D97-AF65-F5344CB8AC3E}">
        <p14:creationId xmlns:p14="http://schemas.microsoft.com/office/powerpoint/2010/main" val="18584369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6E0186F-B486-47E8-97B3-A97B499AA54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dirty="0"/>
              <a:t>Образец заголовка</a:t>
            </a:r>
          </a:p>
        </p:txBody>
      </p:sp>
      <p:sp>
        <p:nvSpPr>
          <p:cNvPr id="3" name="Текст 2">
            <a:extLst>
              <a:ext uri="{FF2B5EF4-FFF2-40B4-BE49-F238E27FC236}">
                <a16:creationId xmlns:a16="http://schemas.microsoft.com/office/drawing/2014/main" id="{FAEC3E20-E00C-4BBC-97D6-03AB361D5C8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p>
        </p:txBody>
      </p:sp>
      <p:sp>
        <p:nvSpPr>
          <p:cNvPr id="4" name="Дата 3">
            <a:extLst>
              <a:ext uri="{FF2B5EF4-FFF2-40B4-BE49-F238E27FC236}">
                <a16:creationId xmlns:a16="http://schemas.microsoft.com/office/drawing/2014/main" id="{A551C711-D551-49BF-A75E-7E73969E0B9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Times New Roman" panose="02020603050405020304" pitchFamily="18" charset="0"/>
              </a:defRPr>
            </a:lvl1pPr>
          </a:lstStyle>
          <a:p>
            <a:fld id="{8EC9E2EF-DD49-496D-BDB7-B1E5D2807A5D}" type="datetimeFigureOut">
              <a:rPr lang="ru-RU" smtClean="0"/>
              <a:pPr/>
              <a:t>29.01.2024</a:t>
            </a:fld>
            <a:endParaRPr lang="ru-RU" dirty="0"/>
          </a:p>
        </p:txBody>
      </p:sp>
      <p:sp>
        <p:nvSpPr>
          <p:cNvPr id="5" name="Нижний колонтитул 4">
            <a:extLst>
              <a:ext uri="{FF2B5EF4-FFF2-40B4-BE49-F238E27FC236}">
                <a16:creationId xmlns:a16="http://schemas.microsoft.com/office/drawing/2014/main" id="{D106902A-5E1E-4891-928F-4984AC9A0EA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Times New Roman" panose="02020603050405020304" pitchFamily="18" charset="0"/>
              </a:defRPr>
            </a:lvl1pPr>
          </a:lstStyle>
          <a:p>
            <a:endParaRPr lang="ru-RU" dirty="0"/>
          </a:p>
        </p:txBody>
      </p:sp>
      <p:sp>
        <p:nvSpPr>
          <p:cNvPr id="6" name="Номер слайда 5">
            <a:extLst>
              <a:ext uri="{FF2B5EF4-FFF2-40B4-BE49-F238E27FC236}">
                <a16:creationId xmlns:a16="http://schemas.microsoft.com/office/drawing/2014/main" id="{05311EBF-CCDE-416D-8AB0-A39D078D78E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Times New Roman" panose="02020603050405020304" pitchFamily="18" charset="0"/>
              </a:defRPr>
            </a:lvl1pPr>
          </a:lstStyle>
          <a:p>
            <a:fld id="{C2CCB117-B68C-4270-902F-CB7EE780C7F6}" type="slidenum">
              <a:rPr lang="ru-RU" smtClean="0"/>
              <a:pPr/>
              <a:t>‹#›</a:t>
            </a:fld>
            <a:endParaRPr lang="ru-RU" dirty="0"/>
          </a:p>
        </p:txBody>
      </p:sp>
    </p:spTree>
    <p:extLst>
      <p:ext uri="{BB962C8B-B14F-4D97-AF65-F5344CB8AC3E}">
        <p14:creationId xmlns:p14="http://schemas.microsoft.com/office/powerpoint/2010/main" val="9970822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Times New Roman" panose="02020603050405020304" pitchFamily="18"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Times New Roman" panose="02020603050405020304" pitchFamily="18"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Times New Roman" panose="02020603050405020304" pitchFamily="18"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Times New Roman" panose="02020603050405020304" pitchFamily="18"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imes New Roman" panose="02020603050405020304" pitchFamily="18"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imes New Roman" panose="020206030504050203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121D4B0A-7DBA-4DA9-8DA3-C892BBDDCB9C}"/>
              </a:ext>
            </a:extLst>
          </p:cNvPr>
          <p:cNvPicPr>
            <a:picLocks noChangeAspect="1" noChangeArrowheads="1"/>
          </p:cNvPicPr>
          <p:nvPr/>
        </p:nvPicPr>
        <p:blipFill>
          <a:blip r:embed="rId2">
            <a:alphaModFix amt="35000"/>
            <a:extLst>
              <a:ext uri="{28A0092B-C50C-407E-A947-70E740481C1C}">
                <a14:useLocalDpi xmlns:a14="http://schemas.microsoft.com/office/drawing/2010/main" val="0"/>
              </a:ext>
            </a:extLst>
          </a:blip>
          <a:srcRect/>
          <a:stretch>
            <a:fillRect/>
          </a:stretch>
        </p:blipFill>
        <p:spPr bwMode="auto">
          <a:xfrm>
            <a:off x="2044931" y="0"/>
            <a:ext cx="8221431"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6A2B5378-1206-4BB2-ADB0-DCBE66D39E3D}"/>
              </a:ext>
            </a:extLst>
          </p:cNvPr>
          <p:cNvSpPr>
            <a:spLocks noGrp="1"/>
          </p:cNvSpPr>
          <p:nvPr>
            <p:ph type="ctrTitle"/>
          </p:nvPr>
        </p:nvSpPr>
        <p:spPr>
          <a:xfrm>
            <a:off x="1524000" y="2682222"/>
            <a:ext cx="9144000" cy="2387600"/>
          </a:xfrm>
        </p:spPr>
        <p:txBody>
          <a:bodyPr>
            <a:normAutofit fontScale="90000"/>
          </a:bodyPr>
          <a:lstStyle/>
          <a:p>
            <a:r>
              <a:rPr lang="ru-RU" b="1" i="0" dirty="0">
                <a:solidFill>
                  <a:srgbClr val="333333"/>
                </a:solidFill>
                <a:effectLst/>
                <a:latin typeface="Times New Roman" panose="02020603050405020304" pitchFamily="18" charset="0"/>
              </a:rPr>
              <a:t>Восстановление базы данных: важность, методы и шаги</a:t>
            </a:r>
            <a:br>
              <a:rPr lang="ru-RU" b="1" i="0" dirty="0">
                <a:solidFill>
                  <a:srgbClr val="333333"/>
                </a:solidFill>
                <a:effectLst/>
                <a:latin typeface="Times New Roman" panose="02020603050405020304" pitchFamily="18" charset="0"/>
              </a:rPr>
            </a:br>
            <a:endParaRPr lang="ru-RU" dirty="0"/>
          </a:p>
        </p:txBody>
      </p:sp>
    </p:spTree>
    <p:extLst>
      <p:ext uri="{BB962C8B-B14F-4D97-AF65-F5344CB8AC3E}">
        <p14:creationId xmlns:p14="http://schemas.microsoft.com/office/powerpoint/2010/main" val="12209891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D6B3D68-948B-4C19-A88D-3AD234F79783}"/>
              </a:ext>
            </a:extLst>
          </p:cNvPr>
          <p:cNvSpPr>
            <a:spLocks noGrp="1"/>
          </p:cNvSpPr>
          <p:nvPr>
            <p:ph type="title"/>
          </p:nvPr>
        </p:nvSpPr>
        <p:spPr/>
        <p:txBody>
          <a:bodyPr>
            <a:normAutofit/>
          </a:bodyPr>
          <a:lstStyle/>
          <a:p>
            <a:r>
              <a:rPr lang="ru-RU" b="1" i="0" dirty="0">
                <a:solidFill>
                  <a:srgbClr val="434343"/>
                </a:solidFill>
                <a:effectLst/>
                <a:latin typeface="Times New Roman" panose="02020603050405020304" pitchFamily="18" charset="0"/>
              </a:rPr>
              <a:t>Техники восстановления базы данных</a:t>
            </a:r>
            <a:endParaRPr lang="ru-RU" dirty="0"/>
          </a:p>
        </p:txBody>
      </p:sp>
      <p:sp>
        <p:nvSpPr>
          <p:cNvPr id="3" name="Объект 2">
            <a:extLst>
              <a:ext uri="{FF2B5EF4-FFF2-40B4-BE49-F238E27FC236}">
                <a16:creationId xmlns:a16="http://schemas.microsoft.com/office/drawing/2014/main" id="{978CE02D-5DF7-4D5E-B72A-45D852A32A88}"/>
              </a:ext>
            </a:extLst>
          </p:cNvPr>
          <p:cNvSpPr>
            <a:spLocks noGrp="1"/>
          </p:cNvSpPr>
          <p:nvPr>
            <p:ph idx="1"/>
          </p:nvPr>
        </p:nvSpPr>
        <p:spPr/>
        <p:txBody>
          <a:bodyPr>
            <a:normAutofit lnSpcReduction="10000"/>
          </a:bodyPr>
          <a:lstStyle/>
          <a:p>
            <a:pPr marL="0" indent="0" algn="l">
              <a:buNone/>
            </a:pPr>
            <a:r>
              <a:rPr lang="ru-RU" b="0" i="0" dirty="0">
                <a:solidFill>
                  <a:srgbClr val="434343"/>
                </a:solidFill>
                <a:effectLst/>
                <a:latin typeface="Times New Roman" panose="02020603050405020304" pitchFamily="18" charset="0"/>
              </a:rPr>
              <a:t>Существует несколько техник восстановления базы данных, которые могут быть использованы в зависимости от конкретной ситуации.</a:t>
            </a:r>
          </a:p>
          <a:p>
            <a:pPr marL="0" indent="0" algn="l">
              <a:buNone/>
            </a:pPr>
            <a:r>
              <a:rPr lang="ru-RU" b="1" i="0" dirty="0">
                <a:solidFill>
                  <a:srgbClr val="434343"/>
                </a:solidFill>
                <a:effectLst/>
                <a:latin typeface="Times New Roman" panose="02020603050405020304" pitchFamily="18" charset="0"/>
              </a:rPr>
              <a:t>Восстановление из резервной копии</a:t>
            </a:r>
          </a:p>
          <a:p>
            <a:pPr algn="l"/>
            <a:r>
              <a:rPr lang="ru-RU" b="0" i="0" dirty="0">
                <a:solidFill>
                  <a:srgbClr val="434343"/>
                </a:solidFill>
                <a:effectLst/>
                <a:latin typeface="Times New Roman" panose="02020603050405020304" pitchFamily="18" charset="0"/>
              </a:rPr>
              <a:t>Одной из наиболее распространенных техник восстановления базы данных является восстановление из резервной копии. Резервная копия – это копия базы данных, которая создается в определенный момент времени и содержит все данные и структуру базы данных. При восстановлении из резервной копии, копия базы данных восстанавливается на основе сохраненной копии, восстанавливая все данные и структуру.</a:t>
            </a:r>
          </a:p>
          <a:p>
            <a:endParaRPr lang="ru-RU" dirty="0"/>
          </a:p>
        </p:txBody>
      </p:sp>
    </p:spTree>
    <p:extLst>
      <p:ext uri="{BB962C8B-B14F-4D97-AF65-F5344CB8AC3E}">
        <p14:creationId xmlns:p14="http://schemas.microsoft.com/office/powerpoint/2010/main" val="16452314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D6B3D68-948B-4C19-A88D-3AD234F79783}"/>
              </a:ext>
            </a:extLst>
          </p:cNvPr>
          <p:cNvSpPr>
            <a:spLocks noGrp="1"/>
          </p:cNvSpPr>
          <p:nvPr>
            <p:ph type="title"/>
          </p:nvPr>
        </p:nvSpPr>
        <p:spPr>
          <a:xfrm>
            <a:off x="838200" y="242047"/>
            <a:ext cx="10515600" cy="1325563"/>
          </a:xfrm>
        </p:spPr>
        <p:txBody>
          <a:bodyPr>
            <a:normAutofit/>
          </a:bodyPr>
          <a:lstStyle/>
          <a:p>
            <a:r>
              <a:rPr lang="ru-RU" b="1" i="0" dirty="0">
                <a:solidFill>
                  <a:srgbClr val="434343"/>
                </a:solidFill>
                <a:effectLst/>
                <a:latin typeface="Times New Roman" panose="02020603050405020304" pitchFamily="18" charset="0"/>
              </a:rPr>
              <a:t>Техники восстановления базы данных</a:t>
            </a:r>
            <a:endParaRPr lang="ru-RU" dirty="0"/>
          </a:p>
        </p:txBody>
      </p:sp>
      <p:sp>
        <p:nvSpPr>
          <p:cNvPr id="3" name="Объект 2">
            <a:extLst>
              <a:ext uri="{FF2B5EF4-FFF2-40B4-BE49-F238E27FC236}">
                <a16:creationId xmlns:a16="http://schemas.microsoft.com/office/drawing/2014/main" id="{978CE02D-5DF7-4D5E-B72A-45D852A32A88}"/>
              </a:ext>
            </a:extLst>
          </p:cNvPr>
          <p:cNvSpPr>
            <a:spLocks noGrp="1"/>
          </p:cNvSpPr>
          <p:nvPr>
            <p:ph idx="1"/>
          </p:nvPr>
        </p:nvSpPr>
        <p:spPr>
          <a:xfrm>
            <a:off x="838200" y="1825625"/>
            <a:ext cx="10515600" cy="4790328"/>
          </a:xfrm>
        </p:spPr>
        <p:txBody>
          <a:bodyPr>
            <a:normAutofit fontScale="85000" lnSpcReduction="20000"/>
          </a:bodyPr>
          <a:lstStyle/>
          <a:p>
            <a:pPr marL="0" indent="0" algn="l">
              <a:buNone/>
            </a:pPr>
            <a:r>
              <a:rPr lang="ru-RU" b="1" i="0" dirty="0">
                <a:solidFill>
                  <a:srgbClr val="434343"/>
                </a:solidFill>
                <a:effectLst/>
                <a:latin typeface="Times New Roman" panose="02020603050405020304" pitchFamily="18" charset="0"/>
              </a:rPr>
              <a:t>Транзакционное восстановление</a:t>
            </a:r>
          </a:p>
          <a:p>
            <a:pPr algn="l"/>
            <a:r>
              <a:rPr lang="ru-RU" b="0" i="0" dirty="0">
                <a:solidFill>
                  <a:srgbClr val="434343"/>
                </a:solidFill>
                <a:effectLst/>
                <a:latin typeface="Times New Roman" panose="02020603050405020304" pitchFamily="18" charset="0"/>
              </a:rPr>
              <a:t>Транзакционное восстановление – это техника восстановления, которая используется для восстановления базы данных до определенной точки во времени. Эта техника основана на журналах транзакций, которые записывают все изменения, сделанные в базе данных. При транзакционном восстановлении, база данных восстанавливается до определенного момента времени, используя журналы транзакций для восстановления всех изменений.</a:t>
            </a:r>
          </a:p>
          <a:p>
            <a:pPr marL="0" indent="0" algn="l">
              <a:buNone/>
            </a:pPr>
            <a:r>
              <a:rPr lang="ru-RU" b="1" i="0" dirty="0">
                <a:solidFill>
                  <a:srgbClr val="434343"/>
                </a:solidFill>
                <a:effectLst/>
                <a:latin typeface="Times New Roman" panose="02020603050405020304" pitchFamily="18" charset="0"/>
              </a:rPr>
              <a:t>Восстановление с помощью инструментов</a:t>
            </a:r>
          </a:p>
          <a:p>
            <a:pPr algn="l"/>
            <a:r>
              <a:rPr lang="ru-RU" b="0" i="0" dirty="0">
                <a:solidFill>
                  <a:srgbClr val="434343"/>
                </a:solidFill>
                <a:effectLst/>
                <a:latin typeface="Times New Roman" panose="02020603050405020304" pitchFamily="18" charset="0"/>
              </a:rPr>
              <a:t>Восстановление с помощью специализированных инструментов – это техника восстановления, которая использует специальные программы или инструменты для восстановления базы данных. Эти инструменты могут предоставлять различные функции восстановления, такие как восстановление данных, восстановление структуры базы данных или выполнение других операций восстановления.</a:t>
            </a:r>
          </a:p>
          <a:p>
            <a:endParaRPr lang="ru-RU" dirty="0"/>
          </a:p>
        </p:txBody>
      </p:sp>
    </p:spTree>
    <p:extLst>
      <p:ext uri="{BB962C8B-B14F-4D97-AF65-F5344CB8AC3E}">
        <p14:creationId xmlns:p14="http://schemas.microsoft.com/office/powerpoint/2010/main" val="20928863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D6B3D68-948B-4C19-A88D-3AD234F79783}"/>
              </a:ext>
            </a:extLst>
          </p:cNvPr>
          <p:cNvSpPr>
            <a:spLocks noGrp="1"/>
          </p:cNvSpPr>
          <p:nvPr>
            <p:ph type="title"/>
          </p:nvPr>
        </p:nvSpPr>
        <p:spPr>
          <a:xfrm>
            <a:off x="838200" y="242047"/>
            <a:ext cx="10515600" cy="1325563"/>
          </a:xfrm>
        </p:spPr>
        <p:txBody>
          <a:bodyPr>
            <a:normAutofit/>
          </a:bodyPr>
          <a:lstStyle/>
          <a:p>
            <a:r>
              <a:rPr lang="ru-RU" b="1" i="0" dirty="0">
                <a:solidFill>
                  <a:srgbClr val="434343"/>
                </a:solidFill>
                <a:effectLst/>
                <a:latin typeface="Times New Roman" panose="02020603050405020304" pitchFamily="18" charset="0"/>
              </a:rPr>
              <a:t>Техники восстановления базы данных</a:t>
            </a:r>
            <a:endParaRPr lang="ru-RU" dirty="0"/>
          </a:p>
        </p:txBody>
      </p:sp>
      <p:sp>
        <p:nvSpPr>
          <p:cNvPr id="3" name="Объект 2">
            <a:extLst>
              <a:ext uri="{FF2B5EF4-FFF2-40B4-BE49-F238E27FC236}">
                <a16:creationId xmlns:a16="http://schemas.microsoft.com/office/drawing/2014/main" id="{978CE02D-5DF7-4D5E-B72A-45D852A32A88}"/>
              </a:ext>
            </a:extLst>
          </p:cNvPr>
          <p:cNvSpPr>
            <a:spLocks noGrp="1"/>
          </p:cNvSpPr>
          <p:nvPr>
            <p:ph idx="1"/>
          </p:nvPr>
        </p:nvSpPr>
        <p:spPr>
          <a:xfrm>
            <a:off x="838200" y="1825625"/>
            <a:ext cx="10515600" cy="4790328"/>
          </a:xfrm>
        </p:spPr>
        <p:txBody>
          <a:bodyPr>
            <a:normAutofit fontScale="92500" lnSpcReduction="10000"/>
          </a:bodyPr>
          <a:lstStyle/>
          <a:p>
            <a:pPr marL="0" indent="0" algn="l">
              <a:buNone/>
            </a:pPr>
            <a:r>
              <a:rPr lang="ru-RU" b="1" i="0" dirty="0">
                <a:solidFill>
                  <a:srgbClr val="434343"/>
                </a:solidFill>
                <a:effectLst/>
                <a:latin typeface="Times New Roman" panose="02020603050405020304" pitchFamily="18" charset="0"/>
              </a:rPr>
              <a:t>Восстановление с помощью репликации</a:t>
            </a:r>
          </a:p>
          <a:p>
            <a:pPr algn="l"/>
            <a:r>
              <a:rPr lang="ru-RU" b="1" i="0" dirty="0">
                <a:solidFill>
                  <a:srgbClr val="434343"/>
                </a:solidFill>
                <a:effectLst/>
                <a:latin typeface="Times New Roman" panose="02020603050405020304" pitchFamily="18" charset="0"/>
              </a:rPr>
              <a:t>Восстановление с помощью репликации </a:t>
            </a:r>
            <a:r>
              <a:rPr lang="ru-RU" b="0" i="0" dirty="0">
                <a:solidFill>
                  <a:srgbClr val="434343"/>
                </a:solidFill>
                <a:effectLst/>
                <a:latin typeface="Times New Roman" panose="02020603050405020304" pitchFamily="18" charset="0"/>
              </a:rPr>
              <a:t>– это техника восстановления, которая использует репликацию базы данных для восстановления данных. </a:t>
            </a:r>
          </a:p>
          <a:p>
            <a:pPr algn="l"/>
            <a:r>
              <a:rPr lang="ru-RU" b="1" i="0" dirty="0">
                <a:solidFill>
                  <a:srgbClr val="434343"/>
                </a:solidFill>
                <a:effectLst/>
                <a:latin typeface="Times New Roman" panose="02020603050405020304" pitchFamily="18" charset="0"/>
              </a:rPr>
              <a:t>Репликация</a:t>
            </a:r>
            <a:r>
              <a:rPr lang="ru-RU" b="0" i="0" dirty="0">
                <a:solidFill>
                  <a:srgbClr val="434343"/>
                </a:solidFill>
                <a:effectLst/>
                <a:latin typeface="Times New Roman" panose="02020603050405020304" pitchFamily="18" charset="0"/>
              </a:rPr>
              <a:t> – это процесс создания и поддержания копий базы данных на разных серверах. При восстановлении с помощью репликации, копия базы данных, которая не повреждена или не потеряна, используется для восстановления данных.</a:t>
            </a:r>
          </a:p>
          <a:p>
            <a:pPr algn="l"/>
            <a:r>
              <a:rPr lang="ru-RU" b="0" i="0" dirty="0">
                <a:solidFill>
                  <a:srgbClr val="434343"/>
                </a:solidFill>
                <a:effectLst/>
                <a:latin typeface="Times New Roman" panose="02020603050405020304" pitchFamily="18" charset="0"/>
              </a:rPr>
              <a:t>В зависимости от конкретной ситуации и требований, может быть использована одна или комбинация этих техник восстановления базы данных. Важно выбрать наиболее подходящую технику восстановления и следовать рекомендациям производителя базы данных для выполнения процесса восстановления.</a:t>
            </a:r>
          </a:p>
          <a:p>
            <a:pPr marL="0" indent="0">
              <a:buNone/>
            </a:pPr>
            <a:endParaRPr lang="ru-RU" dirty="0"/>
          </a:p>
        </p:txBody>
      </p:sp>
    </p:spTree>
    <p:extLst>
      <p:ext uri="{BB962C8B-B14F-4D97-AF65-F5344CB8AC3E}">
        <p14:creationId xmlns:p14="http://schemas.microsoft.com/office/powerpoint/2010/main" val="2289770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D37EA74-059F-444D-9AE0-30AB0F01B65D}"/>
              </a:ext>
            </a:extLst>
          </p:cNvPr>
          <p:cNvSpPr>
            <a:spLocks noGrp="1"/>
          </p:cNvSpPr>
          <p:nvPr>
            <p:ph type="title"/>
          </p:nvPr>
        </p:nvSpPr>
        <p:spPr/>
        <p:txBody>
          <a:bodyPr>
            <a:normAutofit/>
          </a:bodyPr>
          <a:lstStyle/>
          <a:p>
            <a:r>
              <a:rPr lang="ru-RU" b="1" i="0" dirty="0">
                <a:solidFill>
                  <a:srgbClr val="434343"/>
                </a:solidFill>
                <a:effectLst/>
                <a:latin typeface="Times New Roman" panose="02020603050405020304" pitchFamily="18" charset="0"/>
              </a:rPr>
              <a:t>Резервное копирование и восстановление базы данных</a:t>
            </a:r>
            <a:endParaRPr lang="ru-RU" dirty="0"/>
          </a:p>
        </p:txBody>
      </p:sp>
      <p:sp>
        <p:nvSpPr>
          <p:cNvPr id="3" name="Объект 2">
            <a:extLst>
              <a:ext uri="{FF2B5EF4-FFF2-40B4-BE49-F238E27FC236}">
                <a16:creationId xmlns:a16="http://schemas.microsoft.com/office/drawing/2014/main" id="{CAE1272B-D459-4665-BC6B-C319E3494807}"/>
              </a:ext>
            </a:extLst>
          </p:cNvPr>
          <p:cNvSpPr>
            <a:spLocks noGrp="1"/>
          </p:cNvSpPr>
          <p:nvPr>
            <p:ph idx="1"/>
          </p:nvPr>
        </p:nvSpPr>
        <p:spPr/>
        <p:txBody>
          <a:bodyPr/>
          <a:lstStyle/>
          <a:p>
            <a:pPr marL="0" indent="0">
              <a:buNone/>
            </a:pPr>
            <a:r>
              <a:rPr lang="ru-RU" b="0" i="0" dirty="0">
                <a:solidFill>
                  <a:srgbClr val="434343"/>
                </a:solidFill>
                <a:effectLst/>
                <a:latin typeface="Times New Roman" panose="02020603050405020304" pitchFamily="18" charset="0"/>
              </a:rPr>
              <a:t>Резервное копирование и восстановление базы данных – это процесс создания резервных копий данных и их последующего восстановления в случае потери или повреждения базы данных. Это важная практика для обеспечения безопасности и целостности данных.</a:t>
            </a:r>
            <a:endParaRPr lang="ru-RU" dirty="0"/>
          </a:p>
        </p:txBody>
      </p:sp>
    </p:spTree>
    <p:extLst>
      <p:ext uri="{BB962C8B-B14F-4D97-AF65-F5344CB8AC3E}">
        <p14:creationId xmlns:p14="http://schemas.microsoft.com/office/powerpoint/2010/main" val="14094117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F6D883B-F54E-4843-BBB6-CF9471F1C776}"/>
              </a:ext>
            </a:extLst>
          </p:cNvPr>
          <p:cNvSpPr>
            <a:spLocks noGrp="1"/>
          </p:cNvSpPr>
          <p:nvPr>
            <p:ph type="title"/>
          </p:nvPr>
        </p:nvSpPr>
        <p:spPr/>
        <p:txBody>
          <a:bodyPr>
            <a:normAutofit/>
          </a:bodyPr>
          <a:lstStyle/>
          <a:p>
            <a:r>
              <a:rPr lang="ru-RU" b="1" i="0" dirty="0">
                <a:solidFill>
                  <a:srgbClr val="434343"/>
                </a:solidFill>
                <a:effectLst/>
                <a:latin typeface="Times New Roman" panose="02020603050405020304" pitchFamily="18" charset="0"/>
              </a:rPr>
              <a:t>Почему нужно резервное копирование и восстановление базы данных?</a:t>
            </a:r>
            <a:endParaRPr lang="ru-RU" dirty="0"/>
          </a:p>
        </p:txBody>
      </p:sp>
      <p:sp>
        <p:nvSpPr>
          <p:cNvPr id="3" name="Объект 2">
            <a:extLst>
              <a:ext uri="{FF2B5EF4-FFF2-40B4-BE49-F238E27FC236}">
                <a16:creationId xmlns:a16="http://schemas.microsoft.com/office/drawing/2014/main" id="{70ED1FDB-EF75-4A0A-AAA2-826F286A9FCA}"/>
              </a:ext>
            </a:extLst>
          </p:cNvPr>
          <p:cNvSpPr>
            <a:spLocks noGrp="1"/>
          </p:cNvSpPr>
          <p:nvPr>
            <p:ph idx="1"/>
          </p:nvPr>
        </p:nvSpPr>
        <p:spPr>
          <a:xfrm>
            <a:off x="838200" y="1825624"/>
            <a:ext cx="10515600" cy="4844117"/>
          </a:xfrm>
        </p:spPr>
        <p:txBody>
          <a:bodyPr>
            <a:normAutofit fontScale="92500"/>
          </a:bodyPr>
          <a:lstStyle/>
          <a:p>
            <a:pPr marL="0" indent="0" algn="l">
              <a:buNone/>
            </a:pPr>
            <a:r>
              <a:rPr lang="ru-RU" b="0" i="0" dirty="0">
                <a:solidFill>
                  <a:srgbClr val="434343"/>
                </a:solidFill>
                <a:effectLst/>
                <a:latin typeface="Times New Roman" panose="02020603050405020304" pitchFamily="18" charset="0"/>
              </a:rPr>
              <a:t>Существует несколько причин, по которым резервное копирование и восстановление базы данных являются необходимыми:</a:t>
            </a:r>
          </a:p>
          <a:p>
            <a:pPr algn="l">
              <a:buFont typeface="Arial" panose="020B0604020202020204" pitchFamily="34" charset="0"/>
              <a:buChar char="•"/>
            </a:pPr>
            <a:r>
              <a:rPr lang="ru-RU" b="1" i="0" dirty="0">
                <a:solidFill>
                  <a:srgbClr val="434343"/>
                </a:solidFill>
                <a:effectLst/>
                <a:latin typeface="Times New Roman" panose="02020603050405020304" pitchFamily="18" charset="0"/>
              </a:rPr>
              <a:t>Предотвращение потери данных:</a:t>
            </a:r>
            <a:r>
              <a:rPr lang="ru-RU" b="0" i="0" dirty="0">
                <a:solidFill>
                  <a:srgbClr val="434343"/>
                </a:solidFill>
                <a:effectLst/>
                <a:latin typeface="Times New Roman" panose="02020603050405020304" pitchFamily="18" charset="0"/>
              </a:rPr>
              <a:t> Резервное копирование позволяет сохранить копию данных, чтобы в случае сбоя или ошибки можно было восстановить базу данных и избежать потери информации.</a:t>
            </a:r>
          </a:p>
          <a:p>
            <a:pPr algn="l">
              <a:buFont typeface="Arial" panose="020B0604020202020204" pitchFamily="34" charset="0"/>
              <a:buChar char="•"/>
            </a:pPr>
            <a:r>
              <a:rPr lang="ru-RU" b="1" i="0" dirty="0">
                <a:solidFill>
                  <a:srgbClr val="434343"/>
                </a:solidFill>
                <a:effectLst/>
                <a:latin typeface="Times New Roman" panose="02020603050405020304" pitchFamily="18" charset="0"/>
              </a:rPr>
              <a:t>Защита от повреждения данных:</a:t>
            </a:r>
            <a:r>
              <a:rPr lang="ru-RU" b="0" i="0" dirty="0">
                <a:solidFill>
                  <a:srgbClr val="434343"/>
                </a:solidFill>
                <a:effectLst/>
                <a:latin typeface="Times New Roman" panose="02020603050405020304" pitchFamily="18" charset="0"/>
              </a:rPr>
              <a:t> Резервное копирование также помогает защитить данные от повреждения, вызванного вирусами, хакерскими атаками или другими нежелательными событиями.</a:t>
            </a:r>
          </a:p>
          <a:p>
            <a:pPr algn="l">
              <a:buFont typeface="Arial" panose="020B0604020202020204" pitchFamily="34" charset="0"/>
              <a:buChar char="•"/>
            </a:pPr>
            <a:r>
              <a:rPr lang="ru-RU" b="1" i="0" dirty="0">
                <a:solidFill>
                  <a:srgbClr val="434343"/>
                </a:solidFill>
                <a:effectLst/>
                <a:latin typeface="Times New Roman" panose="02020603050405020304" pitchFamily="18" charset="0"/>
              </a:rPr>
              <a:t>Возможность восстановления:</a:t>
            </a:r>
            <a:r>
              <a:rPr lang="ru-RU" b="0" i="0" dirty="0">
                <a:solidFill>
                  <a:srgbClr val="434343"/>
                </a:solidFill>
                <a:effectLst/>
                <a:latin typeface="Times New Roman" panose="02020603050405020304" pitchFamily="18" charset="0"/>
              </a:rPr>
              <a:t> В случае сбоя или потери данных, резервное копирование обеспечивает возможность восстановления базы данных и продолжения работы без значительных простоев.</a:t>
            </a:r>
          </a:p>
          <a:p>
            <a:endParaRPr lang="ru-RU" dirty="0"/>
          </a:p>
        </p:txBody>
      </p:sp>
    </p:spTree>
    <p:extLst>
      <p:ext uri="{BB962C8B-B14F-4D97-AF65-F5344CB8AC3E}">
        <p14:creationId xmlns:p14="http://schemas.microsoft.com/office/powerpoint/2010/main" val="20735182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D6704E0-46F8-48E5-BB10-97F305D7F7CB}"/>
              </a:ext>
            </a:extLst>
          </p:cNvPr>
          <p:cNvSpPr>
            <a:spLocks noGrp="1"/>
          </p:cNvSpPr>
          <p:nvPr>
            <p:ph type="title"/>
          </p:nvPr>
        </p:nvSpPr>
        <p:spPr/>
        <p:txBody>
          <a:bodyPr>
            <a:noAutofit/>
          </a:bodyPr>
          <a:lstStyle/>
          <a:p>
            <a:r>
              <a:rPr lang="ru-RU" sz="3600" b="1" i="0" dirty="0">
                <a:solidFill>
                  <a:srgbClr val="434343"/>
                </a:solidFill>
                <a:effectLst/>
                <a:latin typeface="Times New Roman" panose="02020603050405020304" pitchFamily="18" charset="0"/>
              </a:rPr>
              <a:t>Лучшие практики резервного копирования и восстановления базы данных</a:t>
            </a:r>
            <a:endParaRPr lang="ru-RU" sz="3600" dirty="0"/>
          </a:p>
        </p:txBody>
      </p:sp>
      <p:sp>
        <p:nvSpPr>
          <p:cNvPr id="3" name="Объект 2">
            <a:extLst>
              <a:ext uri="{FF2B5EF4-FFF2-40B4-BE49-F238E27FC236}">
                <a16:creationId xmlns:a16="http://schemas.microsoft.com/office/drawing/2014/main" id="{0FF59E0B-A1AF-4491-BEC7-67FCD954B782}"/>
              </a:ext>
            </a:extLst>
          </p:cNvPr>
          <p:cNvSpPr>
            <a:spLocks noGrp="1"/>
          </p:cNvSpPr>
          <p:nvPr>
            <p:ph idx="1"/>
          </p:nvPr>
        </p:nvSpPr>
        <p:spPr>
          <a:xfrm>
            <a:off x="838200" y="1842247"/>
            <a:ext cx="10515600" cy="4650628"/>
          </a:xfrm>
        </p:spPr>
        <p:txBody>
          <a:bodyPr>
            <a:normAutofit fontScale="92500" lnSpcReduction="10000"/>
          </a:bodyPr>
          <a:lstStyle/>
          <a:p>
            <a:pPr algn="l">
              <a:buFont typeface="Arial" panose="020B0604020202020204" pitchFamily="34" charset="0"/>
              <a:buChar char="•"/>
            </a:pPr>
            <a:r>
              <a:rPr lang="ru-RU" b="1" i="0" dirty="0">
                <a:solidFill>
                  <a:srgbClr val="434343"/>
                </a:solidFill>
                <a:effectLst/>
                <a:latin typeface="Times New Roman" panose="02020603050405020304" pitchFamily="18" charset="0"/>
              </a:rPr>
              <a:t>Регулярное резервное копирование:</a:t>
            </a:r>
            <a:r>
              <a:rPr lang="ru-RU" b="0" i="0" dirty="0">
                <a:solidFill>
                  <a:srgbClr val="434343"/>
                </a:solidFill>
                <a:effectLst/>
                <a:latin typeface="Times New Roman" panose="02020603050405020304" pitchFamily="18" charset="0"/>
              </a:rPr>
              <a:t> Выполняйте резервное копирование базы данных регулярно в соответствии с заданным расписанием, чтобы минимизировать потерю данных.</a:t>
            </a:r>
          </a:p>
          <a:p>
            <a:pPr algn="l">
              <a:buFont typeface="Arial" panose="020B0604020202020204" pitchFamily="34" charset="0"/>
              <a:buChar char="•"/>
            </a:pPr>
            <a:r>
              <a:rPr lang="ru-RU" b="1" i="0" dirty="0">
                <a:solidFill>
                  <a:srgbClr val="434343"/>
                </a:solidFill>
                <a:effectLst/>
                <a:latin typeface="Times New Roman" panose="02020603050405020304" pitchFamily="18" charset="0"/>
              </a:rPr>
              <a:t>Хранение копий на отдельном носителе:</a:t>
            </a:r>
            <a:r>
              <a:rPr lang="ru-RU" b="0" i="0" dirty="0">
                <a:solidFill>
                  <a:srgbClr val="434343"/>
                </a:solidFill>
                <a:effectLst/>
                <a:latin typeface="Times New Roman" panose="02020603050405020304" pitchFamily="18" charset="0"/>
              </a:rPr>
              <a:t> Сохраняйте резервные копии на отдельном носителе или удаленном сервере, чтобы защитить данные от повреждения или потери.</a:t>
            </a:r>
          </a:p>
          <a:p>
            <a:pPr algn="l">
              <a:buFont typeface="Arial" panose="020B0604020202020204" pitchFamily="34" charset="0"/>
              <a:buChar char="•"/>
            </a:pPr>
            <a:r>
              <a:rPr lang="ru-RU" b="1" i="0" dirty="0">
                <a:solidFill>
                  <a:srgbClr val="434343"/>
                </a:solidFill>
                <a:effectLst/>
                <a:latin typeface="Times New Roman" panose="02020603050405020304" pitchFamily="18" charset="0"/>
              </a:rPr>
              <a:t>Тестирование восстановления:</a:t>
            </a:r>
            <a:r>
              <a:rPr lang="ru-RU" b="0" i="0" dirty="0">
                <a:solidFill>
                  <a:srgbClr val="434343"/>
                </a:solidFill>
                <a:effectLst/>
                <a:latin typeface="Times New Roman" panose="02020603050405020304" pitchFamily="18" charset="0"/>
              </a:rPr>
              <a:t> Регулярно проверяйте процесс восстановления, чтобы убедиться, что резервные копии работают и данные могут быть успешно восстановлены.</a:t>
            </a:r>
          </a:p>
          <a:p>
            <a:pPr algn="l">
              <a:buFont typeface="Arial" panose="020B0604020202020204" pitchFamily="34" charset="0"/>
              <a:buChar char="•"/>
            </a:pPr>
            <a:r>
              <a:rPr lang="ru-RU" b="1" i="0" dirty="0">
                <a:solidFill>
                  <a:srgbClr val="434343"/>
                </a:solidFill>
                <a:effectLst/>
                <a:latin typeface="Times New Roman" panose="02020603050405020304" pitchFamily="18" charset="0"/>
              </a:rPr>
              <a:t>Документирование процесса:</a:t>
            </a:r>
            <a:r>
              <a:rPr lang="ru-RU" b="0" i="0" dirty="0">
                <a:solidFill>
                  <a:srgbClr val="434343"/>
                </a:solidFill>
                <a:effectLst/>
                <a:latin typeface="Times New Roman" panose="02020603050405020304" pitchFamily="18" charset="0"/>
              </a:rPr>
              <a:t> Задокументируйте процесс резервного копирования и восстановления, включая расписание, методы и место хранения копий, чтобы иметь ясное представление о процессе и легко восстановить данные в случае необходимости.</a:t>
            </a:r>
          </a:p>
          <a:p>
            <a:endParaRPr lang="ru-RU" dirty="0"/>
          </a:p>
        </p:txBody>
      </p:sp>
    </p:spTree>
    <p:extLst>
      <p:ext uri="{BB962C8B-B14F-4D97-AF65-F5344CB8AC3E}">
        <p14:creationId xmlns:p14="http://schemas.microsoft.com/office/powerpoint/2010/main" val="8092154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EBB13CB-7677-4B91-B859-2649CA353C7F}"/>
              </a:ext>
            </a:extLst>
          </p:cNvPr>
          <p:cNvSpPr>
            <a:spLocks noGrp="1"/>
          </p:cNvSpPr>
          <p:nvPr>
            <p:ph type="title"/>
          </p:nvPr>
        </p:nvSpPr>
        <p:spPr>
          <a:xfrm>
            <a:off x="2154382" y="2766218"/>
            <a:ext cx="7883236" cy="1325563"/>
          </a:xfrm>
        </p:spPr>
        <p:txBody>
          <a:bodyPr>
            <a:normAutofit/>
          </a:bodyPr>
          <a:lstStyle/>
          <a:p>
            <a:pPr algn="ctr"/>
            <a:r>
              <a:rPr lang="ru-RU" b="1" i="0" dirty="0">
                <a:solidFill>
                  <a:srgbClr val="434343"/>
                </a:solidFill>
                <a:effectLst/>
                <a:latin typeface="Times New Roman" panose="02020603050405020304" pitchFamily="18" charset="0"/>
              </a:rPr>
              <a:t>Таблица сравнения техник восстановления базы данных</a:t>
            </a:r>
            <a:endParaRPr lang="ru-RU" dirty="0"/>
          </a:p>
        </p:txBody>
      </p:sp>
    </p:spTree>
    <p:extLst>
      <p:ext uri="{BB962C8B-B14F-4D97-AF65-F5344CB8AC3E}">
        <p14:creationId xmlns:p14="http://schemas.microsoft.com/office/powerpoint/2010/main" val="18993250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703009B-DB0A-4CBA-A9D2-F3C7C1ED7F06}"/>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499FDF53-E923-48CE-8A69-37AEC5739FA6}"/>
              </a:ext>
            </a:extLst>
          </p:cNvPr>
          <p:cNvSpPr>
            <a:spLocks noGrp="1"/>
          </p:cNvSpPr>
          <p:nvPr>
            <p:ph idx="1"/>
          </p:nvPr>
        </p:nvSpPr>
        <p:spPr/>
        <p:txBody>
          <a:bodyPr/>
          <a:lstStyle/>
          <a:p>
            <a:endParaRPr lang="ru-RU"/>
          </a:p>
        </p:txBody>
      </p:sp>
      <p:pic>
        <p:nvPicPr>
          <p:cNvPr id="4" name="Рисунок 3">
            <a:extLst>
              <a:ext uri="{FF2B5EF4-FFF2-40B4-BE49-F238E27FC236}">
                <a16:creationId xmlns:a16="http://schemas.microsoft.com/office/drawing/2014/main" id="{1DE76172-4E56-41C2-B12C-8099F49F969D}"/>
              </a:ext>
            </a:extLst>
          </p:cNvPr>
          <p:cNvPicPr>
            <a:picLocks noChangeAspect="1"/>
          </p:cNvPicPr>
          <p:nvPr/>
        </p:nvPicPr>
        <p:blipFill>
          <a:blip r:embed="rId2"/>
          <a:stretch>
            <a:fillRect/>
          </a:stretch>
        </p:blipFill>
        <p:spPr>
          <a:xfrm>
            <a:off x="1129554" y="-1"/>
            <a:ext cx="10408022" cy="6858001"/>
          </a:xfrm>
          <a:prstGeom prst="rect">
            <a:avLst/>
          </a:prstGeom>
        </p:spPr>
      </p:pic>
    </p:spTree>
    <p:extLst>
      <p:ext uri="{BB962C8B-B14F-4D97-AF65-F5344CB8AC3E}">
        <p14:creationId xmlns:p14="http://schemas.microsoft.com/office/powerpoint/2010/main" val="14079999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DCE6A20-D696-4407-9AAC-4CEE3DD4B22C}"/>
              </a:ext>
            </a:extLst>
          </p:cNvPr>
          <p:cNvSpPr>
            <a:spLocks noGrp="1"/>
          </p:cNvSpPr>
          <p:nvPr>
            <p:ph type="title"/>
          </p:nvPr>
        </p:nvSpPr>
        <p:spPr>
          <a:xfrm>
            <a:off x="838200" y="2766218"/>
            <a:ext cx="10515600" cy="1325563"/>
          </a:xfrm>
        </p:spPr>
        <p:txBody>
          <a:bodyPr>
            <a:normAutofit fontScale="90000"/>
          </a:bodyPr>
          <a:lstStyle/>
          <a:p>
            <a:pPr algn="ctr"/>
            <a:r>
              <a:rPr lang="ru-RU" b="1" dirty="0">
                <a:solidFill>
                  <a:srgbClr val="333333"/>
                </a:solidFill>
                <a:latin typeface="Times New Roman" panose="02020603050405020304" pitchFamily="18" charset="0"/>
              </a:rPr>
              <a:t>Н</a:t>
            </a:r>
            <a:r>
              <a:rPr lang="ru-RU" b="1" i="0" dirty="0">
                <a:solidFill>
                  <a:srgbClr val="333333"/>
                </a:solidFill>
                <a:effectLst/>
                <a:latin typeface="Times New Roman" panose="02020603050405020304" pitchFamily="18" charset="0"/>
              </a:rPr>
              <a:t>астройка резервного копирования SQL Server с помощью плана обслуживания</a:t>
            </a:r>
            <a:endParaRPr lang="ru-RU" dirty="0"/>
          </a:p>
        </p:txBody>
      </p:sp>
    </p:spTree>
    <p:extLst>
      <p:ext uri="{BB962C8B-B14F-4D97-AF65-F5344CB8AC3E}">
        <p14:creationId xmlns:p14="http://schemas.microsoft.com/office/powerpoint/2010/main" val="38990640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AA9684F-F2A1-417B-AB33-2F968387B509}"/>
              </a:ext>
            </a:extLst>
          </p:cNvPr>
          <p:cNvSpPr>
            <a:spLocks noGrp="1"/>
          </p:cNvSpPr>
          <p:nvPr>
            <p:ph type="title"/>
          </p:nvPr>
        </p:nvSpPr>
        <p:spPr/>
        <p:txBody>
          <a:bodyPr>
            <a:normAutofit fontScale="90000"/>
          </a:bodyPr>
          <a:lstStyle/>
          <a:p>
            <a:r>
              <a:rPr lang="ru-RU" b="1" dirty="0">
                <a:solidFill>
                  <a:srgbClr val="333333"/>
                </a:solidFill>
                <a:latin typeface="Times New Roman" panose="02020603050405020304" pitchFamily="18" charset="0"/>
              </a:rPr>
              <a:t>Н</a:t>
            </a:r>
            <a:r>
              <a:rPr lang="ru-RU" b="1" i="0" dirty="0">
                <a:solidFill>
                  <a:srgbClr val="333333"/>
                </a:solidFill>
                <a:effectLst/>
                <a:latin typeface="Times New Roman" panose="02020603050405020304" pitchFamily="18" charset="0"/>
              </a:rPr>
              <a:t>астройка резервного копирования SQL Server с помощью плана обслуживания</a:t>
            </a:r>
            <a:endParaRPr lang="ru-RU" b="1" dirty="0">
              <a:latin typeface="Times New Roman" panose="02020603050405020304" pitchFamily="18" charset="0"/>
            </a:endParaRPr>
          </a:p>
        </p:txBody>
      </p:sp>
      <p:sp>
        <p:nvSpPr>
          <p:cNvPr id="3" name="Объект 2">
            <a:extLst>
              <a:ext uri="{FF2B5EF4-FFF2-40B4-BE49-F238E27FC236}">
                <a16:creationId xmlns:a16="http://schemas.microsoft.com/office/drawing/2014/main" id="{49F998BE-3039-4E82-ACB6-A0C3BEDC8B0F}"/>
              </a:ext>
            </a:extLst>
          </p:cNvPr>
          <p:cNvSpPr>
            <a:spLocks noGrp="1"/>
          </p:cNvSpPr>
          <p:nvPr>
            <p:ph idx="1"/>
          </p:nvPr>
        </p:nvSpPr>
        <p:spPr/>
        <p:txBody>
          <a:bodyPr/>
          <a:lstStyle/>
          <a:p>
            <a:pPr marL="0" indent="0" algn="l">
              <a:buNone/>
            </a:pPr>
            <a:r>
              <a:rPr lang="ru-RU" b="0" i="0" dirty="0">
                <a:solidFill>
                  <a:srgbClr val="333333"/>
                </a:solidFill>
                <a:effectLst/>
              </a:rPr>
              <a:t>Планы обслуживания SQL Server это самый распространенный способ настройки регулярного резервного копирования.</a:t>
            </a:r>
          </a:p>
          <a:p>
            <a:pPr marL="0" indent="0" algn="l">
              <a:buNone/>
            </a:pPr>
            <a:r>
              <a:rPr lang="ru-RU" b="0" i="0" dirty="0">
                <a:solidFill>
                  <a:srgbClr val="333333"/>
                </a:solidFill>
                <a:effectLst/>
              </a:rPr>
              <a:t>Рассмотрим настройку резервного базы данных на SQL Server копирования по плану:</a:t>
            </a:r>
          </a:p>
          <a:p>
            <a:pPr algn="l">
              <a:buFont typeface="Arial" panose="020B0604020202020204" pitchFamily="34" charset="0"/>
              <a:buChar char="•"/>
            </a:pPr>
            <a:r>
              <a:rPr lang="ru-RU" b="0" i="0" dirty="0">
                <a:solidFill>
                  <a:srgbClr val="333333"/>
                </a:solidFill>
                <a:effectLst/>
              </a:rPr>
              <a:t>Полная резервная копия каждые 24 часа</a:t>
            </a:r>
          </a:p>
          <a:p>
            <a:pPr algn="l">
              <a:buFont typeface="Arial" panose="020B0604020202020204" pitchFamily="34" charset="0"/>
              <a:buChar char="•"/>
            </a:pPr>
            <a:r>
              <a:rPr lang="ru-RU" b="0" i="0" dirty="0">
                <a:solidFill>
                  <a:srgbClr val="333333"/>
                </a:solidFill>
                <a:effectLst/>
              </a:rPr>
              <a:t>Копия журнала транзакций – каждые 30 минут</a:t>
            </a:r>
          </a:p>
          <a:p>
            <a:endParaRPr lang="ru-RU" dirty="0"/>
          </a:p>
        </p:txBody>
      </p:sp>
    </p:spTree>
    <p:extLst>
      <p:ext uri="{BB962C8B-B14F-4D97-AF65-F5344CB8AC3E}">
        <p14:creationId xmlns:p14="http://schemas.microsoft.com/office/powerpoint/2010/main" val="36456580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C8097F1-F352-4ABD-815A-FBB4E590DA13}"/>
              </a:ext>
            </a:extLst>
          </p:cNvPr>
          <p:cNvSpPr>
            <a:spLocks noGrp="1"/>
          </p:cNvSpPr>
          <p:nvPr>
            <p:ph type="title"/>
          </p:nvPr>
        </p:nvSpPr>
        <p:spPr>
          <a:xfrm>
            <a:off x="838200" y="371460"/>
            <a:ext cx="10515600" cy="1325563"/>
          </a:xfrm>
        </p:spPr>
        <p:txBody>
          <a:bodyPr/>
          <a:lstStyle/>
          <a:p>
            <a:r>
              <a:rPr lang="ru-RU" b="1" i="0" dirty="0">
                <a:solidFill>
                  <a:srgbClr val="434343"/>
                </a:solidFill>
                <a:effectLst/>
                <a:latin typeface="Times New Roman" panose="02020603050405020304" pitchFamily="18" charset="0"/>
              </a:rPr>
              <a:t>Введение</a:t>
            </a:r>
            <a:endParaRPr lang="ru-RU" dirty="0"/>
          </a:p>
        </p:txBody>
      </p:sp>
      <p:sp>
        <p:nvSpPr>
          <p:cNvPr id="3" name="Объект 2">
            <a:extLst>
              <a:ext uri="{FF2B5EF4-FFF2-40B4-BE49-F238E27FC236}">
                <a16:creationId xmlns:a16="http://schemas.microsoft.com/office/drawing/2014/main" id="{8AE56F4D-58A2-463D-8092-512642017418}"/>
              </a:ext>
            </a:extLst>
          </p:cNvPr>
          <p:cNvSpPr>
            <a:spLocks noGrp="1"/>
          </p:cNvSpPr>
          <p:nvPr>
            <p:ph idx="1"/>
          </p:nvPr>
        </p:nvSpPr>
        <p:spPr>
          <a:xfrm>
            <a:off x="838200" y="1753985"/>
            <a:ext cx="7998229" cy="4422978"/>
          </a:xfrm>
        </p:spPr>
        <p:txBody>
          <a:bodyPr/>
          <a:lstStyle/>
          <a:p>
            <a:pPr marL="0" indent="0">
              <a:buNone/>
            </a:pPr>
            <a:r>
              <a:rPr lang="ru-RU" b="0" i="0" dirty="0">
                <a:solidFill>
                  <a:srgbClr val="434343"/>
                </a:solidFill>
                <a:effectLst/>
                <a:latin typeface="Times New Roman" panose="02020603050405020304" pitchFamily="18" charset="0"/>
              </a:rPr>
              <a:t>Восстановление базы данных является важной задачей в области управления данными. Этот процесс позволяет восстановить базу данных после сбоя или потери данных. </a:t>
            </a:r>
          </a:p>
          <a:p>
            <a:pPr marL="0" indent="0">
              <a:buNone/>
            </a:pPr>
            <a:r>
              <a:rPr lang="ru-RU" b="0" i="0" dirty="0">
                <a:solidFill>
                  <a:srgbClr val="434343"/>
                </a:solidFill>
                <a:effectLst/>
                <a:latin typeface="Times New Roman" panose="02020603050405020304" pitchFamily="18" charset="0"/>
              </a:rPr>
              <a:t>Восстановление базы данных необходимо, чтобы вернуть систему к состоянию, предшествующему сбою, и минимизировать потерю данных. </a:t>
            </a:r>
            <a:endParaRPr lang="ru-RU" dirty="0"/>
          </a:p>
        </p:txBody>
      </p:sp>
      <p:pic>
        <p:nvPicPr>
          <p:cNvPr id="4100" name="Picture 4">
            <a:extLst>
              <a:ext uri="{FF2B5EF4-FFF2-40B4-BE49-F238E27FC236}">
                <a16:creationId xmlns:a16="http://schemas.microsoft.com/office/drawing/2014/main" id="{E3F29546-21B1-42A4-BE27-7DC60E1D268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03673" y="3193472"/>
            <a:ext cx="3588327" cy="3588327"/>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58772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AC44A022-63B4-4CB8-8D43-A57A24423514}"/>
              </a:ext>
            </a:extLst>
          </p:cNvPr>
          <p:cNvSpPr>
            <a:spLocks noGrp="1"/>
          </p:cNvSpPr>
          <p:nvPr>
            <p:ph idx="1"/>
          </p:nvPr>
        </p:nvSpPr>
        <p:spPr>
          <a:xfrm>
            <a:off x="763386" y="171392"/>
            <a:ext cx="10515600" cy="4351338"/>
          </a:xfrm>
        </p:spPr>
        <p:txBody>
          <a:bodyPr/>
          <a:lstStyle/>
          <a:p>
            <a:pPr marL="0" indent="0">
              <a:buNone/>
            </a:pPr>
            <a:r>
              <a:rPr lang="ru-RU" b="0" i="0" dirty="0">
                <a:solidFill>
                  <a:srgbClr val="333333"/>
                </a:solidFill>
                <a:effectLst/>
              </a:rPr>
              <a:t>В </a:t>
            </a:r>
            <a:r>
              <a:rPr lang="en-US" b="0" i="0" dirty="0">
                <a:solidFill>
                  <a:srgbClr val="333333"/>
                </a:solidFill>
                <a:effectLst/>
              </a:rPr>
              <a:t>SSMS (SQL Server Management Studio) </a:t>
            </a:r>
            <a:r>
              <a:rPr lang="ru-RU" b="0" i="0" dirty="0">
                <a:solidFill>
                  <a:srgbClr val="333333"/>
                </a:solidFill>
                <a:effectLst/>
              </a:rPr>
              <a:t>перейдите в раздел </a:t>
            </a:r>
            <a:r>
              <a:rPr lang="ru-RU" b="0" i="0" dirty="0" err="1">
                <a:solidFill>
                  <a:srgbClr val="333333"/>
                </a:solidFill>
                <a:effectLst/>
              </a:rPr>
              <a:t>Менеджемент</a:t>
            </a:r>
            <a:r>
              <a:rPr lang="en-US" b="0" i="0" dirty="0">
                <a:solidFill>
                  <a:srgbClr val="333333"/>
                </a:solidFill>
                <a:effectLst/>
              </a:rPr>
              <a:t> -&gt; </a:t>
            </a:r>
            <a:r>
              <a:rPr lang="ru-RU" b="0" i="0" dirty="0">
                <a:solidFill>
                  <a:srgbClr val="333333"/>
                </a:solidFill>
                <a:effectLst/>
              </a:rPr>
              <a:t>Планы обслуживания и запустите -&gt; мастер создания плана обслуживания (</a:t>
            </a:r>
            <a:r>
              <a:rPr lang="en-US" b="0" i="0" dirty="0">
                <a:solidFill>
                  <a:srgbClr val="333333"/>
                </a:solidFill>
                <a:effectLst/>
              </a:rPr>
              <a:t>Maintenance Plan Wizard).</a:t>
            </a:r>
            <a:endParaRPr lang="ru-RU" dirty="0"/>
          </a:p>
        </p:txBody>
      </p:sp>
      <p:pic>
        <p:nvPicPr>
          <p:cNvPr id="1026" name="Picture 2" descr="создать план обслуживания для резевного копирования slq server">
            <a:extLst>
              <a:ext uri="{FF2B5EF4-FFF2-40B4-BE49-F238E27FC236}">
                <a16:creationId xmlns:a16="http://schemas.microsoft.com/office/drawing/2014/main" id="{6576D5F7-0F47-4FF7-8C80-D7064CB50D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92102" y="1404851"/>
            <a:ext cx="5499556" cy="50540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23462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58F06E5C-E154-43FB-8658-487519B2F3D7}"/>
              </a:ext>
            </a:extLst>
          </p:cNvPr>
          <p:cNvSpPr>
            <a:spLocks noGrp="1"/>
          </p:cNvSpPr>
          <p:nvPr>
            <p:ph idx="1"/>
          </p:nvPr>
        </p:nvSpPr>
        <p:spPr>
          <a:xfrm>
            <a:off x="838200" y="229582"/>
            <a:ext cx="10515600" cy="4351338"/>
          </a:xfrm>
        </p:spPr>
        <p:txBody>
          <a:bodyPr/>
          <a:lstStyle/>
          <a:p>
            <a:pPr marL="0" indent="0" algn="l">
              <a:buNone/>
            </a:pPr>
            <a:r>
              <a:rPr lang="ru-RU" b="0" i="0" dirty="0">
                <a:solidFill>
                  <a:srgbClr val="333333"/>
                </a:solidFill>
                <a:effectLst/>
              </a:rPr>
              <a:t>Укажите имя плана и выберите режим “Отдельные расписания для каждой задачи</a:t>
            </a:r>
            <a:r>
              <a:rPr lang="en-US" b="0" i="0" dirty="0">
                <a:solidFill>
                  <a:srgbClr val="333333"/>
                </a:solidFill>
                <a:effectLst/>
              </a:rPr>
              <a:t>”.</a:t>
            </a:r>
          </a:p>
          <a:p>
            <a:pPr marL="0" indent="0">
              <a:buNone/>
            </a:pPr>
            <a:endParaRPr lang="ru-RU" dirty="0"/>
          </a:p>
        </p:txBody>
      </p:sp>
      <p:pic>
        <p:nvPicPr>
          <p:cNvPr id="2050" name="Picture 2" descr="план резевного копирования slq server">
            <a:extLst>
              <a:ext uri="{FF2B5EF4-FFF2-40B4-BE49-F238E27FC236}">
                <a16:creationId xmlns:a16="http://schemas.microsoft.com/office/drawing/2014/main" id="{4FEB22DA-5DA9-4EBC-B6C3-8CF1AD620C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4238" y="1266825"/>
            <a:ext cx="5343525" cy="4324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4981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58F06E5C-E154-43FB-8658-487519B2F3D7}"/>
              </a:ext>
            </a:extLst>
          </p:cNvPr>
          <p:cNvSpPr>
            <a:spLocks noGrp="1"/>
          </p:cNvSpPr>
          <p:nvPr>
            <p:ph idx="1"/>
          </p:nvPr>
        </p:nvSpPr>
        <p:spPr>
          <a:xfrm>
            <a:off x="838200" y="229582"/>
            <a:ext cx="10515600" cy="4351338"/>
          </a:xfrm>
        </p:spPr>
        <p:txBody>
          <a:bodyPr/>
          <a:lstStyle/>
          <a:p>
            <a:pPr marL="0" indent="0" algn="l">
              <a:buNone/>
            </a:pPr>
            <a:r>
              <a:rPr lang="ru-RU" b="0" i="0" dirty="0">
                <a:solidFill>
                  <a:srgbClr val="333333"/>
                </a:solidFill>
                <a:effectLst/>
              </a:rPr>
              <a:t>Выберите операции, которые нужно сделать в этом плане обслуживания:</a:t>
            </a:r>
          </a:p>
          <a:p>
            <a:pPr algn="l">
              <a:buFont typeface="Arial" panose="020B0604020202020204" pitchFamily="34" charset="0"/>
              <a:buChar char="•"/>
            </a:pPr>
            <a:r>
              <a:rPr lang="ru-RU" b="0" i="0" dirty="0">
                <a:solidFill>
                  <a:srgbClr val="333333"/>
                </a:solidFill>
                <a:effectLst/>
              </a:rPr>
              <a:t>Резервное копирование базы данных (полное)</a:t>
            </a:r>
          </a:p>
          <a:p>
            <a:pPr algn="l">
              <a:buFont typeface="Arial" panose="020B0604020202020204" pitchFamily="34" charset="0"/>
              <a:buChar char="•"/>
            </a:pPr>
            <a:r>
              <a:rPr lang="ru-RU" b="0" i="0" dirty="0">
                <a:solidFill>
                  <a:srgbClr val="333333"/>
                </a:solidFill>
                <a:effectLst/>
              </a:rPr>
              <a:t>Резервное копирование базы данных (журнал транзакций)</a:t>
            </a:r>
            <a:endParaRPr lang="ru-RU" dirty="0"/>
          </a:p>
        </p:txBody>
      </p:sp>
      <p:pic>
        <p:nvPicPr>
          <p:cNvPr id="3074" name="Picture 2" descr="резевное копирование базы данных и транзакционного лога sql server">
            <a:extLst>
              <a:ext uri="{FF2B5EF4-FFF2-40B4-BE49-F238E27FC236}">
                <a16:creationId xmlns:a16="http://schemas.microsoft.com/office/drawing/2014/main" id="{029E6756-1E0E-412D-B704-7236D408A29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12869" y="2193751"/>
            <a:ext cx="5530988" cy="44346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72568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DB3C4699-0307-45AB-9D7C-DBE703740533}"/>
              </a:ext>
            </a:extLst>
          </p:cNvPr>
          <p:cNvSpPr>
            <a:spLocks noGrp="1"/>
          </p:cNvSpPr>
          <p:nvPr>
            <p:ph idx="1"/>
          </p:nvPr>
        </p:nvSpPr>
        <p:spPr>
          <a:xfrm>
            <a:off x="713932" y="253284"/>
            <a:ext cx="10964064" cy="4410763"/>
          </a:xfrm>
        </p:spPr>
        <p:txBody>
          <a:bodyPr/>
          <a:lstStyle/>
          <a:p>
            <a:pPr marL="0" indent="0">
              <a:buNone/>
            </a:pPr>
            <a:r>
              <a:rPr lang="ru-RU" b="0" i="0" dirty="0">
                <a:solidFill>
                  <a:srgbClr val="333333"/>
                </a:solidFill>
                <a:effectLst/>
              </a:rPr>
              <a:t>Используйте следующую последовательность операций:</a:t>
            </a:r>
            <a:endParaRPr lang="ru-RU" dirty="0"/>
          </a:p>
        </p:txBody>
      </p:sp>
      <p:pic>
        <p:nvPicPr>
          <p:cNvPr id="4098" name="Picture 2" descr="последовательность резевного копирования в плане обслуживания sql">
            <a:extLst>
              <a:ext uri="{FF2B5EF4-FFF2-40B4-BE49-F238E27FC236}">
                <a16:creationId xmlns:a16="http://schemas.microsoft.com/office/drawing/2014/main" id="{B6CB216E-1B74-4431-A974-FAF5F98DF8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77440" y="916302"/>
            <a:ext cx="6672987" cy="53431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32374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4AA7DBDF-2481-4732-9528-90EF832D4EC6}"/>
              </a:ext>
            </a:extLst>
          </p:cNvPr>
          <p:cNvSpPr>
            <a:spLocks noGrp="1"/>
          </p:cNvSpPr>
          <p:nvPr>
            <p:ph idx="1"/>
          </p:nvPr>
        </p:nvSpPr>
        <p:spPr>
          <a:xfrm>
            <a:off x="838200" y="304396"/>
            <a:ext cx="10515600" cy="4351338"/>
          </a:xfrm>
        </p:spPr>
        <p:txBody>
          <a:bodyPr/>
          <a:lstStyle/>
          <a:p>
            <a:pPr marL="0" indent="0" algn="l">
              <a:buNone/>
            </a:pPr>
            <a:r>
              <a:rPr lang="ru-RU" b="0" i="0" dirty="0">
                <a:solidFill>
                  <a:srgbClr val="333333"/>
                </a:solidFill>
                <a:effectLst/>
              </a:rPr>
              <a:t>Выберите базу данных SQL Server, которую нужно </a:t>
            </a:r>
            <a:r>
              <a:rPr lang="ru-RU" b="0" i="0" dirty="0" err="1">
                <a:solidFill>
                  <a:srgbClr val="333333"/>
                </a:solidFill>
                <a:effectLst/>
              </a:rPr>
              <a:t>бэкапить</a:t>
            </a:r>
            <a:r>
              <a:rPr lang="ru-RU" b="0" i="0" dirty="0">
                <a:solidFill>
                  <a:srgbClr val="333333"/>
                </a:solidFill>
                <a:effectLst/>
              </a:rPr>
              <a:t> и выберите расписание.</a:t>
            </a:r>
          </a:p>
          <a:p>
            <a:pPr marL="0" indent="0">
              <a:buNone/>
            </a:pPr>
            <a:endParaRPr lang="ru-RU" dirty="0"/>
          </a:p>
        </p:txBody>
      </p:sp>
      <p:pic>
        <p:nvPicPr>
          <p:cNvPr id="5122" name="Picture 2" descr="выбора базы данных mssql для резевного копирования">
            <a:extLst>
              <a:ext uri="{FF2B5EF4-FFF2-40B4-BE49-F238E27FC236}">
                <a16:creationId xmlns:a16="http://schemas.microsoft.com/office/drawing/2014/main" id="{8B229586-0460-4BB5-B1CA-936137E623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255222"/>
            <a:ext cx="4714525" cy="4936288"/>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расписание резевного копирования бд mssql">
            <a:extLst>
              <a:ext uri="{FF2B5EF4-FFF2-40B4-BE49-F238E27FC236}">
                <a16:creationId xmlns:a16="http://schemas.microsoft.com/office/drawing/2014/main" id="{636B4CF3-73C5-4648-BFBA-B622ED89CF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0101" y="1147254"/>
            <a:ext cx="5900479" cy="5203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97613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5B9662D5-5E6D-4ADD-AA83-42C28A7733C8}"/>
              </a:ext>
            </a:extLst>
          </p:cNvPr>
          <p:cNvSpPr>
            <a:spLocks noGrp="1"/>
          </p:cNvSpPr>
          <p:nvPr>
            <p:ph idx="1"/>
          </p:nvPr>
        </p:nvSpPr>
        <p:spPr>
          <a:xfrm>
            <a:off x="696884" y="354273"/>
            <a:ext cx="10515600" cy="4351338"/>
          </a:xfrm>
        </p:spPr>
        <p:txBody>
          <a:bodyPr/>
          <a:lstStyle/>
          <a:p>
            <a:pPr marL="0" indent="0">
              <a:buNone/>
            </a:pPr>
            <a:r>
              <a:rPr lang="ru-RU" b="0" i="0" dirty="0">
                <a:solidFill>
                  <a:srgbClr val="333333"/>
                </a:solidFill>
                <a:effectLst/>
              </a:rPr>
              <a:t>Укажите путь к каталогу, в который нужно сохранять резервные копию ваше базы данных.</a:t>
            </a:r>
            <a:endParaRPr lang="ru-RU" dirty="0"/>
          </a:p>
        </p:txBody>
      </p:sp>
      <p:pic>
        <p:nvPicPr>
          <p:cNvPr id="6146" name="Picture 2" descr="каталог для резевных копий">
            <a:extLst>
              <a:ext uri="{FF2B5EF4-FFF2-40B4-BE49-F238E27FC236}">
                <a16:creationId xmlns:a16="http://schemas.microsoft.com/office/drawing/2014/main" id="{AD79A34D-A245-4493-98B3-45AD31E907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42199" y="1322035"/>
            <a:ext cx="4707601" cy="50761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95936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CF48D665-F1A8-45F2-86DD-7968CA0D6D43}"/>
              </a:ext>
            </a:extLst>
          </p:cNvPr>
          <p:cNvSpPr>
            <a:spLocks noGrp="1"/>
          </p:cNvSpPr>
          <p:nvPr>
            <p:ph idx="1"/>
          </p:nvPr>
        </p:nvSpPr>
        <p:spPr>
          <a:xfrm>
            <a:off x="838200" y="154767"/>
            <a:ext cx="10515600" cy="4351338"/>
          </a:xfrm>
        </p:spPr>
        <p:txBody>
          <a:bodyPr/>
          <a:lstStyle/>
          <a:p>
            <a:pPr marL="0" indent="0">
              <a:buNone/>
            </a:pPr>
            <a:r>
              <a:rPr lang="ru-RU" b="0" i="0" dirty="0">
                <a:solidFill>
                  <a:srgbClr val="333333"/>
                </a:solidFill>
                <a:effectLst/>
              </a:rPr>
              <a:t>Укажите сколько будут храниться резервные копии (например, 14 дней).</a:t>
            </a:r>
            <a:endParaRPr lang="ru-RU" dirty="0"/>
          </a:p>
        </p:txBody>
      </p:sp>
      <p:pic>
        <p:nvPicPr>
          <p:cNvPr id="7170" name="Picture 2" descr="глубина хранения резевных копий sql server">
            <a:extLst>
              <a:ext uri="{FF2B5EF4-FFF2-40B4-BE49-F238E27FC236}">
                <a16:creationId xmlns:a16="http://schemas.microsoft.com/office/drawing/2014/main" id="{11E2C90B-5EAD-4BE8-BF00-8DB3ADF206F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3938" y="1147156"/>
            <a:ext cx="4842400" cy="51583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80064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32D8B655-AD97-47E3-B91E-EBB7AD7D32BD}"/>
              </a:ext>
            </a:extLst>
          </p:cNvPr>
          <p:cNvSpPr>
            <a:spLocks noGrp="1"/>
          </p:cNvSpPr>
          <p:nvPr>
            <p:ph idx="1"/>
          </p:nvPr>
        </p:nvSpPr>
        <p:spPr>
          <a:xfrm>
            <a:off x="838200" y="370897"/>
            <a:ext cx="10515600" cy="4351338"/>
          </a:xfrm>
        </p:spPr>
        <p:txBody>
          <a:bodyPr/>
          <a:lstStyle/>
          <a:p>
            <a:pPr marL="0" indent="0">
              <a:buNone/>
            </a:pPr>
            <a:r>
              <a:rPr lang="ru-RU" b="0" i="0" dirty="0">
                <a:solidFill>
                  <a:srgbClr val="333333"/>
                </a:solidFill>
                <a:effectLst/>
              </a:rPr>
              <a:t>Нажмите </a:t>
            </a:r>
            <a:r>
              <a:rPr lang="ru-RU" b="1" i="0" dirty="0">
                <a:solidFill>
                  <a:srgbClr val="333333"/>
                </a:solidFill>
                <a:effectLst/>
              </a:rPr>
              <a:t>Next </a:t>
            </a:r>
            <a:r>
              <a:rPr lang="ru-RU" b="0" i="0" dirty="0">
                <a:solidFill>
                  <a:srgbClr val="333333"/>
                </a:solidFill>
                <a:effectLst/>
              </a:rPr>
              <a:t>и аналогично создайте расписание резервного копирования для журнала транзакций.</a:t>
            </a:r>
            <a:endParaRPr lang="ru-RU" dirty="0"/>
          </a:p>
        </p:txBody>
      </p:sp>
      <p:pic>
        <p:nvPicPr>
          <p:cNvPr id="8194" name="Picture 2" descr="настройка резевного копирования журнала транзакций microsoft sql server">
            <a:extLst>
              <a:ext uri="{FF2B5EF4-FFF2-40B4-BE49-F238E27FC236}">
                <a16:creationId xmlns:a16="http://schemas.microsoft.com/office/drawing/2014/main" id="{CD08F8BB-0929-4FBA-B1FF-C65141937D9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14800" y="1311767"/>
            <a:ext cx="4686300" cy="50080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31792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1F5C18B4-97B4-4440-8D30-A01B36FC0AA0}"/>
              </a:ext>
            </a:extLst>
          </p:cNvPr>
          <p:cNvSpPr>
            <a:spLocks noGrp="1"/>
          </p:cNvSpPr>
          <p:nvPr>
            <p:ph idx="1"/>
          </p:nvPr>
        </p:nvSpPr>
        <p:spPr>
          <a:xfrm>
            <a:off x="971203" y="304396"/>
            <a:ext cx="10515600" cy="4351338"/>
          </a:xfrm>
        </p:spPr>
        <p:txBody>
          <a:bodyPr/>
          <a:lstStyle/>
          <a:p>
            <a:pPr marL="0" indent="0">
              <a:buNone/>
            </a:pPr>
            <a:r>
              <a:rPr lang="ru-RU" b="0" i="0" dirty="0">
                <a:solidFill>
                  <a:srgbClr val="333333"/>
                </a:solidFill>
                <a:effectLst/>
              </a:rPr>
              <a:t>Опционально можно указать файл для ведения лога плана обслуживания.</a:t>
            </a:r>
            <a:endParaRPr lang="ru-RU" dirty="0"/>
          </a:p>
        </p:txBody>
      </p:sp>
      <p:pic>
        <p:nvPicPr>
          <p:cNvPr id="9218" name="Picture 2" descr="лог бэкапа sql server">
            <a:extLst>
              <a:ext uri="{FF2B5EF4-FFF2-40B4-BE49-F238E27FC236}">
                <a16:creationId xmlns:a16="http://schemas.microsoft.com/office/drawing/2014/main" id="{EC5D78A0-43D2-4FC6-B0C8-B6953ED847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48050" y="1304924"/>
            <a:ext cx="5927824" cy="47550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33621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D75AE247-B64B-4F9A-AD1C-28930A2D3EA8}"/>
              </a:ext>
            </a:extLst>
          </p:cNvPr>
          <p:cNvSpPr>
            <a:spLocks noGrp="1"/>
          </p:cNvSpPr>
          <p:nvPr>
            <p:ph idx="1"/>
          </p:nvPr>
        </p:nvSpPr>
        <p:spPr>
          <a:xfrm>
            <a:off x="838200" y="296083"/>
            <a:ext cx="10515600" cy="4351338"/>
          </a:xfrm>
        </p:spPr>
        <p:txBody>
          <a:bodyPr/>
          <a:lstStyle/>
          <a:p>
            <a:r>
              <a:rPr lang="ru-RU" b="0" i="0" dirty="0">
                <a:solidFill>
                  <a:srgbClr val="333333"/>
                </a:solidFill>
                <a:effectLst/>
              </a:rPr>
              <a:t>Завершение настройки плана обслуживания SQL Server.</a:t>
            </a:r>
            <a:endParaRPr lang="ru-RU" dirty="0"/>
          </a:p>
        </p:txBody>
      </p:sp>
      <p:pic>
        <p:nvPicPr>
          <p:cNvPr id="10242" name="Picture 2" descr="план обслуживания sql server создан">
            <a:extLst>
              <a:ext uri="{FF2B5EF4-FFF2-40B4-BE49-F238E27FC236}">
                <a16:creationId xmlns:a16="http://schemas.microsoft.com/office/drawing/2014/main" id="{2FDE66D1-02E8-453A-87D4-B379BC1D35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1262" y="881842"/>
            <a:ext cx="7229475" cy="541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19482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9B0B057-FAF3-4376-A29D-A4D51EFF7EBC}"/>
              </a:ext>
            </a:extLst>
          </p:cNvPr>
          <p:cNvSpPr>
            <a:spLocks noGrp="1"/>
          </p:cNvSpPr>
          <p:nvPr>
            <p:ph type="title"/>
          </p:nvPr>
        </p:nvSpPr>
        <p:spPr/>
        <p:txBody>
          <a:bodyPr>
            <a:normAutofit/>
          </a:bodyPr>
          <a:lstStyle/>
          <a:p>
            <a:r>
              <a:rPr lang="ru-RU" b="1" i="0" dirty="0">
                <a:solidFill>
                  <a:srgbClr val="434343"/>
                </a:solidFill>
                <a:effectLst/>
                <a:latin typeface="Times New Roman" panose="02020603050405020304" pitchFamily="18" charset="0"/>
              </a:rPr>
              <a:t>Что такое восстановление базы данных</a:t>
            </a:r>
            <a:endParaRPr lang="ru-RU" b="1" dirty="0"/>
          </a:p>
        </p:txBody>
      </p:sp>
      <p:sp>
        <p:nvSpPr>
          <p:cNvPr id="3" name="Объект 2">
            <a:extLst>
              <a:ext uri="{FF2B5EF4-FFF2-40B4-BE49-F238E27FC236}">
                <a16:creationId xmlns:a16="http://schemas.microsoft.com/office/drawing/2014/main" id="{7145A937-0DFD-4591-B0B0-B0D9850FE1BC}"/>
              </a:ext>
            </a:extLst>
          </p:cNvPr>
          <p:cNvSpPr>
            <a:spLocks noGrp="1"/>
          </p:cNvSpPr>
          <p:nvPr>
            <p:ph idx="1"/>
          </p:nvPr>
        </p:nvSpPr>
        <p:spPr/>
        <p:txBody>
          <a:bodyPr>
            <a:normAutofit/>
          </a:bodyPr>
          <a:lstStyle/>
          <a:p>
            <a:pPr marL="0" indent="0" algn="l">
              <a:buNone/>
            </a:pPr>
            <a:r>
              <a:rPr lang="ru-RU" b="1" i="0" dirty="0">
                <a:solidFill>
                  <a:srgbClr val="434343"/>
                </a:solidFill>
                <a:effectLst/>
                <a:latin typeface="Times New Roman" panose="02020603050405020304" pitchFamily="18" charset="0"/>
              </a:rPr>
              <a:t>Восстановление базы данных </a:t>
            </a:r>
            <a:r>
              <a:rPr lang="ru-RU" b="0" i="0" dirty="0">
                <a:solidFill>
                  <a:srgbClr val="434343"/>
                </a:solidFill>
                <a:effectLst/>
                <a:latin typeface="Times New Roman" panose="02020603050405020304" pitchFamily="18" charset="0"/>
              </a:rPr>
              <a:t>– это процесс восстановления данных и структуры базы данных после сбоя или потери информации. Восстановление базы данных необходимо, когда происходит непредвиденное прекращение работы системы, ошибки в программном обеспечении, а также при случайном удалении или повреждении данных.</a:t>
            </a:r>
          </a:p>
          <a:p>
            <a:pPr marL="0" indent="0" algn="l">
              <a:buNone/>
            </a:pPr>
            <a:r>
              <a:rPr lang="ru-RU" b="1" i="0" dirty="0">
                <a:solidFill>
                  <a:srgbClr val="434343"/>
                </a:solidFill>
                <a:effectLst/>
                <a:latin typeface="Times New Roman" panose="02020603050405020304" pitchFamily="18" charset="0"/>
              </a:rPr>
              <a:t>Восстановление базы данных</a:t>
            </a:r>
            <a:r>
              <a:rPr lang="ru-RU" b="0" i="0" dirty="0">
                <a:solidFill>
                  <a:srgbClr val="434343"/>
                </a:solidFill>
                <a:effectLst/>
                <a:latin typeface="Times New Roman" panose="02020603050405020304" pitchFamily="18" charset="0"/>
              </a:rPr>
              <a:t> включает в себя восстановление всех таблиц, индексов, представлений и других объектов базы данных, а также восстановление данных, которые были сохранены в момент сбоя или создания резервной копии.</a:t>
            </a:r>
          </a:p>
          <a:p>
            <a:endParaRPr lang="ru-RU" dirty="0"/>
          </a:p>
        </p:txBody>
      </p:sp>
    </p:spTree>
    <p:extLst>
      <p:ext uri="{BB962C8B-B14F-4D97-AF65-F5344CB8AC3E}">
        <p14:creationId xmlns:p14="http://schemas.microsoft.com/office/powerpoint/2010/main" val="24273001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B19A3444-2976-4A29-BECF-C1753CA1848B}"/>
              </a:ext>
            </a:extLst>
          </p:cNvPr>
          <p:cNvSpPr>
            <a:spLocks noGrp="1"/>
          </p:cNvSpPr>
          <p:nvPr>
            <p:ph idx="1"/>
          </p:nvPr>
        </p:nvSpPr>
        <p:spPr>
          <a:xfrm>
            <a:off x="838200" y="296083"/>
            <a:ext cx="10515600" cy="4351338"/>
          </a:xfrm>
        </p:spPr>
        <p:txBody>
          <a:bodyPr/>
          <a:lstStyle/>
          <a:p>
            <a:pPr marL="0" indent="0">
              <a:buNone/>
            </a:pPr>
            <a:r>
              <a:rPr lang="ru-RU" b="0" i="0" dirty="0">
                <a:solidFill>
                  <a:srgbClr val="333333"/>
                </a:solidFill>
                <a:effectLst/>
              </a:rPr>
              <a:t>Выполните план обслуживания вручную и проверьте журнал</a:t>
            </a:r>
            <a:endParaRPr lang="ru-RU" dirty="0"/>
          </a:p>
        </p:txBody>
      </p:sp>
      <p:pic>
        <p:nvPicPr>
          <p:cNvPr id="11266" name="Picture 2" descr="запуска плана обслуживания, проверка резевного копирования mssql">
            <a:extLst>
              <a:ext uri="{FF2B5EF4-FFF2-40B4-BE49-F238E27FC236}">
                <a16:creationId xmlns:a16="http://schemas.microsoft.com/office/drawing/2014/main" id="{B681A5C8-AD57-415F-981B-CF8C516569C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798" y="1753984"/>
            <a:ext cx="5566232" cy="3948546"/>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дата последнего резевного копирования sql server">
            <a:extLst>
              <a:ext uri="{FF2B5EF4-FFF2-40B4-BE49-F238E27FC236}">
                <a16:creationId xmlns:a16="http://schemas.microsoft.com/office/drawing/2014/main" id="{05B53BDD-39D4-4480-93B8-34BD978F7F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5999" y="1753984"/>
            <a:ext cx="5508567" cy="45116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37066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F588379-143E-48A2-87C7-50C0DF922078}"/>
              </a:ext>
            </a:extLst>
          </p:cNvPr>
          <p:cNvSpPr>
            <a:spLocks noGrp="1"/>
          </p:cNvSpPr>
          <p:nvPr>
            <p:ph type="title"/>
          </p:nvPr>
        </p:nvSpPr>
        <p:spPr>
          <a:xfrm>
            <a:off x="838200" y="2766218"/>
            <a:ext cx="10515600" cy="1325563"/>
          </a:xfrm>
        </p:spPr>
        <p:txBody>
          <a:bodyPr>
            <a:normAutofit/>
          </a:bodyPr>
          <a:lstStyle/>
          <a:p>
            <a:r>
              <a:rPr lang="ru-RU" b="1" i="0" dirty="0">
                <a:solidFill>
                  <a:srgbClr val="333333"/>
                </a:solidFill>
                <a:effectLst/>
                <a:latin typeface="Times New Roman" panose="02020603050405020304" pitchFamily="18" charset="0"/>
              </a:rPr>
              <a:t>Восстановление базы данных SQL Server из резервной копии</a:t>
            </a:r>
            <a:endParaRPr lang="ru-RU" b="1" dirty="0"/>
          </a:p>
        </p:txBody>
      </p:sp>
    </p:spTree>
    <p:extLst>
      <p:ext uri="{BB962C8B-B14F-4D97-AF65-F5344CB8AC3E}">
        <p14:creationId xmlns:p14="http://schemas.microsoft.com/office/powerpoint/2010/main" val="9589869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379EB0A-5D90-4D9C-9476-329C0C872AB5}"/>
              </a:ext>
            </a:extLst>
          </p:cNvPr>
          <p:cNvSpPr>
            <a:spLocks noGrp="1"/>
          </p:cNvSpPr>
          <p:nvPr>
            <p:ph type="title"/>
          </p:nvPr>
        </p:nvSpPr>
        <p:spPr/>
        <p:txBody>
          <a:bodyPr>
            <a:normAutofit/>
          </a:bodyPr>
          <a:lstStyle/>
          <a:p>
            <a:r>
              <a:rPr lang="ru-RU" b="0" i="0" dirty="0">
                <a:solidFill>
                  <a:srgbClr val="333333"/>
                </a:solidFill>
                <a:effectLst/>
                <a:latin typeface="Times New Roman" panose="02020603050405020304" pitchFamily="18" charset="0"/>
              </a:rPr>
              <a:t>Восстановление резервной копии с помощью SQL Server Management Studio</a:t>
            </a:r>
            <a:endParaRPr lang="ru-RU" dirty="0"/>
          </a:p>
        </p:txBody>
      </p:sp>
      <p:sp>
        <p:nvSpPr>
          <p:cNvPr id="3" name="Объект 2">
            <a:extLst>
              <a:ext uri="{FF2B5EF4-FFF2-40B4-BE49-F238E27FC236}">
                <a16:creationId xmlns:a16="http://schemas.microsoft.com/office/drawing/2014/main" id="{76427DC0-62FC-4A3C-B73D-705C7DA46A4F}"/>
              </a:ext>
            </a:extLst>
          </p:cNvPr>
          <p:cNvSpPr>
            <a:spLocks noGrp="1"/>
          </p:cNvSpPr>
          <p:nvPr>
            <p:ph idx="1"/>
          </p:nvPr>
        </p:nvSpPr>
        <p:spPr/>
        <p:txBody>
          <a:bodyPr/>
          <a:lstStyle/>
          <a:p>
            <a:pPr marL="0" indent="0">
              <a:buNone/>
            </a:pPr>
            <a:r>
              <a:rPr lang="ru-RU" b="0" i="0" dirty="0">
                <a:solidFill>
                  <a:srgbClr val="333333"/>
                </a:solidFill>
                <a:effectLst/>
              </a:rPr>
              <a:t>Запустите </a:t>
            </a:r>
            <a:r>
              <a:rPr lang="en-US" b="0" i="0" dirty="0">
                <a:solidFill>
                  <a:srgbClr val="333333"/>
                </a:solidFill>
                <a:effectLst/>
              </a:rPr>
              <a:t>SSMS, </a:t>
            </a:r>
            <a:r>
              <a:rPr lang="ru-RU" b="0" i="0" dirty="0">
                <a:solidFill>
                  <a:srgbClr val="333333"/>
                </a:solidFill>
                <a:effectLst/>
              </a:rPr>
              <a:t>щелкните по разделу </a:t>
            </a:r>
            <a:r>
              <a:rPr lang="en-US" b="0" i="0" dirty="0">
                <a:solidFill>
                  <a:srgbClr val="333333"/>
                </a:solidFill>
                <a:effectLst/>
              </a:rPr>
              <a:t>Database </a:t>
            </a:r>
            <a:r>
              <a:rPr lang="ru-RU" b="0" i="0" dirty="0">
                <a:solidFill>
                  <a:srgbClr val="333333"/>
                </a:solidFill>
                <a:effectLst/>
              </a:rPr>
              <a:t>и выберите пункт </a:t>
            </a:r>
            <a:r>
              <a:rPr lang="en-US" b="0" i="0" dirty="0">
                <a:solidFill>
                  <a:srgbClr val="333333"/>
                </a:solidFill>
                <a:effectLst/>
              </a:rPr>
              <a:t>Restore Database.</a:t>
            </a:r>
            <a:endParaRPr lang="ru-RU" dirty="0"/>
          </a:p>
        </p:txBody>
      </p:sp>
      <p:pic>
        <p:nvPicPr>
          <p:cNvPr id="1028" name="Picture 4" descr="восстановление базы данных в SQL server">
            <a:extLst>
              <a:ext uri="{FF2B5EF4-FFF2-40B4-BE49-F238E27FC236}">
                <a16:creationId xmlns:a16="http://schemas.microsoft.com/office/drawing/2014/main" id="{B1E189F2-6291-4DA9-A9AB-C082388099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8033" y="3115454"/>
            <a:ext cx="6322043" cy="29777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66324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744B8033-6893-4C87-956F-677C0643B05F}"/>
              </a:ext>
            </a:extLst>
          </p:cNvPr>
          <p:cNvSpPr>
            <a:spLocks noGrp="1"/>
          </p:cNvSpPr>
          <p:nvPr>
            <p:ph idx="1"/>
          </p:nvPr>
        </p:nvSpPr>
        <p:spPr>
          <a:xfrm>
            <a:off x="838200" y="138141"/>
            <a:ext cx="10515600" cy="4351338"/>
          </a:xfrm>
        </p:spPr>
        <p:txBody>
          <a:bodyPr/>
          <a:lstStyle/>
          <a:p>
            <a:pPr marL="0" indent="0">
              <a:buNone/>
            </a:pPr>
            <a:r>
              <a:rPr lang="ru-RU" b="0" i="0" dirty="0">
                <a:solidFill>
                  <a:srgbClr val="333333"/>
                </a:solidFill>
                <a:effectLst/>
              </a:rPr>
              <a:t>Выберите базу данных. В окне появится список резервных копий, зарегистрированных в SQL Server для этой базы данных.</a:t>
            </a:r>
            <a:endParaRPr lang="ru-RU" dirty="0"/>
          </a:p>
        </p:txBody>
      </p:sp>
      <p:pic>
        <p:nvPicPr>
          <p:cNvPr id="2050" name="Picture 2" descr="выбора базы данных sql для восстановления">
            <a:extLst>
              <a:ext uri="{FF2B5EF4-FFF2-40B4-BE49-F238E27FC236}">
                <a16:creationId xmlns:a16="http://schemas.microsoft.com/office/drawing/2014/main" id="{3670C2A9-CABF-43FC-8A7A-37B7213A00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11731" y="1365164"/>
            <a:ext cx="5968537" cy="51942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05387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0994A4C0-D6FA-4878-BBE8-62381F557D9C}"/>
              </a:ext>
            </a:extLst>
          </p:cNvPr>
          <p:cNvSpPr>
            <a:spLocks noGrp="1"/>
          </p:cNvSpPr>
          <p:nvPr>
            <p:ph idx="1"/>
          </p:nvPr>
        </p:nvSpPr>
        <p:spPr>
          <a:xfrm>
            <a:off x="838200" y="171392"/>
            <a:ext cx="10515600" cy="4351338"/>
          </a:xfrm>
        </p:spPr>
        <p:txBody>
          <a:bodyPr/>
          <a:lstStyle/>
          <a:p>
            <a:pPr marL="0" indent="0">
              <a:buNone/>
            </a:pPr>
            <a:r>
              <a:rPr lang="ru-RU" b="0" i="0" dirty="0">
                <a:solidFill>
                  <a:srgbClr val="333333"/>
                </a:solidFill>
                <a:effectLst/>
              </a:rPr>
              <a:t>Для примера, воспользуемся Point-In-Time восстановлением и выберем момент, на который мы хотим восстановить базу данных. Нажмите </a:t>
            </a:r>
            <a:r>
              <a:rPr lang="ru-RU" b="1" i="0" dirty="0" err="1">
                <a:solidFill>
                  <a:srgbClr val="333333"/>
                </a:solidFill>
                <a:effectLst/>
              </a:rPr>
              <a:t>Timeline</a:t>
            </a:r>
            <a:r>
              <a:rPr lang="ru-RU" b="0" i="0" dirty="0">
                <a:solidFill>
                  <a:srgbClr val="333333"/>
                </a:solidFill>
                <a:effectLst/>
              </a:rPr>
              <a:t>.</a:t>
            </a:r>
            <a:endParaRPr lang="ru-RU" dirty="0"/>
          </a:p>
        </p:txBody>
      </p:sp>
      <p:pic>
        <p:nvPicPr>
          <p:cNvPr id="3074" name="Picture 2" descr="выбор даты создания резевной копии">
            <a:extLst>
              <a:ext uri="{FF2B5EF4-FFF2-40B4-BE49-F238E27FC236}">
                <a16:creationId xmlns:a16="http://schemas.microsoft.com/office/drawing/2014/main" id="{C332E430-41B0-4366-9702-E521D668D71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89773" y="1589123"/>
            <a:ext cx="6812453" cy="50974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66760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7C99E650-5D60-4CAF-9F28-8D15F8033FB0}"/>
              </a:ext>
            </a:extLst>
          </p:cNvPr>
          <p:cNvSpPr>
            <a:spLocks noGrp="1"/>
          </p:cNvSpPr>
          <p:nvPr>
            <p:ph idx="1"/>
          </p:nvPr>
        </p:nvSpPr>
        <p:spPr>
          <a:xfrm>
            <a:off x="838200" y="537152"/>
            <a:ext cx="10515600" cy="4351338"/>
          </a:xfrm>
        </p:spPr>
        <p:txBody>
          <a:bodyPr/>
          <a:lstStyle/>
          <a:p>
            <a:r>
              <a:rPr lang="ru-RU" b="0" i="0" dirty="0">
                <a:solidFill>
                  <a:srgbClr val="333333"/>
                </a:solidFill>
                <a:effectLst/>
              </a:rPr>
              <a:t>Выберите опцию “</a:t>
            </a:r>
            <a:r>
              <a:rPr lang="ru-RU" b="1" i="0" dirty="0">
                <a:solidFill>
                  <a:srgbClr val="333333"/>
                </a:solidFill>
                <a:effectLst/>
              </a:rPr>
              <a:t>Закрыть существующие подключения к целевой базе данных</a:t>
            </a:r>
            <a:r>
              <a:rPr lang="en-US" b="0" i="0" dirty="0">
                <a:solidFill>
                  <a:srgbClr val="333333"/>
                </a:solidFill>
                <a:effectLst/>
              </a:rPr>
              <a:t>”, </a:t>
            </a:r>
            <a:r>
              <a:rPr lang="ru-RU" b="0" i="0" dirty="0">
                <a:solidFill>
                  <a:srgbClr val="333333"/>
                </a:solidFill>
                <a:effectLst/>
              </a:rPr>
              <a:t>если ваша база данных находится в статус </a:t>
            </a:r>
            <a:r>
              <a:rPr lang="en-US" b="0" i="0" dirty="0">
                <a:solidFill>
                  <a:srgbClr val="333333"/>
                </a:solidFill>
                <a:effectLst/>
              </a:rPr>
              <a:t>Online</a:t>
            </a:r>
            <a:endParaRPr lang="ru-RU" dirty="0"/>
          </a:p>
        </p:txBody>
      </p:sp>
      <p:pic>
        <p:nvPicPr>
          <p:cNvPr id="4098" name="Picture 2" descr="параметры восстановления базы данных sql server из резевной копии">
            <a:extLst>
              <a:ext uri="{FF2B5EF4-FFF2-40B4-BE49-F238E27FC236}">
                <a16:creationId xmlns:a16="http://schemas.microsoft.com/office/drawing/2014/main" id="{C90B86E0-17BB-4690-9B6A-48655A73CF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2176" y="1840280"/>
            <a:ext cx="5682326" cy="492627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4E8B5FF0-D2F3-4587-8F34-D93DA82FA4B8}"/>
              </a:ext>
            </a:extLst>
          </p:cNvPr>
          <p:cNvSpPr txBox="1"/>
          <p:nvPr/>
        </p:nvSpPr>
        <p:spPr>
          <a:xfrm>
            <a:off x="6988349" y="5657671"/>
            <a:ext cx="4365451" cy="923330"/>
          </a:xfrm>
          <a:prstGeom prst="rect">
            <a:avLst/>
          </a:prstGeom>
          <a:noFill/>
        </p:spPr>
        <p:txBody>
          <a:bodyPr wrap="square">
            <a:spAutoFit/>
          </a:bodyPr>
          <a:lstStyle/>
          <a:p>
            <a:r>
              <a:rPr lang="ru-RU" b="0" i="0" dirty="0">
                <a:solidFill>
                  <a:srgbClr val="333333"/>
                </a:solidFill>
                <a:effectLst/>
                <a:latin typeface="Times New Roman" panose="02020603050405020304" pitchFamily="18" charset="0"/>
              </a:rPr>
              <a:t>Нажмите </a:t>
            </a:r>
            <a:r>
              <a:rPr lang="ru-RU" b="1" i="0" dirty="0">
                <a:solidFill>
                  <a:srgbClr val="333333"/>
                </a:solidFill>
                <a:effectLst/>
                <a:latin typeface="Times New Roman" panose="02020603050405020304" pitchFamily="18" charset="0"/>
              </a:rPr>
              <a:t>ОК.</a:t>
            </a:r>
            <a:r>
              <a:rPr lang="ru-RU" b="0" i="0" dirty="0">
                <a:solidFill>
                  <a:srgbClr val="333333"/>
                </a:solidFill>
                <a:effectLst/>
                <a:latin typeface="Times New Roman" panose="02020603050405020304" pitchFamily="18" charset="0"/>
              </a:rPr>
              <a:t> </a:t>
            </a:r>
            <a:endParaRPr lang="ru-RU" dirty="0">
              <a:solidFill>
                <a:srgbClr val="333333"/>
              </a:solidFill>
              <a:latin typeface="Times New Roman" panose="02020603050405020304" pitchFamily="18" charset="0"/>
            </a:endParaRPr>
          </a:p>
          <a:p>
            <a:r>
              <a:rPr lang="ru-RU" b="0" i="0" dirty="0">
                <a:solidFill>
                  <a:srgbClr val="333333"/>
                </a:solidFill>
                <a:effectLst/>
                <a:latin typeface="Times New Roman" panose="02020603050405020304" pitchFamily="18" charset="0"/>
              </a:rPr>
              <a:t>После этого база данных восстановится на выбранный момент времени.</a:t>
            </a:r>
            <a:endParaRPr lang="ru-RU" dirty="0">
              <a:latin typeface="Times New Roman" panose="02020603050405020304" pitchFamily="18" charset="0"/>
            </a:endParaRPr>
          </a:p>
        </p:txBody>
      </p:sp>
    </p:spTree>
    <p:extLst>
      <p:ext uri="{BB962C8B-B14F-4D97-AF65-F5344CB8AC3E}">
        <p14:creationId xmlns:p14="http://schemas.microsoft.com/office/powerpoint/2010/main" val="31261919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F53D438-7871-46D2-A4C5-F17EFB18EFBC}"/>
              </a:ext>
            </a:extLst>
          </p:cNvPr>
          <p:cNvSpPr>
            <a:spLocks noGrp="1"/>
          </p:cNvSpPr>
          <p:nvPr>
            <p:ph type="title"/>
          </p:nvPr>
        </p:nvSpPr>
        <p:spPr/>
        <p:txBody>
          <a:bodyPr/>
          <a:lstStyle/>
          <a:p>
            <a:r>
              <a:rPr lang="ru-RU" b="1" i="0" dirty="0">
                <a:solidFill>
                  <a:srgbClr val="434343"/>
                </a:solidFill>
                <a:effectLst/>
                <a:latin typeface="Times New Roman" panose="02020603050405020304" pitchFamily="18" charset="0"/>
              </a:rPr>
              <a:t>Заключение</a:t>
            </a:r>
            <a:endParaRPr lang="ru-RU" dirty="0"/>
          </a:p>
        </p:txBody>
      </p:sp>
      <p:sp>
        <p:nvSpPr>
          <p:cNvPr id="3" name="Объект 2">
            <a:extLst>
              <a:ext uri="{FF2B5EF4-FFF2-40B4-BE49-F238E27FC236}">
                <a16:creationId xmlns:a16="http://schemas.microsoft.com/office/drawing/2014/main" id="{EF655375-D755-4D14-B284-F7FB03E9E7E8}"/>
              </a:ext>
            </a:extLst>
          </p:cNvPr>
          <p:cNvSpPr>
            <a:spLocks noGrp="1"/>
          </p:cNvSpPr>
          <p:nvPr>
            <p:ph idx="1"/>
          </p:nvPr>
        </p:nvSpPr>
        <p:spPr/>
        <p:txBody>
          <a:bodyPr/>
          <a:lstStyle/>
          <a:p>
            <a:pPr marL="0" indent="0">
              <a:buNone/>
            </a:pPr>
            <a:r>
              <a:rPr lang="ru-RU" b="0" i="0" dirty="0">
                <a:solidFill>
                  <a:srgbClr val="434343"/>
                </a:solidFill>
                <a:effectLst/>
                <a:latin typeface="Times New Roman" panose="02020603050405020304" pitchFamily="18" charset="0"/>
              </a:rPr>
              <a:t>Восстановление базы данных является важной и неотъемлемой частью управления данными. Оно необходимо в случае сбоев, ошибок или потери данных. Процесс восстановления базы данных включает в себя использование различных техник и методов, таких как резервное копирование и восстановление. Однако, при восстановлении могут возникать проблемы, которые требуют дополнительных усилий для их решения. Чтобы обеспечить успешное восстановление базы данных, необходимо следовать лучшим практикам и регулярно проверять и обновлять резервные копии данных.</a:t>
            </a:r>
            <a:endParaRPr lang="ru-RU" dirty="0"/>
          </a:p>
        </p:txBody>
      </p:sp>
    </p:spTree>
    <p:extLst>
      <p:ext uri="{BB962C8B-B14F-4D97-AF65-F5344CB8AC3E}">
        <p14:creationId xmlns:p14="http://schemas.microsoft.com/office/powerpoint/2010/main" val="9899738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D2F4CCA-8CC4-46A5-89CD-0F391D7C19AB}"/>
              </a:ext>
            </a:extLst>
          </p:cNvPr>
          <p:cNvSpPr>
            <a:spLocks noGrp="1"/>
          </p:cNvSpPr>
          <p:nvPr>
            <p:ph type="title"/>
          </p:nvPr>
        </p:nvSpPr>
        <p:spPr>
          <a:xfrm>
            <a:off x="838200" y="176866"/>
            <a:ext cx="10515600" cy="1325563"/>
          </a:xfrm>
        </p:spPr>
        <p:txBody>
          <a:bodyPr>
            <a:normAutofit/>
          </a:bodyPr>
          <a:lstStyle/>
          <a:p>
            <a:r>
              <a:rPr lang="ru-RU" b="1" i="0" dirty="0">
                <a:solidFill>
                  <a:srgbClr val="434343"/>
                </a:solidFill>
                <a:effectLst/>
                <a:latin typeface="Times New Roman" panose="02020603050405020304" pitchFamily="18" charset="0"/>
              </a:rPr>
              <a:t>Причины необходимости восстановления базы данных</a:t>
            </a:r>
            <a:endParaRPr lang="ru-RU" dirty="0"/>
          </a:p>
        </p:txBody>
      </p:sp>
      <p:sp>
        <p:nvSpPr>
          <p:cNvPr id="3" name="Объект 2">
            <a:extLst>
              <a:ext uri="{FF2B5EF4-FFF2-40B4-BE49-F238E27FC236}">
                <a16:creationId xmlns:a16="http://schemas.microsoft.com/office/drawing/2014/main" id="{EC5C34AE-6882-446C-BCD5-CADB5B344C9B}"/>
              </a:ext>
            </a:extLst>
          </p:cNvPr>
          <p:cNvSpPr>
            <a:spLocks noGrp="1"/>
          </p:cNvSpPr>
          <p:nvPr>
            <p:ph idx="1"/>
          </p:nvPr>
        </p:nvSpPr>
        <p:spPr/>
        <p:txBody>
          <a:bodyPr>
            <a:normAutofit fontScale="92500" lnSpcReduction="10000"/>
          </a:bodyPr>
          <a:lstStyle/>
          <a:p>
            <a:pPr marL="0" indent="0" algn="l">
              <a:buNone/>
            </a:pPr>
            <a:r>
              <a:rPr lang="ru-RU" b="1" i="0" dirty="0">
                <a:solidFill>
                  <a:srgbClr val="434343"/>
                </a:solidFill>
                <a:effectLst/>
                <a:latin typeface="Times New Roman" panose="02020603050405020304" pitchFamily="18" charset="0"/>
              </a:rPr>
              <a:t>Сбой оборудования или программного обеспечения</a:t>
            </a:r>
          </a:p>
          <a:p>
            <a:pPr algn="l"/>
            <a:r>
              <a:rPr lang="ru-RU" b="0" i="0" dirty="0">
                <a:solidFill>
                  <a:srgbClr val="434343"/>
                </a:solidFill>
                <a:effectLst/>
                <a:latin typeface="Times New Roman" panose="02020603050405020304" pitchFamily="18" charset="0"/>
              </a:rPr>
              <a:t>Сбои оборудования или программного обеспечения могут привести к потере данных или повреждению базы данных. Например, отключение питания, сбой жесткого диска или ошибки в работе программы могут привести к потере данных или некорректному функционированию базы данных.</a:t>
            </a:r>
          </a:p>
          <a:p>
            <a:pPr marL="0" indent="0" algn="l">
              <a:buNone/>
            </a:pPr>
            <a:r>
              <a:rPr lang="ru-RU" b="1" i="0" dirty="0">
                <a:solidFill>
                  <a:srgbClr val="434343"/>
                </a:solidFill>
                <a:effectLst/>
                <a:latin typeface="Times New Roman" panose="02020603050405020304" pitchFamily="18" charset="0"/>
              </a:rPr>
              <a:t>Человеческий фактор</a:t>
            </a:r>
          </a:p>
          <a:p>
            <a:pPr algn="l"/>
            <a:r>
              <a:rPr lang="ru-RU" b="0" i="0" dirty="0">
                <a:solidFill>
                  <a:srgbClr val="434343"/>
                </a:solidFill>
                <a:effectLst/>
                <a:latin typeface="Times New Roman" panose="02020603050405020304" pitchFamily="18" charset="0"/>
              </a:rPr>
              <a:t>Ошибки, допущенные пользователем или администратором базы данных, могут привести к потере данных или повреждению базы данных. Например, случайное удаление или изменение данных, неправильное выполнение операций или некорректное использование команд могут привести к нежелательным последствиям.</a:t>
            </a:r>
          </a:p>
          <a:p>
            <a:endParaRPr lang="ru-RU" dirty="0"/>
          </a:p>
        </p:txBody>
      </p:sp>
    </p:spTree>
    <p:extLst>
      <p:ext uri="{BB962C8B-B14F-4D97-AF65-F5344CB8AC3E}">
        <p14:creationId xmlns:p14="http://schemas.microsoft.com/office/powerpoint/2010/main" val="10974708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D2F4CCA-8CC4-46A5-89CD-0F391D7C19AB}"/>
              </a:ext>
            </a:extLst>
          </p:cNvPr>
          <p:cNvSpPr>
            <a:spLocks noGrp="1"/>
          </p:cNvSpPr>
          <p:nvPr>
            <p:ph type="title"/>
          </p:nvPr>
        </p:nvSpPr>
        <p:spPr>
          <a:xfrm>
            <a:off x="838200" y="176866"/>
            <a:ext cx="10515600" cy="1325563"/>
          </a:xfrm>
        </p:spPr>
        <p:txBody>
          <a:bodyPr>
            <a:normAutofit/>
          </a:bodyPr>
          <a:lstStyle/>
          <a:p>
            <a:r>
              <a:rPr lang="ru-RU" b="1" i="0" dirty="0">
                <a:solidFill>
                  <a:srgbClr val="434343"/>
                </a:solidFill>
                <a:effectLst/>
                <a:latin typeface="Times New Roman" panose="02020603050405020304" pitchFamily="18" charset="0"/>
              </a:rPr>
              <a:t>Причины необходимости восстановления базы данных</a:t>
            </a:r>
            <a:endParaRPr lang="ru-RU" dirty="0"/>
          </a:p>
        </p:txBody>
      </p:sp>
      <p:sp>
        <p:nvSpPr>
          <p:cNvPr id="3" name="Объект 2">
            <a:extLst>
              <a:ext uri="{FF2B5EF4-FFF2-40B4-BE49-F238E27FC236}">
                <a16:creationId xmlns:a16="http://schemas.microsoft.com/office/drawing/2014/main" id="{EC5C34AE-6882-446C-BCD5-CADB5B344C9B}"/>
              </a:ext>
            </a:extLst>
          </p:cNvPr>
          <p:cNvSpPr>
            <a:spLocks noGrp="1"/>
          </p:cNvSpPr>
          <p:nvPr>
            <p:ph idx="1"/>
          </p:nvPr>
        </p:nvSpPr>
        <p:spPr>
          <a:xfrm>
            <a:off x="838200" y="1850564"/>
            <a:ext cx="10515600" cy="4351338"/>
          </a:xfrm>
        </p:spPr>
        <p:txBody>
          <a:bodyPr>
            <a:normAutofit fontScale="92500"/>
          </a:bodyPr>
          <a:lstStyle/>
          <a:p>
            <a:pPr marL="0" indent="0" algn="l">
              <a:buNone/>
            </a:pPr>
            <a:r>
              <a:rPr lang="ru-RU" b="1" i="0" dirty="0">
                <a:solidFill>
                  <a:srgbClr val="434343"/>
                </a:solidFill>
                <a:effectLst/>
                <a:latin typeface="Times New Roman" panose="02020603050405020304" pitchFamily="18" charset="0"/>
              </a:rPr>
              <a:t>Вирусы и злонамеренное программное обеспечение</a:t>
            </a:r>
          </a:p>
          <a:p>
            <a:pPr algn="l"/>
            <a:r>
              <a:rPr lang="ru-RU" b="0" i="0" dirty="0">
                <a:solidFill>
                  <a:srgbClr val="434343"/>
                </a:solidFill>
                <a:effectLst/>
                <a:latin typeface="Times New Roman" panose="02020603050405020304" pitchFamily="18" charset="0"/>
              </a:rPr>
              <a:t>Вирусы и злонамеренное программное обеспечение могут атаковать базу данных и вызвать ее повреждение или потерю данных. Некоторые вирусы могут удалять или изменять данные, а другие могут нарушать работу базы данных, вызывая сбои или ошибки.</a:t>
            </a:r>
          </a:p>
          <a:p>
            <a:pPr marL="0" indent="0" algn="l">
              <a:buNone/>
            </a:pPr>
            <a:r>
              <a:rPr lang="ru-RU" b="1" i="0" dirty="0">
                <a:solidFill>
                  <a:srgbClr val="434343"/>
                </a:solidFill>
                <a:effectLst/>
                <a:latin typeface="Times New Roman" panose="02020603050405020304" pitchFamily="18" charset="0"/>
              </a:rPr>
              <a:t>Естественные бедствия</a:t>
            </a:r>
          </a:p>
          <a:p>
            <a:pPr algn="l"/>
            <a:r>
              <a:rPr lang="ru-RU" b="0" i="0" dirty="0">
                <a:solidFill>
                  <a:srgbClr val="434343"/>
                </a:solidFill>
                <a:effectLst/>
                <a:latin typeface="Times New Roman" panose="02020603050405020304" pitchFamily="18" charset="0"/>
              </a:rPr>
              <a:t>Естественные бедствия, такие как пожары, наводнения, землетрясения и т. д., могут повредить оборудование или инфраструктуру, на которой работает база данных. Это может привести к потере данных или невозможности доступа к базе данных.</a:t>
            </a:r>
          </a:p>
          <a:p>
            <a:endParaRPr lang="ru-RU" dirty="0"/>
          </a:p>
        </p:txBody>
      </p:sp>
    </p:spTree>
    <p:extLst>
      <p:ext uri="{BB962C8B-B14F-4D97-AF65-F5344CB8AC3E}">
        <p14:creationId xmlns:p14="http://schemas.microsoft.com/office/powerpoint/2010/main" val="2927222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D2F4CCA-8CC4-46A5-89CD-0F391D7C19AB}"/>
              </a:ext>
            </a:extLst>
          </p:cNvPr>
          <p:cNvSpPr>
            <a:spLocks noGrp="1"/>
          </p:cNvSpPr>
          <p:nvPr>
            <p:ph type="title"/>
          </p:nvPr>
        </p:nvSpPr>
        <p:spPr>
          <a:xfrm>
            <a:off x="838200" y="176866"/>
            <a:ext cx="10515600" cy="1325563"/>
          </a:xfrm>
        </p:spPr>
        <p:txBody>
          <a:bodyPr>
            <a:normAutofit/>
          </a:bodyPr>
          <a:lstStyle/>
          <a:p>
            <a:r>
              <a:rPr lang="ru-RU" b="1" i="0" dirty="0">
                <a:solidFill>
                  <a:srgbClr val="434343"/>
                </a:solidFill>
                <a:effectLst/>
                <a:latin typeface="Times New Roman" panose="02020603050405020304" pitchFamily="18" charset="0"/>
              </a:rPr>
              <a:t>Причины необходимости восстановления базы данных</a:t>
            </a:r>
            <a:endParaRPr lang="ru-RU" dirty="0"/>
          </a:p>
        </p:txBody>
      </p:sp>
      <p:sp>
        <p:nvSpPr>
          <p:cNvPr id="3" name="Объект 2">
            <a:extLst>
              <a:ext uri="{FF2B5EF4-FFF2-40B4-BE49-F238E27FC236}">
                <a16:creationId xmlns:a16="http://schemas.microsoft.com/office/drawing/2014/main" id="{EC5C34AE-6882-446C-BCD5-CADB5B344C9B}"/>
              </a:ext>
            </a:extLst>
          </p:cNvPr>
          <p:cNvSpPr>
            <a:spLocks noGrp="1"/>
          </p:cNvSpPr>
          <p:nvPr>
            <p:ph idx="1"/>
          </p:nvPr>
        </p:nvSpPr>
        <p:spPr/>
        <p:txBody>
          <a:bodyPr>
            <a:normAutofit/>
          </a:bodyPr>
          <a:lstStyle/>
          <a:p>
            <a:pPr marL="0" indent="0" algn="l">
              <a:buNone/>
            </a:pPr>
            <a:r>
              <a:rPr lang="ru-RU" b="1" i="0" dirty="0">
                <a:solidFill>
                  <a:srgbClr val="434343"/>
                </a:solidFill>
                <a:effectLst/>
                <a:latin typeface="Times New Roman" panose="02020603050405020304" pitchFamily="18" charset="0"/>
              </a:rPr>
              <a:t>Несанкционированный доступ</a:t>
            </a:r>
          </a:p>
          <a:p>
            <a:pPr algn="l"/>
            <a:r>
              <a:rPr lang="ru-RU" b="0" i="0" dirty="0">
                <a:solidFill>
                  <a:srgbClr val="434343"/>
                </a:solidFill>
                <a:effectLst/>
                <a:latin typeface="Times New Roman" panose="02020603050405020304" pitchFamily="18" charset="0"/>
              </a:rPr>
              <a:t>Несанкционированный доступ к базе данных может привести к удалению, изменению или повреждению данных. Хакеры или злоумышленники могут получить доступ к базе данных и нанести ущерб, что требует восстановления базы данных.</a:t>
            </a:r>
          </a:p>
          <a:p>
            <a:pPr algn="l"/>
            <a:r>
              <a:rPr lang="ru-RU" b="0" i="0" dirty="0">
                <a:solidFill>
                  <a:srgbClr val="434343"/>
                </a:solidFill>
                <a:effectLst/>
                <a:latin typeface="Times New Roman" panose="02020603050405020304" pitchFamily="18" charset="0"/>
              </a:rPr>
              <a:t>Все эти причины могут привести к потере данных или повреждению базы данных, поэтому восстановление базы данных является важной задачей для обеспечения непрерывности работы системы и сохранения целостности данных.</a:t>
            </a:r>
          </a:p>
          <a:p>
            <a:endParaRPr lang="ru-RU" dirty="0"/>
          </a:p>
        </p:txBody>
      </p:sp>
    </p:spTree>
    <p:extLst>
      <p:ext uri="{BB962C8B-B14F-4D97-AF65-F5344CB8AC3E}">
        <p14:creationId xmlns:p14="http://schemas.microsoft.com/office/powerpoint/2010/main" val="22020851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C931202-56AA-4575-8981-D6078C771689}"/>
              </a:ext>
            </a:extLst>
          </p:cNvPr>
          <p:cNvSpPr>
            <a:spLocks noGrp="1"/>
          </p:cNvSpPr>
          <p:nvPr>
            <p:ph type="title"/>
          </p:nvPr>
        </p:nvSpPr>
        <p:spPr/>
        <p:txBody>
          <a:bodyPr>
            <a:normAutofit/>
          </a:bodyPr>
          <a:lstStyle/>
          <a:p>
            <a:r>
              <a:rPr lang="ru-RU" b="1" i="0" dirty="0">
                <a:solidFill>
                  <a:srgbClr val="434343"/>
                </a:solidFill>
                <a:effectLst/>
                <a:latin typeface="Times New Roman" panose="02020603050405020304" pitchFamily="18" charset="0"/>
              </a:rPr>
              <a:t>Процесс восстановления базы данных</a:t>
            </a:r>
            <a:endParaRPr lang="ru-RU" dirty="0"/>
          </a:p>
        </p:txBody>
      </p:sp>
      <p:sp>
        <p:nvSpPr>
          <p:cNvPr id="3" name="Объект 2">
            <a:extLst>
              <a:ext uri="{FF2B5EF4-FFF2-40B4-BE49-F238E27FC236}">
                <a16:creationId xmlns:a16="http://schemas.microsoft.com/office/drawing/2014/main" id="{F479BD3E-9427-4F60-96DC-915DAB8A7767}"/>
              </a:ext>
            </a:extLst>
          </p:cNvPr>
          <p:cNvSpPr>
            <a:spLocks noGrp="1"/>
          </p:cNvSpPr>
          <p:nvPr>
            <p:ph idx="1"/>
          </p:nvPr>
        </p:nvSpPr>
        <p:spPr/>
        <p:txBody>
          <a:bodyPr>
            <a:normAutofit fontScale="85000" lnSpcReduction="20000"/>
          </a:bodyPr>
          <a:lstStyle/>
          <a:p>
            <a:pPr marL="0" indent="0">
              <a:buNone/>
            </a:pPr>
            <a:r>
              <a:rPr lang="ru-RU" b="0" i="0" dirty="0">
                <a:solidFill>
                  <a:srgbClr val="434343"/>
                </a:solidFill>
                <a:effectLst/>
                <a:latin typeface="Times New Roman" panose="02020603050405020304" pitchFamily="18" charset="0"/>
              </a:rPr>
              <a:t>Процесс восстановления базы данных включает несколько этапов, которые позволяют восстановить данные после их потери или повреждения. </a:t>
            </a:r>
          </a:p>
          <a:p>
            <a:pPr marL="0" indent="0" algn="l">
              <a:buNone/>
            </a:pPr>
            <a:r>
              <a:rPr lang="ru-RU" b="1" i="0" dirty="0">
                <a:solidFill>
                  <a:srgbClr val="434343"/>
                </a:solidFill>
                <a:effectLst/>
                <a:latin typeface="Times New Roman" panose="02020603050405020304" pitchFamily="18" charset="0"/>
              </a:rPr>
              <a:t>Определение причины потери данных</a:t>
            </a:r>
          </a:p>
          <a:p>
            <a:pPr algn="l"/>
            <a:r>
              <a:rPr lang="ru-RU" b="0" i="0" dirty="0">
                <a:solidFill>
                  <a:srgbClr val="434343"/>
                </a:solidFill>
                <a:effectLst/>
                <a:latin typeface="Times New Roman" panose="02020603050405020304" pitchFamily="18" charset="0"/>
              </a:rPr>
              <a:t>Первым шагом в процессе восстановления базы данных является определение причины потери данных. Это может быть случайное удаление данных, сбой системы, атака хакеров или другие факторы. Понимание причины потери данных поможет выбрать наиболее эффективный метод восстановления.</a:t>
            </a:r>
          </a:p>
          <a:p>
            <a:pPr marL="0" indent="0" algn="l">
              <a:buNone/>
            </a:pPr>
            <a:r>
              <a:rPr lang="ru-RU" b="1" i="0" dirty="0">
                <a:solidFill>
                  <a:srgbClr val="434343"/>
                </a:solidFill>
                <a:effectLst/>
                <a:latin typeface="Times New Roman" panose="02020603050405020304" pitchFamily="18" charset="0"/>
              </a:rPr>
              <a:t>Оценка уровня повреждения</a:t>
            </a:r>
          </a:p>
          <a:p>
            <a:pPr algn="l"/>
            <a:r>
              <a:rPr lang="ru-RU" b="0" i="0" dirty="0">
                <a:solidFill>
                  <a:srgbClr val="434343"/>
                </a:solidFill>
                <a:effectLst/>
                <a:latin typeface="Times New Roman" panose="02020603050405020304" pitchFamily="18" charset="0"/>
              </a:rPr>
              <a:t>После определения причины потери данных необходимо оценить уровень повреждения базы данных. Это позволит определить, какие данные были потеряны или повреждены, и какие шаги нужно предпринять для их восстановления.</a:t>
            </a:r>
          </a:p>
          <a:p>
            <a:pPr marL="0" indent="0">
              <a:buNone/>
            </a:pPr>
            <a:endParaRPr lang="ru-RU" dirty="0"/>
          </a:p>
        </p:txBody>
      </p:sp>
    </p:spTree>
    <p:extLst>
      <p:ext uri="{BB962C8B-B14F-4D97-AF65-F5344CB8AC3E}">
        <p14:creationId xmlns:p14="http://schemas.microsoft.com/office/powerpoint/2010/main" val="2724520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C931202-56AA-4575-8981-D6078C771689}"/>
              </a:ext>
            </a:extLst>
          </p:cNvPr>
          <p:cNvSpPr>
            <a:spLocks noGrp="1"/>
          </p:cNvSpPr>
          <p:nvPr>
            <p:ph type="title"/>
          </p:nvPr>
        </p:nvSpPr>
        <p:spPr/>
        <p:txBody>
          <a:bodyPr>
            <a:normAutofit/>
          </a:bodyPr>
          <a:lstStyle/>
          <a:p>
            <a:r>
              <a:rPr lang="ru-RU" b="1" i="0" dirty="0">
                <a:solidFill>
                  <a:srgbClr val="434343"/>
                </a:solidFill>
                <a:effectLst/>
                <a:latin typeface="Times New Roman" panose="02020603050405020304" pitchFamily="18" charset="0"/>
              </a:rPr>
              <a:t>Процесс восстановления базы данных</a:t>
            </a:r>
            <a:endParaRPr lang="ru-RU" dirty="0"/>
          </a:p>
        </p:txBody>
      </p:sp>
      <p:sp>
        <p:nvSpPr>
          <p:cNvPr id="3" name="Объект 2">
            <a:extLst>
              <a:ext uri="{FF2B5EF4-FFF2-40B4-BE49-F238E27FC236}">
                <a16:creationId xmlns:a16="http://schemas.microsoft.com/office/drawing/2014/main" id="{F479BD3E-9427-4F60-96DC-915DAB8A7767}"/>
              </a:ext>
            </a:extLst>
          </p:cNvPr>
          <p:cNvSpPr>
            <a:spLocks noGrp="1"/>
          </p:cNvSpPr>
          <p:nvPr>
            <p:ph idx="1"/>
          </p:nvPr>
        </p:nvSpPr>
        <p:spPr/>
        <p:txBody>
          <a:bodyPr>
            <a:normAutofit fontScale="92500" lnSpcReduction="20000"/>
          </a:bodyPr>
          <a:lstStyle/>
          <a:p>
            <a:pPr marL="0" indent="0" algn="l">
              <a:buNone/>
            </a:pPr>
            <a:r>
              <a:rPr lang="ru-RU" b="1" i="0" dirty="0">
                <a:solidFill>
                  <a:srgbClr val="434343"/>
                </a:solidFill>
                <a:effectLst/>
                <a:latin typeface="Times New Roman" panose="02020603050405020304" pitchFamily="18" charset="0"/>
              </a:rPr>
              <a:t>Восстановление из резервной копии</a:t>
            </a:r>
          </a:p>
          <a:p>
            <a:pPr algn="l"/>
            <a:r>
              <a:rPr lang="ru-RU" b="0" i="0" dirty="0">
                <a:solidFill>
                  <a:srgbClr val="434343"/>
                </a:solidFill>
                <a:effectLst/>
                <a:latin typeface="Times New Roman" panose="02020603050405020304" pitchFamily="18" charset="0"/>
              </a:rPr>
              <a:t>Если у вас есть резервная копия базы данных, то наиболее простым и надежным способом восстановления будет восстановление из этой копии. Резервная копия содержит сохраненную версию базы данных, которую можно использовать для восстановления данных до момента потери или повреждения.</a:t>
            </a:r>
          </a:p>
          <a:p>
            <a:pPr marL="0" indent="0" algn="l">
              <a:buNone/>
            </a:pPr>
            <a:r>
              <a:rPr lang="ru-RU" b="1" i="0" dirty="0">
                <a:solidFill>
                  <a:srgbClr val="434343"/>
                </a:solidFill>
                <a:effectLst/>
                <a:latin typeface="Times New Roman" panose="02020603050405020304" pitchFamily="18" charset="0"/>
              </a:rPr>
              <a:t>Восстановление с помощью журналов транзакций</a:t>
            </a:r>
          </a:p>
          <a:p>
            <a:pPr algn="l"/>
            <a:r>
              <a:rPr lang="ru-RU" b="0" i="0" dirty="0">
                <a:solidFill>
                  <a:srgbClr val="434343"/>
                </a:solidFill>
                <a:effectLst/>
                <a:latin typeface="Times New Roman" panose="02020603050405020304" pitchFamily="18" charset="0"/>
              </a:rPr>
              <a:t>Если у вас нет резервной копии или она устарела, можно восстановить базу данных с помощью журналов транзакций. Журналы транзакций содержат информацию о всех изменениях, сделанных в базе данных. Путем применения журналов транзакций к последней сохраненной версии базы данных можно восстановить все изменения, сделанные после этой версии.</a:t>
            </a:r>
          </a:p>
          <a:p>
            <a:pPr marL="0" indent="0">
              <a:buNone/>
            </a:pPr>
            <a:endParaRPr lang="ru-RU" dirty="0"/>
          </a:p>
        </p:txBody>
      </p:sp>
    </p:spTree>
    <p:extLst>
      <p:ext uri="{BB962C8B-B14F-4D97-AF65-F5344CB8AC3E}">
        <p14:creationId xmlns:p14="http://schemas.microsoft.com/office/powerpoint/2010/main" val="2198715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C931202-56AA-4575-8981-D6078C771689}"/>
              </a:ext>
            </a:extLst>
          </p:cNvPr>
          <p:cNvSpPr>
            <a:spLocks noGrp="1"/>
          </p:cNvSpPr>
          <p:nvPr>
            <p:ph type="title"/>
          </p:nvPr>
        </p:nvSpPr>
        <p:spPr>
          <a:xfrm>
            <a:off x="838200" y="139279"/>
            <a:ext cx="10515600" cy="1325563"/>
          </a:xfrm>
        </p:spPr>
        <p:txBody>
          <a:bodyPr>
            <a:normAutofit/>
          </a:bodyPr>
          <a:lstStyle/>
          <a:p>
            <a:r>
              <a:rPr lang="ru-RU" b="1" i="0" dirty="0">
                <a:solidFill>
                  <a:srgbClr val="434343"/>
                </a:solidFill>
                <a:effectLst/>
                <a:latin typeface="Times New Roman" panose="02020603050405020304" pitchFamily="18" charset="0"/>
              </a:rPr>
              <a:t>Процесс восстановления базы данных</a:t>
            </a:r>
            <a:endParaRPr lang="ru-RU" dirty="0"/>
          </a:p>
        </p:txBody>
      </p:sp>
      <p:sp>
        <p:nvSpPr>
          <p:cNvPr id="3" name="Объект 2">
            <a:extLst>
              <a:ext uri="{FF2B5EF4-FFF2-40B4-BE49-F238E27FC236}">
                <a16:creationId xmlns:a16="http://schemas.microsoft.com/office/drawing/2014/main" id="{F479BD3E-9427-4F60-96DC-915DAB8A7767}"/>
              </a:ext>
            </a:extLst>
          </p:cNvPr>
          <p:cNvSpPr>
            <a:spLocks noGrp="1"/>
          </p:cNvSpPr>
          <p:nvPr>
            <p:ph idx="1"/>
          </p:nvPr>
        </p:nvSpPr>
        <p:spPr/>
        <p:txBody>
          <a:bodyPr>
            <a:normAutofit fontScale="92500" lnSpcReduction="20000"/>
          </a:bodyPr>
          <a:lstStyle/>
          <a:p>
            <a:pPr marL="0" indent="0" algn="l">
              <a:buNone/>
            </a:pPr>
            <a:r>
              <a:rPr lang="ru-RU" b="1" i="0" dirty="0">
                <a:solidFill>
                  <a:srgbClr val="434343"/>
                </a:solidFill>
                <a:effectLst/>
                <a:latin typeface="Times New Roman" panose="02020603050405020304" pitchFamily="18" charset="0"/>
              </a:rPr>
              <a:t>Восстановление с помощью специализированных инструментов</a:t>
            </a:r>
          </a:p>
          <a:p>
            <a:pPr algn="l"/>
            <a:r>
              <a:rPr lang="ru-RU" b="0" i="0" dirty="0">
                <a:solidFill>
                  <a:srgbClr val="434343"/>
                </a:solidFill>
                <a:effectLst/>
                <a:latin typeface="Times New Roman" panose="02020603050405020304" pitchFamily="18" charset="0"/>
              </a:rPr>
              <a:t>В некоторых случаях может потребоваться использование специализированных инструментов для восстановления базы данных. Это может быть необходимо, если повреждение данных слишком серьезное или если другие методы восстановления не дают результатов. Специализированные инструменты могут помочь восстановить данные, восстановить структуру базы данных или выполнить другие операции восстановления.</a:t>
            </a:r>
          </a:p>
          <a:p>
            <a:pPr algn="l"/>
            <a:r>
              <a:rPr lang="ru-RU" b="0" i="0" dirty="0">
                <a:solidFill>
                  <a:srgbClr val="434343"/>
                </a:solidFill>
                <a:effectLst/>
                <a:latin typeface="Times New Roman" panose="02020603050405020304" pitchFamily="18" charset="0"/>
              </a:rPr>
              <a:t>Важно отметить, что процесс восстановления базы данных может быть сложным и требовать определенных навыков и знаний. Поэтому рекомендуется обратиться к специалистам или следовать рекомендациям производителя базы данных для выполнения процесса восстановления.</a:t>
            </a:r>
          </a:p>
          <a:p>
            <a:pPr marL="0" indent="0">
              <a:buNone/>
            </a:pPr>
            <a:endParaRPr lang="ru-RU" dirty="0"/>
          </a:p>
        </p:txBody>
      </p:sp>
    </p:spTree>
    <p:extLst>
      <p:ext uri="{BB962C8B-B14F-4D97-AF65-F5344CB8AC3E}">
        <p14:creationId xmlns:p14="http://schemas.microsoft.com/office/powerpoint/2010/main" val="2832080920"/>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106</TotalTime>
  <Words>1620</Words>
  <Application>Microsoft Office PowerPoint</Application>
  <PresentationFormat>Широкоэкранный</PresentationFormat>
  <Paragraphs>92</Paragraphs>
  <Slides>36</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36</vt:i4>
      </vt:variant>
    </vt:vector>
  </HeadingPairs>
  <TitlesOfParts>
    <vt:vector size="39" baseType="lpstr">
      <vt:lpstr>Arial</vt:lpstr>
      <vt:lpstr>Times New Roman</vt:lpstr>
      <vt:lpstr>Тема Office</vt:lpstr>
      <vt:lpstr>Восстановление базы данных: важность, методы и шаги </vt:lpstr>
      <vt:lpstr>Введение</vt:lpstr>
      <vt:lpstr>Что такое восстановление базы данных</vt:lpstr>
      <vt:lpstr>Причины необходимости восстановления базы данных</vt:lpstr>
      <vt:lpstr>Причины необходимости восстановления базы данных</vt:lpstr>
      <vt:lpstr>Причины необходимости восстановления базы данных</vt:lpstr>
      <vt:lpstr>Процесс восстановления базы данных</vt:lpstr>
      <vt:lpstr>Процесс восстановления базы данных</vt:lpstr>
      <vt:lpstr>Процесс восстановления базы данных</vt:lpstr>
      <vt:lpstr>Техники восстановления базы данных</vt:lpstr>
      <vt:lpstr>Техники восстановления базы данных</vt:lpstr>
      <vt:lpstr>Техники восстановления базы данных</vt:lpstr>
      <vt:lpstr>Резервное копирование и восстановление базы данных</vt:lpstr>
      <vt:lpstr>Почему нужно резервное копирование и восстановление базы данных?</vt:lpstr>
      <vt:lpstr>Лучшие практики резервного копирования и восстановления базы данных</vt:lpstr>
      <vt:lpstr>Таблица сравнения техник восстановления базы данных</vt:lpstr>
      <vt:lpstr>Презентация PowerPoint</vt:lpstr>
      <vt:lpstr>Настройка резервного копирования SQL Server с помощью плана обслуживания</vt:lpstr>
      <vt:lpstr>Настройка резервного копирования SQL Server с помощью плана обслуживания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Восстановление базы данных SQL Server из резервной копии</vt:lpstr>
      <vt:lpstr>Восстановление резервной копии с помощью SQL Server Management Studio</vt:lpstr>
      <vt:lpstr>Презентация PowerPoint</vt:lpstr>
      <vt:lpstr>Презентация PowerPoint</vt:lpstr>
      <vt:lpstr>Презентация PowerPoint</vt:lpstr>
      <vt:lpstr>Заключение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Восстановление базы данных: важность, методы и шаги </dc:title>
  <dc:creator>Repp Dmitry</dc:creator>
  <cp:lastModifiedBy>Эвита Котенко</cp:lastModifiedBy>
  <cp:revision>14</cp:revision>
  <dcterms:created xsi:type="dcterms:W3CDTF">2024-01-18T19:08:46Z</dcterms:created>
  <dcterms:modified xsi:type="dcterms:W3CDTF">2024-01-29T06:48:02Z</dcterms:modified>
</cp:coreProperties>
</file>