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2.xml" ContentType="application/vnd.openxmlformats-officedocument.them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324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tableStyles" Target="tableStyle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B8831-69BF-4962-82C6-BD7339BCBEC9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07EEA-6EF5-4120-A94D-59122AE561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A5F653A-4E90-42A0-9EAA-DE0861485D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6902AB9-96D7-4470-A573-4EA2F0BEEA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A761684-A358-419A-B2D2-190A1EEC3A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18A5D678-3E04-4E8D-A6A4-677409E6A4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A7A1F34-C81E-4AC6-AEFB-332988BF88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7F7185FA-E02B-4980-82B1-3626425D4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F233C01-CCFB-4BAB-85ED-60F16254B1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F5B5662-1C1D-45AA-9677-728D95B80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E01FE07-7F90-4789-8C29-A7C3130E69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0AFB3D32-E655-490E-B8C4-C1211BE81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ru-RU" altLang="en-US"/>
              <a:t>Щелкните для изменения стиля основного подзаголовка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изображения 2"/>
          <p:cNvSpPr>
            <a:spLocks noGrp="1" noEditPoints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en-US"/>
              <a:t>Щелкните значок, чтобы добавить рисунок</a:t>
            </a:r>
          </a:p>
        </p:txBody>
      </p:sp>
      <p:sp>
        <p:nvSpPr>
          <p:cNvPr id="4" name="Заполнитель текста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текст по вертика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по вертикали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Название по вертикали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по вертикали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ние и конт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E9B6F22-4A88-4344-BD94-4080FD14E4F1}" type="datetimeFigureOut">
              <a:rPr lang="ru-RU" altLang="en-US" smtClean="0"/>
              <a:t>13.10.2023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48003C1-4A48-4519-9845-E325DE8A140E}" type="slidenum">
              <a:rPr lang="ru-RU" alt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конт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контента 3"/>
          <p:cNvSpPr>
            <a:spLocks noGrp="1" noEditPoints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Заполнитель контента 3"/>
          <p:cNvSpPr>
            <a:spLocks noGrp="1" noEditPoints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Заполнитель текста 4"/>
          <p:cNvSpPr>
            <a:spLocks noGrp="1" noEditPoints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6" name="Заполнитель контента 5"/>
          <p:cNvSpPr>
            <a:spLocks noGrp="1" noEditPoints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7" name="Заполнитель даты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8" name="Заполнитель нижнего колонтитула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Заполнитель номера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назв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4" name="Заполнитель нижнего колонтитула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Заполнитель номера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даты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3" name="Заполнитель нижнего колонтитула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Контен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текста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названия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D7FF2-845F-41B9-944F-35B90659B7D6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о скругленными углами 4"/>
          <p:cNvSpPr/>
          <p:nvPr/>
        </p:nvSpPr>
        <p:spPr>
          <a:xfrm>
            <a:off x="1629308" y="2078698"/>
            <a:ext cx="8953736" cy="3007297"/>
          </a:xfrm>
          <a:prstGeom prst="roundRect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Название 1"/>
          <p:cNvSpPr>
            <a:spLocks noGrp="1" noEditPoints="1"/>
          </p:cNvSpPr>
          <p:nvPr>
            <p:ph type="ctrTitle"/>
          </p:nvPr>
        </p:nvSpPr>
        <p:spPr>
          <a:xfrm>
            <a:off x="1629309" y="2560445"/>
            <a:ext cx="9144000" cy="2387600"/>
          </a:xfrm>
        </p:spPr>
        <p:txBody>
          <a:bodyPr/>
          <a:lstStyle/>
          <a:p>
            <a:r>
              <a:rPr lang="ru-RU" altLang="en-US" sz="8800" b="1" i="1">
                <a:latin typeface="MV Boli"/>
                <a:ea typeface="MV Boli"/>
                <a:cs typeface="MV Boli"/>
              </a:rPr>
              <a:t>Звуки русского языка</a:t>
            </a:r>
            <a:endParaRPr lang="ru-RU" altLang="en-US" b="1" i="1">
              <a:latin typeface="MV Boli"/>
              <a:ea typeface="MV Boli"/>
              <a:cs typeface="MV Boli"/>
            </a:endParaRPr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204880" y="487240"/>
            <a:ext cx="9144000" cy="1655762"/>
          </a:xfrm>
        </p:spPr>
        <p:txBody>
          <a:bodyPr/>
          <a:lstStyle/>
          <a:p>
            <a:r>
              <a:rPr lang="ru-RU" altLang="en-US" sz="4000" b="1">
                <a:latin typeface="Courier New" pitchFamily="49" charset="0"/>
                <a:ea typeface="Courier New" pitchFamily="49" charset="0"/>
                <a:cs typeface="Courier New" pitchFamily="49" charset="0"/>
              </a:rPr>
              <a:t>Что будет сложным для китайцев?</a:t>
            </a:r>
          </a:p>
        </p:txBody>
      </p:sp>
      <p:sp>
        <p:nvSpPr>
          <p:cNvPr id="4" name="Текст. поле 3"/>
          <p:cNvSpPr txBox="1"/>
          <p:nvPr/>
        </p:nvSpPr>
        <p:spPr>
          <a:xfrm>
            <a:off x="368458" y="6244614"/>
            <a:ext cx="5408422" cy="39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>
                <a:latin typeface="French Script MT" pitchFamily="66" charset="0"/>
                <a:ea typeface="French Script MT" pitchFamily="66" charset="0"/>
                <a:cs typeface="French Script MT" pitchFamily="66" charset="0"/>
              </a:rPr>
              <a:t>Выполнили: Аскерова Э. М., Востокова А. С.</a:t>
            </a:r>
            <a:endParaRPr lang="en-US" i="1">
              <a:latin typeface="French Script MT" pitchFamily="66" charset="0"/>
              <a:ea typeface="French Script MT" pitchFamily="66" charset="0"/>
              <a:cs typeface="French Script MT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u="sng">
                <a:latin typeface="Courier New" pitchFamily="49" charset="0"/>
              </a:rPr>
              <a:t>Список литературы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Бернштейн, С.Я. Вопросы обучения произношению // Вопросы фонетики и обучение произношению. - М., 1975.</a:t>
            </a:r>
          </a:p>
          <a:p>
            <a:r>
              <a:rPr lang="ru-RU"/>
              <a:t>Брызгунова, Е.А. Практическая фонетика и интонация русского языка. - М., 1963.</a:t>
            </a:r>
          </a:p>
          <a:p>
            <a:r>
              <a:rPr lang="ru-RU"/>
              <a:t>Кулешов, В.В. Мишин, А.Б. Сопоставление артикуляционных баз английского и русско</a:t>
            </a:r>
            <a:r>
              <a:rPr lang="ru-RU"/>
              <a:t>го языков и фонетическая интерференция. - М., 1987.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ая прямоугольная выноска 3"/>
          <p:cNvSpPr/>
          <p:nvPr/>
        </p:nvSpPr>
        <p:spPr>
          <a:xfrm>
            <a:off x="2258075" y="1737928"/>
            <a:ext cx="8221081" cy="3382143"/>
          </a:xfrm>
          <a:prstGeom prst="wedgeRoundRect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1110816" y="2766218"/>
            <a:ext cx="10515600" cy="1325563"/>
          </a:xfrm>
        </p:spPr>
        <p:txBody>
          <a:bodyPr/>
          <a:lstStyle/>
          <a:p>
            <a:pPr algn="ctr"/>
            <a:r>
              <a:rPr lang="ru-RU" sz="6600" b="1" i="1" u="none">
                <a:latin typeface="Courier New" pitchFamily="49" charset="0"/>
                <a:ea typeface="Courier New" pitchFamily="49" charset="0"/>
                <a:cs typeface="Courier New" pitchFamily="49" charset="0"/>
              </a:rPr>
              <a:t>Фонетическая </a:t>
            </a:r>
          </a:p>
          <a:p>
            <a:pPr algn="ctr"/>
            <a:r>
              <a:rPr lang="ru-RU" sz="6600" b="1" i="1" u="none">
                <a:latin typeface="Courier New" pitchFamily="49" charset="0"/>
                <a:ea typeface="Courier New" pitchFamily="49" charset="0"/>
                <a:cs typeface="Courier New" pitchFamily="49" charset="0"/>
              </a:rPr>
              <a:t>система </a:t>
            </a:r>
          </a:p>
          <a:p>
            <a:pPr algn="ctr"/>
            <a:r>
              <a:rPr lang="ru-RU" sz="6600" b="1" i="1" u="none">
                <a:latin typeface="Courier New" pitchFamily="49" charset="0"/>
                <a:ea typeface="Courier New" pitchFamily="49" charset="0"/>
                <a:cs typeface="Courier New" pitchFamily="49" charset="0"/>
              </a:rPr>
              <a:t>китайского языка</a:t>
            </a:r>
            <a:endParaRPr sz="6600" b="1" i="1" u="none">
              <a:latin typeface="Courier New" pitchFamily="49" charset="0"/>
              <a:ea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u="sng">
                <a:latin typeface="Courier New" pitchFamily="49" charset="0"/>
                <a:ea typeface="Courier New" pitchFamily="49" charset="0"/>
                <a:cs typeface="Courier New" pitchFamily="49" charset="0"/>
              </a:rPr>
              <a:t>Инициали (согласные)</a:t>
            </a:r>
            <a:endParaRPr u="sng">
              <a:latin typeface="Courier New" pitchFamily="49" charset="0"/>
              <a:ea typeface="Courier New" pitchFamily="49" charset="0"/>
              <a:cs typeface="Courier New" pitchFamily="49" charset="0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845141" y="1690688"/>
            <a:ext cx="6501718" cy="2484950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03127" y="4175638"/>
            <a:ext cx="9185746" cy="24849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u="sng">
                <a:latin typeface="Courier New" pitchFamily="49" charset="0"/>
              </a:rPr>
              <a:t>Финали (гласные)</a:t>
            </a: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97290" y="1900378"/>
            <a:ext cx="10397420" cy="44203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u="sng">
                <a:latin typeface="Courier New" pitchFamily="49" charset="0"/>
              </a:rPr>
              <a:t>Финали (гласные)</a:t>
            </a: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01342" y="2417881"/>
            <a:ext cx="10589317" cy="33682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полнитель контента 5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r>
              <a:t>&lt;о&gt;, &lt;u&gt; произносятся с ослаблением губной артикуляции</a:t>
            </a:r>
            <a:endParaRPr lang="ru-RU"/>
          </a:p>
          <a:p>
            <a:r>
              <a:rPr lang="ru-RU"/>
              <a:t>&lt;u&gt; после мягких согласных и [j] может сопровождаться от</a:t>
            </a:r>
            <a:r>
              <a:rPr lang="ru-RU"/>
              <a:t>тенками, близкими к немецкому [u:] (über)</a:t>
            </a:r>
          </a:p>
          <a:p>
            <a:r>
              <a:rPr lang="ru-RU"/>
              <a:t>Артикуляция гласного [ы] вызывает немалые затруднения, так как этот звук отсутствует в китайском языке</a:t>
            </a:r>
          </a:p>
          <a:p>
            <a:r>
              <a:rPr lang="ru-RU"/>
              <a:t>При усвоении гласной &lt;е&gt; возникает ряд трудностей</a:t>
            </a:r>
          </a:p>
          <a:p>
            <a:r>
              <a:rPr lang="ru-RU"/>
              <a:t>Все гласные переднего ряда в китайском языке выше русского [e] закрытого</a:t>
            </a:r>
          </a:p>
          <a:p>
            <a:r>
              <a:rPr lang="ru-RU"/>
              <a:t>В отдельных сочетаниях возможно смешение [a] и [e]</a:t>
            </a:r>
          </a:p>
        </p:txBody>
      </p:sp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u="sng">
                <a:latin typeface="Courier New" pitchFamily="49" charset="0"/>
              </a:rPr>
              <a:t>Что сложно в русском?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u="sng">
                <a:latin typeface="Courier New" pitchFamily="49" charset="0"/>
              </a:rPr>
              <a:t>Что сложно в русском?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r>
              <a:t>Поскольку в китайском языке отсутствует противопоставле</a:t>
            </a:r>
            <a:r>
              <a:t>ние твердых и мягких согласных, значительные затруднения вызывает</a:t>
            </a:r>
            <a:r>
              <a:rPr lang="ru-RU"/>
              <a:t> </a:t>
            </a:r>
            <a:r>
              <a:t>как сама дополнительная артикуляция, так и фонологическое различение</a:t>
            </a:r>
            <a:r>
              <a:rPr lang="ru-RU"/>
              <a:t> </a:t>
            </a:r>
            <a:r>
              <a:t>твердых и мягких согласных.</a:t>
            </a:r>
            <a:endParaRPr lang="ru-RU"/>
          </a:p>
          <a:p>
            <a:r>
              <a:rPr lang="ru-RU"/>
              <a:t>Для китайского акцента характерно произношение полузвон</a:t>
            </a:r>
            <a:r>
              <a:rPr lang="ru-RU"/>
              <a:t>ких согласных на месте русских звонких.</a:t>
            </a:r>
          </a:p>
          <a:p>
            <a:r>
              <a:rPr lang="ru-RU"/>
              <a:t>При постановке произношения [р] - [р</a:t>
            </a:r>
            <a:r>
              <a:rPr lang="en-US"/>
              <a:t>`</a:t>
            </a:r>
            <a:r>
              <a:rPr lang="ru-RU"/>
              <a:t>]</a:t>
            </a:r>
          </a:p>
          <a:p>
            <a:r>
              <a:rPr lang="ru-RU"/>
              <a:t>Значительные трудности вызывает у китайцев произношение звуков [л] - [л</a:t>
            </a:r>
            <a:r>
              <a:rPr lang="en-US"/>
              <a:t>`</a:t>
            </a:r>
            <a:r>
              <a:rPr lang="ru-RU"/>
              <a:t>]</a:t>
            </a:r>
          </a:p>
          <a:p>
            <a:r>
              <a:rPr lang="ru-RU"/>
              <a:t>При постановке звуков [н] - [н</a:t>
            </a:r>
            <a:r>
              <a:rPr lang="en-US"/>
              <a:t>`</a:t>
            </a:r>
            <a:r>
              <a:rPr lang="ru-RU"/>
              <a:t>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u="sng">
                <a:latin typeface="Courier New" pitchFamily="49" charset="0"/>
              </a:rPr>
              <a:t>Что сложно в русском?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Произношение заднеязычного звука с усилением носового резонанса</a:t>
            </a:r>
          </a:p>
          <a:p>
            <a:r>
              <a:rPr lang="ru-RU"/>
              <a:t>При постановке смычных согласных</a:t>
            </a:r>
          </a:p>
          <a:p>
            <a:r>
              <a:rPr lang="ru-RU"/>
              <a:t>Постановка щелевых согласных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u="sng">
                <a:latin typeface="Courier New" pitchFamily="49" charset="0"/>
              </a:rPr>
              <a:t>Выводы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Ряд ошибок носит системный характер.</a:t>
            </a:r>
          </a:p>
          <a:p>
            <a:r>
              <a:rPr lang="ru-RU"/>
              <a:t>На ошибки влияет отсутствием в китайском языке фонологических противопоставлений твердых и мягких, глухих и звонких согласных.</a:t>
            </a:r>
          </a:p>
          <a:p>
            <a:r>
              <a:rPr lang="ru-RU"/>
              <a:t>Несоответствие русской и китайской артикуляционной базы.</a:t>
            </a:r>
          </a:p>
          <a:p>
            <a:r>
              <a:rPr lang="ru-RU"/>
              <a:t>Устранение ошибок в самых сложных случаях целесообразно в индивидуальной работе.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о умолчанию">
  <a:themeElements>
    <a:clrScheme name="Офис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исная">
      <a:majorFont>
        <a:latin typeface="Calibri Light" panose="020F0302020204030204"/>
        <a:ea typeface=""/>
        <a:cs typeface=""/>
        <a:font script="Arab" typeface="Times New Roman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Times New Roman"/>
        <a:font script="Knda" typeface="Tunga"/>
        <a:font script="Khmr" typeface="MoolBoran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Angsan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 Light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 Light"/>
        <a:font script="Olck" typeface="Nirmala UI"/>
        <a:font script="Lisu" typeface="Segoe UI"/>
        <a:font script="Sora" typeface="Nirmala UI"/>
      </a:majorFont>
      <a:minorFont>
        <a:latin typeface="Calibri" panose="020F0502020204030204"/>
        <a:ea typeface=""/>
        <a:cs typeface=""/>
        <a:font script="Arab" typeface="Arial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Arial"/>
        <a:font script="Knda" typeface="Tunga"/>
        <a:font script="Khmr" typeface="DaunPenh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Cordi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"/>
        <a:font script="Olck" typeface="Nirmala UI"/>
        <a:font script="Lisu" typeface="Segoe UI"/>
        <a:font script="Sora" typeface="Nirmala UI"/>
      </a:minorFont>
    </a:fontScheme>
    <a:fmtScheme name="Офис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Mobile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Эльвира Аскерова</dc:creator>
  <cp:lastModifiedBy>Эльвира Аскерова</cp:lastModifiedBy>
  <cp:revision>1</cp:revision>
  <dcterms:created xsi:type="dcterms:W3CDTF">2023-10-13T00:26:20Z</dcterms:created>
  <dcterms:modified xsi:type="dcterms:W3CDTF">2023-10-13T00:56:47Z</dcterms:modified>
</cp:coreProperties>
</file>