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4" r:id="rId8"/>
    <p:sldId id="261" r:id="rId9"/>
    <p:sldId id="265" r:id="rId10"/>
    <p:sldId id="262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7D6CCE-EE19-4D18-B97F-6FD1DC05740E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3F614-E6C6-4F73-AF2B-77EFCB163E9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FB80EF0-34B4-491D-96DD-8BFE1AE775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46AB352-98F4-41C3-8A6F-6549EC5397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08ED620-7265-4305-A87F-BCB1646CD3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DD513DF-ED74-4DF6-BEFA-52126E35CD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F43626A-9965-431F-B0F1-098BDBD0A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8A0F8CF-6382-4CD5-956A-35CA6A7C9F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69CD0B7-B7EC-40D9-9E45-53939CF909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EE19334-FA89-4FAD-9DCE-4C371FD4FB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83C39F90-C271-49EE-8C3D-27CA6C1AA6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B026346-8828-4B2B-A510-4BE8D415C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по вертикали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Заполнитель текста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Заполнитель контента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Заполнитель даты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8" name="Заполнитель нижнего колонтитула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9" name="Заполнитель номера слайда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Заполнитель нижнего колонтитула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Заполнитель номера слайда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даты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3" name="Заполнитель нижнего колонтитула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изображения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Заполнитель текста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Заполнитель даты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названия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Заполнитель номера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>
            <a:alphaModFix amt="46000"/>
          </a:blip>
          <a:srcRect/>
          <a:stretch>
            <a:fillRect/>
          </a:stretch>
        </p:blipFill>
        <p:spPr>
          <a:xfrm>
            <a:off x="-470772" y="0"/>
            <a:ext cx="13133544" cy="7440986"/>
          </a:xfrm>
          <a:prstGeom prst="rect">
            <a:avLst/>
          </a:prstGeom>
          <a:noFill/>
        </p:spPr>
      </p:pic>
      <p:sp>
        <p:nvSpPr>
          <p:cNvPr id="5" name="Прямоугольник со скругленными углами 4"/>
          <p:cNvSpPr/>
          <p:nvPr/>
        </p:nvSpPr>
        <p:spPr>
          <a:xfrm>
            <a:off x="1814799" y="1350328"/>
            <a:ext cx="8562403" cy="4157343"/>
          </a:xfrm>
          <a:prstGeom prst="round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Название 1"/>
          <p:cNvSpPr>
            <a:spLocks noGrp="1" noEditPoints="1"/>
          </p:cNvSpPr>
          <p:nvPr>
            <p:ph type="ctrTitle"/>
          </p:nvPr>
        </p:nvSpPr>
        <p:spPr>
          <a:xfrm>
            <a:off x="1524000" y="1588981"/>
            <a:ext cx="9144000" cy="2387600"/>
          </a:xfrm>
        </p:spPr>
        <p:txBody>
          <a:bodyPr/>
          <a:lstStyle/>
          <a:p>
            <a:r>
              <a:rPr lang="ru-RU" altLang="en-US" b="1"/>
              <a:t>Логосические теории. Ведическая теория происхождения языка​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524000" y="4431352"/>
            <a:ext cx="9144000" cy="1655762"/>
          </a:xfrm>
        </p:spPr>
        <p:txBody>
          <a:bodyPr/>
          <a:lstStyle/>
          <a:p>
            <a:r>
              <a:rPr lang="ru-RU" altLang="en-US"/>
              <a:t>Выполнила: Аскерова Э. М.​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Источники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r>
              <a:t> А.А.</a:t>
            </a:r>
            <a:r>
              <a:rPr lang="ru-RU"/>
              <a:t> </a:t>
            </a:r>
            <a:r>
              <a:t>Реформатский</a:t>
            </a:r>
            <a:r>
              <a:rPr lang="ru-RU"/>
              <a:t>. </a:t>
            </a:r>
            <a:r>
              <a:t>Введение в языкознание</a:t>
            </a:r>
            <a:r>
              <a:rPr lang="ru-RU"/>
              <a:t> (</a:t>
            </a:r>
            <a:r>
              <a:t>§ 81</a:t>
            </a:r>
            <a:r>
              <a:rPr lang="ru-RU"/>
              <a:t>).</a:t>
            </a:r>
            <a:r>
              <a:t> Происхождение языка.</a:t>
            </a:r>
            <a:r>
              <a:rPr lang="ru-RU"/>
              <a:t> - </a:t>
            </a:r>
            <a:r>
              <a:t>М</a:t>
            </a:r>
            <a:r>
              <a:rPr lang="ru-RU"/>
              <a:t>осква</a:t>
            </a:r>
            <a:r>
              <a:t>: Аспект Пресс, 1996.</a:t>
            </a:r>
            <a:r>
              <a:rPr lang="ru-RU"/>
              <a:t> </a:t>
            </a:r>
            <a:r>
              <a:t>- 536 с</a:t>
            </a:r>
            <a:r>
              <a:rPr lang="ru-RU"/>
              <a:t>.</a:t>
            </a:r>
          </a:p>
          <a:p>
            <a:r>
              <a:rPr lang="ru-RU"/>
              <a:t>Фрэзер Д. Золотая ветвь. М., 1980.</a:t>
            </a:r>
          </a:p>
          <a:p>
            <a:r>
              <a:rPr lang="ru-RU"/>
              <a:t>Основы русской филологии [Электронный ресурс] : курс лекций / В.В. Аннушкин. - Москва: ФЛИНТА, 2014. - 128 с.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Логосическая теория </a:t>
            </a:r>
          </a:p>
          <a:p>
            <a:r>
              <a:rPr lang="ru-RU" b="1"/>
              <a:t>(от греч. logos – понятие; разум, мысль)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sz="4800" u="sng"/>
              <a:t>Разновидности:</a:t>
            </a:r>
          </a:p>
          <a:p>
            <a:pPr marL="228600" algn="l">
              <a:buFont typeface="Arial" pitchFamily="34" charset="0" panose="020B0604020202020204"/>
              <a:buChar char="•"/>
            </a:pPr>
            <a:r>
              <a:rPr lang="ru-RU" sz="4800"/>
              <a:t>ведическая</a:t>
            </a:r>
          </a:p>
          <a:p>
            <a:pPr marL="228600" algn="l">
              <a:buFont typeface="Arial" pitchFamily="34" charset="0" panose="020B0604020202020204"/>
              <a:buChar char="•"/>
            </a:pPr>
            <a:r>
              <a:rPr lang="ru-RU" sz="4800"/>
              <a:t>библейская</a:t>
            </a:r>
          </a:p>
          <a:p>
            <a:pPr marL="228600" algn="l">
              <a:buFont typeface="Arial" pitchFamily="34" charset="0" panose="020B0604020202020204"/>
              <a:buChar char="•"/>
            </a:pPr>
            <a:r>
              <a:rPr lang="ru-RU" sz="4800"/>
              <a:t>конфуцианская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Идея божественности языка проходит через всю историю человечества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r>
              <a:rPr sz="2800"/>
              <a:t>Платон (</a:t>
            </a:r>
            <a:r>
              <a:rPr lang="en-US" sz="2800"/>
              <a:t>I</a:t>
            </a:r>
            <a:r>
              <a:rPr sz="2800"/>
              <a:t>V в. до н. э.), </a:t>
            </a:r>
            <a:endParaRPr lang="en-US" sz="2800"/>
          </a:p>
          <a:p>
            <a:r>
              <a:rPr sz="2800"/>
              <a:t>византийский богослов, один из отцов христианской церкви Г.Нисский (335—394), </a:t>
            </a:r>
            <a:endParaRPr lang="en-US" sz="2800"/>
          </a:p>
          <a:p>
            <a:r>
              <a:rPr sz="2800"/>
              <a:t>епископ Ансельм Кентерберийский (1033—1109), </a:t>
            </a:r>
            <a:endParaRPr lang="en-US" sz="2800"/>
          </a:p>
          <a:p>
            <a:r>
              <a:rPr sz="2800"/>
              <a:t>немецкий просвети тель и ученый И.Гердер (1744—1803), </a:t>
            </a:r>
            <a:endParaRPr lang="en-US" sz="2800"/>
          </a:p>
          <a:p>
            <a:r>
              <a:rPr sz="2800"/>
              <a:t>классик немецкой философии эпохи Просвещения Г.Э. Лессинг (1729—1781), </a:t>
            </a:r>
            <a:endParaRPr lang="en-US" sz="2800"/>
          </a:p>
          <a:p>
            <a:r>
              <a:rPr sz="2800"/>
              <a:t>немецкий философ и просветитель Д.Тидеманн (1748—1803)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Кто может быть создателем языка?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r>
              <a:rPr lang="ru-RU" sz="4000"/>
              <a:t>Непосредственно Бог, боги или подобные им сущности в мифологии;</a:t>
            </a:r>
          </a:p>
          <a:p>
            <a:r>
              <a:rPr lang="ru-RU" sz="4000"/>
              <a:t>Мудрецы;</a:t>
            </a:r>
          </a:p>
          <a:p>
            <a:r>
              <a:rPr lang="ru-RU" sz="4000"/>
              <a:t>Выдающиеся люди, герои;</a:t>
            </a:r>
          </a:p>
          <a:p>
            <a:r>
              <a:rPr lang="ru-RU" sz="4000"/>
              <a:t>Законодатели.</a:t>
            </a: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Веды XXV-XV вв. до н.э.</a:t>
            </a:r>
            <a:r>
              <a:rPr lang="ru-RU"/>
              <a:t>  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sz="3600"/>
              <a:t>Ригведа — «Веда гимнов»</a:t>
            </a:r>
          </a:p>
          <a:p>
            <a:pPr marL="514350" indent="-514350">
              <a:buFont typeface="+mj-lt"/>
              <a:buAutoNum type="arabicPeriod"/>
            </a:pPr>
            <a:r>
              <a:rPr sz="3600"/>
              <a:t>Яджурведа — «Веда жертвенных формул»</a:t>
            </a:r>
          </a:p>
          <a:p>
            <a:pPr marL="514350" indent="-514350">
              <a:buFont typeface="+mj-lt"/>
              <a:buAutoNum type="arabicPeriod"/>
            </a:pPr>
            <a:r>
              <a:rPr sz="3600"/>
              <a:t>Самаведа — «Веда песнопений»</a:t>
            </a:r>
          </a:p>
          <a:p>
            <a:pPr marL="514350" indent="-514350">
              <a:buFont typeface="+mj-lt"/>
              <a:buAutoNum type="arabicPeriod"/>
            </a:pPr>
            <a:r>
              <a:rPr sz="3600"/>
              <a:t>Атхарваведа — «Веда заклинаний»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58982" y="0"/>
            <a:ext cx="1047403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Упанишады IX-VI вв. до н.э.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r>
              <a:rPr sz="3600"/>
              <a:t>Шатанатха Брахмана</a:t>
            </a:r>
            <a:r>
              <a:rPr lang="ru-RU" sz="3600"/>
              <a:t>: необходимо наличие активного начала.</a:t>
            </a:r>
          </a:p>
          <a:p>
            <a:r>
              <a:rPr lang="ru-RU" sz="3600"/>
              <a:t>Чхандочья: динамичность жара и невещественность тепла близки по своей природе человеческой речи – высшему этапу творения.</a:t>
            </a:r>
          </a:p>
          <a:p>
            <a:endParaRPr lang="ru-RU" sz="3600"/>
          </a:p>
          <a:p>
            <a:pPr marL="0" indent="0">
              <a:buNone/>
            </a:pPr>
            <a:r>
              <a:rPr lang="ru-RU" sz="3600"/>
              <a:t>Интересно то, что имя шло не от бога к вещи, а из самой вещи.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81000" y="428625"/>
            <a:ext cx="11430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/>
              <a:t>Вывод</a:t>
            </a:r>
            <a:endParaRPr b="1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Ведическая теория происхождения языка довольно сильно приближена к философии: чем позднее написано произведение, тем заметнее эта тенденция.</a:t>
            </a:r>
          </a:p>
          <a:p>
            <a:r>
              <a:rPr lang="ru-RU"/>
              <a:t>Все логосические теории строятся на письменном наследии, которое создавалось человеком. Нельзя об этом забывать.</a:t>
            </a:r>
          </a:p>
          <a:p>
            <a:r>
              <a:rPr lang="ru-RU"/>
              <a:t>Ведическая теория имеет характерные восточные черты, например, созерцательность, внутреннее содержание вещи важнее внешних свойств.</a:t>
            </a:r>
          </a:p>
          <a:p>
            <a:r>
              <a:rPr lang="ru-RU"/>
              <a:t>На сегодняшний день логосические теории менее популярны, новых источников не появляется (они все уже созданы).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о умолчанию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Эльвира Аскерова</dc:creator>
  <cp:lastModifiedBy>Эльвира Аскерова</cp:lastModifiedBy>
  <cp:revision>1</cp:revision>
  <dcterms:created xsi:type="dcterms:W3CDTF">2023-12-05T16:07:46Z</dcterms:created>
  <dcterms:modified xsi:type="dcterms:W3CDTF">2023-12-05T16:56:58Z</dcterms:modified>
</cp:coreProperties>
</file>