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62E82A-7403-4D21-98C5-31F48B07CCC9}" v="720" dt="2023-12-20T00:46:06.605"/>
    <p1510:client id="{87EE8A3E-02F8-45B8-AF4A-10551E5CFF89}" v="90" dt="2023-12-20T00:04:31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D7C75B-24F7-4D4E-B5D8-486C6703EA7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65ED0EA-BC44-4711-A287-9726826107CF}">
      <dgm:prSet/>
      <dgm:spPr/>
      <dgm:t>
        <a:bodyPr/>
        <a:lstStyle/>
        <a:p>
          <a:r>
            <a:rPr lang="ru-RU"/>
            <a:t>Определение языка как социально-исторического факта;</a:t>
          </a:r>
          <a:endParaRPr lang="en-US"/>
        </a:p>
      </dgm:t>
    </dgm:pt>
    <dgm:pt modelId="{3386F29F-0644-4252-BFC8-1598B4E55975}" type="parTrans" cxnId="{9CB69629-B726-4021-9FEC-246CF04E1F7E}">
      <dgm:prSet/>
      <dgm:spPr/>
      <dgm:t>
        <a:bodyPr/>
        <a:lstStyle/>
        <a:p>
          <a:endParaRPr lang="en-US"/>
        </a:p>
      </dgm:t>
    </dgm:pt>
    <dgm:pt modelId="{AFCDC742-DD06-4D50-835C-B1FEFEF89278}" type="sibTrans" cxnId="{9CB69629-B726-4021-9FEC-246CF04E1F7E}">
      <dgm:prSet/>
      <dgm:spPr/>
      <dgm:t>
        <a:bodyPr/>
        <a:lstStyle/>
        <a:p>
          <a:endParaRPr lang="en-US"/>
        </a:p>
      </dgm:t>
    </dgm:pt>
    <dgm:pt modelId="{200349AD-9094-43FB-9524-4F27836E94A4}">
      <dgm:prSet/>
      <dgm:spPr/>
      <dgm:t>
        <a:bodyPr/>
        <a:lstStyle/>
        <a:p>
          <a:r>
            <a:rPr lang="ru-RU"/>
            <a:t>Описание языков и диалектов с социологической точки зрения;</a:t>
          </a:r>
          <a:endParaRPr lang="en-US"/>
        </a:p>
      </dgm:t>
    </dgm:pt>
    <dgm:pt modelId="{D9EF5B90-53CA-47DE-96CD-AD89A314FFE4}" type="parTrans" cxnId="{5B1AB611-D4FB-4217-929A-E0008C3C3A7D}">
      <dgm:prSet/>
      <dgm:spPr/>
      <dgm:t>
        <a:bodyPr/>
        <a:lstStyle/>
        <a:p>
          <a:endParaRPr lang="en-US"/>
        </a:p>
      </dgm:t>
    </dgm:pt>
    <dgm:pt modelId="{A25AEA70-22E5-4A61-92D4-B3A43279F8C5}" type="sibTrans" cxnId="{5B1AB611-D4FB-4217-929A-E0008C3C3A7D}">
      <dgm:prSet/>
      <dgm:spPr/>
      <dgm:t>
        <a:bodyPr/>
        <a:lstStyle/>
        <a:p>
          <a:endParaRPr lang="en-US"/>
        </a:p>
      </dgm:t>
    </dgm:pt>
    <dgm:pt modelId="{1ACA29F3-447D-48DB-9562-D741A6A3C417}">
      <dgm:prSet/>
      <dgm:spPr/>
      <dgm:t>
        <a:bodyPr/>
        <a:lstStyle/>
        <a:p>
          <a:r>
            <a:rPr lang="ru-RU"/>
            <a:t>Оценочный анализ данного языка как орудия общения; </a:t>
          </a:r>
          <a:endParaRPr lang="en-US"/>
        </a:p>
      </dgm:t>
    </dgm:pt>
    <dgm:pt modelId="{24E4CDFB-7496-479D-AFDB-FB157D3AA8BD}" type="parTrans" cxnId="{AA97A881-3AC0-4400-AD0C-5BA31B4B9A93}">
      <dgm:prSet/>
      <dgm:spPr/>
      <dgm:t>
        <a:bodyPr/>
        <a:lstStyle/>
        <a:p>
          <a:endParaRPr lang="en-US"/>
        </a:p>
      </dgm:t>
    </dgm:pt>
    <dgm:pt modelId="{656E07CA-D93B-4E2C-B0C4-87EE8B654ADB}" type="sibTrans" cxnId="{AA97A881-3AC0-4400-AD0C-5BA31B4B9A93}">
      <dgm:prSet/>
      <dgm:spPr/>
      <dgm:t>
        <a:bodyPr/>
        <a:lstStyle/>
        <a:p>
          <a:endParaRPr lang="en-US"/>
        </a:p>
      </dgm:t>
    </dgm:pt>
    <dgm:pt modelId="{AC9C8BE3-DEC0-40A5-91B7-40521E831241}">
      <dgm:prSet/>
      <dgm:spPr/>
      <dgm:t>
        <a:bodyPr/>
        <a:lstStyle/>
        <a:p>
          <a:r>
            <a:rPr lang="ru-RU"/>
            <a:t>Изучение причинных связей между социально-экономическими и языковыми явлениями; </a:t>
          </a:r>
          <a:endParaRPr lang="en-US"/>
        </a:p>
      </dgm:t>
    </dgm:pt>
    <dgm:pt modelId="{8AF0FA09-9A46-405B-9910-A905717F1452}" type="parTrans" cxnId="{A7AE21BE-1A5D-4DE0-90D1-15DD941D554C}">
      <dgm:prSet/>
      <dgm:spPr/>
      <dgm:t>
        <a:bodyPr/>
        <a:lstStyle/>
        <a:p>
          <a:endParaRPr lang="en-US"/>
        </a:p>
      </dgm:t>
    </dgm:pt>
    <dgm:pt modelId="{F474F383-66F9-4470-919A-42AF7FE4C3F4}" type="sibTrans" cxnId="{A7AE21BE-1A5D-4DE0-90D1-15DD941D554C}">
      <dgm:prSet/>
      <dgm:spPr/>
      <dgm:t>
        <a:bodyPr/>
        <a:lstStyle/>
        <a:p>
          <a:endParaRPr lang="en-US"/>
        </a:p>
      </dgm:t>
    </dgm:pt>
    <dgm:pt modelId="{459ABD57-C11B-4E4F-9BF9-416E2458B821}">
      <dgm:prSet/>
      <dgm:spPr/>
      <dgm:t>
        <a:bodyPr/>
        <a:lstStyle/>
        <a:p>
          <a:r>
            <a:rPr lang="ru-RU"/>
            <a:t>Оценочный анализ языка (и отдельных его сторон) как средства борьбы за существование;</a:t>
          </a:r>
          <a:endParaRPr lang="en-US"/>
        </a:p>
      </dgm:t>
    </dgm:pt>
    <dgm:pt modelId="{CBBFE9A8-4F10-47AF-BFF9-FD57E012A7B4}" type="parTrans" cxnId="{892B632D-863F-424F-86F6-E93C72815D3D}">
      <dgm:prSet/>
      <dgm:spPr/>
      <dgm:t>
        <a:bodyPr/>
        <a:lstStyle/>
        <a:p>
          <a:endParaRPr lang="en-US"/>
        </a:p>
      </dgm:t>
    </dgm:pt>
    <dgm:pt modelId="{DE456250-51E6-48A5-8465-270B9D93810A}" type="sibTrans" cxnId="{892B632D-863F-424F-86F6-E93C72815D3D}">
      <dgm:prSet/>
      <dgm:spPr/>
      <dgm:t>
        <a:bodyPr/>
        <a:lstStyle/>
        <a:p>
          <a:endParaRPr lang="en-US"/>
        </a:p>
      </dgm:t>
    </dgm:pt>
    <dgm:pt modelId="{9F4F1D5F-3B4F-4271-88DD-0F8895040B7E}">
      <dgm:prSet/>
      <dgm:spPr/>
      <dgm:t>
        <a:bodyPr/>
        <a:lstStyle/>
        <a:p>
          <a:r>
            <a:rPr lang="ru-RU"/>
            <a:t>Создание общей типологической схемы эволюции языка в связи с историей культуры; </a:t>
          </a:r>
          <a:endParaRPr lang="en-US"/>
        </a:p>
      </dgm:t>
    </dgm:pt>
    <dgm:pt modelId="{5AD006EC-AACF-49F6-AC0A-D520F0EF2671}" type="parTrans" cxnId="{68D5F565-D444-4035-953B-03455F4C089D}">
      <dgm:prSet/>
      <dgm:spPr/>
      <dgm:t>
        <a:bodyPr/>
        <a:lstStyle/>
        <a:p>
          <a:endParaRPr lang="en-US"/>
        </a:p>
      </dgm:t>
    </dgm:pt>
    <dgm:pt modelId="{50852C4F-2340-4659-8A9D-C112A564572E}" type="sibTrans" cxnId="{68D5F565-D444-4035-953B-03455F4C089D}">
      <dgm:prSet/>
      <dgm:spPr/>
      <dgm:t>
        <a:bodyPr/>
        <a:lstStyle/>
        <a:p>
          <a:endParaRPr lang="en-US"/>
        </a:p>
      </dgm:t>
    </dgm:pt>
    <dgm:pt modelId="{687CDDE0-7445-4440-B344-182A57F1F8C6}">
      <dgm:prSet/>
      <dgm:spPr/>
      <dgm:t>
        <a:bodyPr/>
        <a:lstStyle/>
        <a:p>
          <a:r>
            <a:rPr lang="ru-RU"/>
            <a:t>Прикладные вопросы социальной лингвистики: языковую политику</a:t>
          </a:r>
          <a:endParaRPr lang="en-US"/>
        </a:p>
      </dgm:t>
    </dgm:pt>
    <dgm:pt modelId="{142D12FF-1355-4D27-B369-092C36F49319}" type="parTrans" cxnId="{AA6DBCD2-B6E7-4B25-A77C-8D3E15C43F57}">
      <dgm:prSet/>
      <dgm:spPr/>
      <dgm:t>
        <a:bodyPr/>
        <a:lstStyle/>
        <a:p>
          <a:endParaRPr lang="en-US"/>
        </a:p>
      </dgm:t>
    </dgm:pt>
    <dgm:pt modelId="{A046C1FE-B726-4833-8B5D-A563FA0A13A4}" type="sibTrans" cxnId="{AA6DBCD2-B6E7-4B25-A77C-8D3E15C43F57}">
      <dgm:prSet/>
      <dgm:spPr/>
      <dgm:t>
        <a:bodyPr/>
        <a:lstStyle/>
        <a:p>
          <a:endParaRPr lang="en-US"/>
        </a:p>
      </dgm:t>
    </dgm:pt>
    <dgm:pt modelId="{9F9096E5-15FE-40FA-AA96-D6DA5A6A6EBE}" type="pres">
      <dgm:prSet presAssocID="{39D7C75B-24F7-4D4E-B5D8-486C6703EA73}" presName="linear" presStyleCnt="0">
        <dgm:presLayoutVars>
          <dgm:animLvl val="lvl"/>
          <dgm:resizeHandles val="exact"/>
        </dgm:presLayoutVars>
      </dgm:prSet>
      <dgm:spPr/>
    </dgm:pt>
    <dgm:pt modelId="{8B0DA0F3-17A7-4339-A950-40C29B5494E2}" type="pres">
      <dgm:prSet presAssocID="{D65ED0EA-BC44-4711-A287-9726826107CF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959BB0A6-4CD7-4DAD-B572-F646644DFD53}" type="pres">
      <dgm:prSet presAssocID="{AFCDC742-DD06-4D50-835C-B1FEFEF89278}" presName="spacer" presStyleCnt="0"/>
      <dgm:spPr/>
    </dgm:pt>
    <dgm:pt modelId="{2C2108AF-01A9-4E99-A613-C1E5B1B239A2}" type="pres">
      <dgm:prSet presAssocID="{200349AD-9094-43FB-9524-4F27836E94A4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FD7A23DB-A7DE-47C7-96AF-3C3D7547BA1A}" type="pres">
      <dgm:prSet presAssocID="{A25AEA70-22E5-4A61-92D4-B3A43279F8C5}" presName="spacer" presStyleCnt="0"/>
      <dgm:spPr/>
    </dgm:pt>
    <dgm:pt modelId="{A68FF9AF-7EC8-483A-A99A-6B867CBDE2C6}" type="pres">
      <dgm:prSet presAssocID="{1ACA29F3-447D-48DB-9562-D741A6A3C41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E63F10E6-0556-44C2-9365-EF82A5AFCE41}" type="pres">
      <dgm:prSet presAssocID="{656E07CA-D93B-4E2C-B0C4-87EE8B654ADB}" presName="spacer" presStyleCnt="0"/>
      <dgm:spPr/>
    </dgm:pt>
    <dgm:pt modelId="{812A589C-75CE-4BC9-B4E7-88CF5547C44C}" type="pres">
      <dgm:prSet presAssocID="{AC9C8BE3-DEC0-40A5-91B7-40521E831241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E0C26B1F-0973-4071-BA89-07354B97CC15}" type="pres">
      <dgm:prSet presAssocID="{F474F383-66F9-4470-919A-42AF7FE4C3F4}" presName="spacer" presStyleCnt="0"/>
      <dgm:spPr/>
    </dgm:pt>
    <dgm:pt modelId="{2F9CAF72-A104-46F8-8CD6-E818A1306AB0}" type="pres">
      <dgm:prSet presAssocID="{459ABD57-C11B-4E4F-9BF9-416E2458B821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C7EF8CF6-09E3-433C-AEE5-5EB193DC88AE}" type="pres">
      <dgm:prSet presAssocID="{DE456250-51E6-48A5-8465-270B9D93810A}" presName="spacer" presStyleCnt="0"/>
      <dgm:spPr/>
    </dgm:pt>
    <dgm:pt modelId="{DEC3AF06-CDB7-49FA-9C70-8417FCF50C8B}" type="pres">
      <dgm:prSet presAssocID="{9F4F1D5F-3B4F-4271-88DD-0F8895040B7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12DCBFB-C5F6-492E-B579-8F854CCE22D6}" type="pres">
      <dgm:prSet presAssocID="{50852C4F-2340-4659-8A9D-C112A564572E}" presName="spacer" presStyleCnt="0"/>
      <dgm:spPr/>
    </dgm:pt>
    <dgm:pt modelId="{337A4DB9-97C8-4A84-9D85-6EC290141191}" type="pres">
      <dgm:prSet presAssocID="{687CDDE0-7445-4440-B344-182A57F1F8C6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5B1AB611-D4FB-4217-929A-E0008C3C3A7D}" srcId="{39D7C75B-24F7-4D4E-B5D8-486C6703EA73}" destId="{200349AD-9094-43FB-9524-4F27836E94A4}" srcOrd="1" destOrd="0" parTransId="{D9EF5B90-53CA-47DE-96CD-AD89A314FFE4}" sibTransId="{A25AEA70-22E5-4A61-92D4-B3A43279F8C5}"/>
    <dgm:cxn modelId="{76CD7B1E-8057-4585-BD4D-D385823ABFEA}" type="presOf" srcId="{9F4F1D5F-3B4F-4271-88DD-0F8895040B7E}" destId="{DEC3AF06-CDB7-49FA-9C70-8417FCF50C8B}" srcOrd="0" destOrd="0" presId="urn:microsoft.com/office/officeart/2005/8/layout/vList2"/>
    <dgm:cxn modelId="{B2C37026-793C-4546-95FC-FA2401B08916}" type="presOf" srcId="{D65ED0EA-BC44-4711-A287-9726826107CF}" destId="{8B0DA0F3-17A7-4339-A950-40C29B5494E2}" srcOrd="0" destOrd="0" presId="urn:microsoft.com/office/officeart/2005/8/layout/vList2"/>
    <dgm:cxn modelId="{9CB69629-B726-4021-9FEC-246CF04E1F7E}" srcId="{39D7C75B-24F7-4D4E-B5D8-486C6703EA73}" destId="{D65ED0EA-BC44-4711-A287-9726826107CF}" srcOrd="0" destOrd="0" parTransId="{3386F29F-0644-4252-BFC8-1598B4E55975}" sibTransId="{AFCDC742-DD06-4D50-835C-B1FEFEF89278}"/>
    <dgm:cxn modelId="{892B632D-863F-424F-86F6-E93C72815D3D}" srcId="{39D7C75B-24F7-4D4E-B5D8-486C6703EA73}" destId="{459ABD57-C11B-4E4F-9BF9-416E2458B821}" srcOrd="4" destOrd="0" parTransId="{CBBFE9A8-4F10-47AF-BFF9-FD57E012A7B4}" sibTransId="{DE456250-51E6-48A5-8465-270B9D93810A}"/>
    <dgm:cxn modelId="{7DB81042-B1C7-423B-AA1E-BE7509B92221}" type="presOf" srcId="{AC9C8BE3-DEC0-40A5-91B7-40521E831241}" destId="{812A589C-75CE-4BC9-B4E7-88CF5547C44C}" srcOrd="0" destOrd="0" presId="urn:microsoft.com/office/officeart/2005/8/layout/vList2"/>
    <dgm:cxn modelId="{68D5F565-D444-4035-953B-03455F4C089D}" srcId="{39D7C75B-24F7-4D4E-B5D8-486C6703EA73}" destId="{9F4F1D5F-3B4F-4271-88DD-0F8895040B7E}" srcOrd="5" destOrd="0" parTransId="{5AD006EC-AACF-49F6-AC0A-D520F0EF2671}" sibTransId="{50852C4F-2340-4659-8A9D-C112A564572E}"/>
    <dgm:cxn modelId="{5B9AF152-F606-4189-98B6-E3A448522534}" type="presOf" srcId="{687CDDE0-7445-4440-B344-182A57F1F8C6}" destId="{337A4DB9-97C8-4A84-9D85-6EC290141191}" srcOrd="0" destOrd="0" presId="urn:microsoft.com/office/officeart/2005/8/layout/vList2"/>
    <dgm:cxn modelId="{295D1A78-FBB0-4845-9D67-E3DC63CA26D6}" type="presOf" srcId="{1ACA29F3-447D-48DB-9562-D741A6A3C417}" destId="{A68FF9AF-7EC8-483A-A99A-6B867CBDE2C6}" srcOrd="0" destOrd="0" presId="urn:microsoft.com/office/officeart/2005/8/layout/vList2"/>
    <dgm:cxn modelId="{AA97A881-3AC0-4400-AD0C-5BA31B4B9A93}" srcId="{39D7C75B-24F7-4D4E-B5D8-486C6703EA73}" destId="{1ACA29F3-447D-48DB-9562-D741A6A3C417}" srcOrd="2" destOrd="0" parTransId="{24E4CDFB-7496-479D-AFDB-FB157D3AA8BD}" sibTransId="{656E07CA-D93B-4E2C-B0C4-87EE8B654ADB}"/>
    <dgm:cxn modelId="{992EFD98-F3E4-4ACD-B4CC-F9803C64ED3F}" type="presOf" srcId="{459ABD57-C11B-4E4F-9BF9-416E2458B821}" destId="{2F9CAF72-A104-46F8-8CD6-E818A1306AB0}" srcOrd="0" destOrd="0" presId="urn:microsoft.com/office/officeart/2005/8/layout/vList2"/>
    <dgm:cxn modelId="{E6DC46AF-F997-4339-A42E-03E691E89891}" type="presOf" srcId="{39D7C75B-24F7-4D4E-B5D8-486C6703EA73}" destId="{9F9096E5-15FE-40FA-AA96-D6DA5A6A6EBE}" srcOrd="0" destOrd="0" presId="urn:microsoft.com/office/officeart/2005/8/layout/vList2"/>
    <dgm:cxn modelId="{A7AE21BE-1A5D-4DE0-90D1-15DD941D554C}" srcId="{39D7C75B-24F7-4D4E-B5D8-486C6703EA73}" destId="{AC9C8BE3-DEC0-40A5-91B7-40521E831241}" srcOrd="3" destOrd="0" parTransId="{8AF0FA09-9A46-405B-9910-A905717F1452}" sibTransId="{F474F383-66F9-4470-919A-42AF7FE4C3F4}"/>
    <dgm:cxn modelId="{AA6DBCD2-B6E7-4B25-A77C-8D3E15C43F57}" srcId="{39D7C75B-24F7-4D4E-B5D8-486C6703EA73}" destId="{687CDDE0-7445-4440-B344-182A57F1F8C6}" srcOrd="6" destOrd="0" parTransId="{142D12FF-1355-4D27-B369-092C36F49319}" sibTransId="{A046C1FE-B726-4833-8B5D-A563FA0A13A4}"/>
    <dgm:cxn modelId="{36F9ABDB-6129-4B56-B5C8-EA4DADFB9A4C}" type="presOf" srcId="{200349AD-9094-43FB-9524-4F27836E94A4}" destId="{2C2108AF-01A9-4E99-A613-C1E5B1B239A2}" srcOrd="0" destOrd="0" presId="urn:microsoft.com/office/officeart/2005/8/layout/vList2"/>
    <dgm:cxn modelId="{97EC44FC-3A6D-4D48-869C-5606B2585AA6}" type="presParOf" srcId="{9F9096E5-15FE-40FA-AA96-D6DA5A6A6EBE}" destId="{8B0DA0F3-17A7-4339-A950-40C29B5494E2}" srcOrd="0" destOrd="0" presId="urn:microsoft.com/office/officeart/2005/8/layout/vList2"/>
    <dgm:cxn modelId="{8557BC2B-54C6-4E86-B129-4F2B217346C8}" type="presParOf" srcId="{9F9096E5-15FE-40FA-AA96-D6DA5A6A6EBE}" destId="{959BB0A6-4CD7-4DAD-B572-F646644DFD53}" srcOrd="1" destOrd="0" presId="urn:microsoft.com/office/officeart/2005/8/layout/vList2"/>
    <dgm:cxn modelId="{3B5A8FD0-ED2C-4FFE-A112-1232838651ED}" type="presParOf" srcId="{9F9096E5-15FE-40FA-AA96-D6DA5A6A6EBE}" destId="{2C2108AF-01A9-4E99-A613-C1E5B1B239A2}" srcOrd="2" destOrd="0" presId="urn:microsoft.com/office/officeart/2005/8/layout/vList2"/>
    <dgm:cxn modelId="{475F7B21-ECE7-4FFA-9B1C-63CB148E351E}" type="presParOf" srcId="{9F9096E5-15FE-40FA-AA96-D6DA5A6A6EBE}" destId="{FD7A23DB-A7DE-47C7-96AF-3C3D7547BA1A}" srcOrd="3" destOrd="0" presId="urn:microsoft.com/office/officeart/2005/8/layout/vList2"/>
    <dgm:cxn modelId="{D9588132-0DE1-4892-BFF9-1AF4DF5BF763}" type="presParOf" srcId="{9F9096E5-15FE-40FA-AA96-D6DA5A6A6EBE}" destId="{A68FF9AF-7EC8-483A-A99A-6B867CBDE2C6}" srcOrd="4" destOrd="0" presId="urn:microsoft.com/office/officeart/2005/8/layout/vList2"/>
    <dgm:cxn modelId="{5B8F9AEA-A12E-4289-A4A4-FB8E45650483}" type="presParOf" srcId="{9F9096E5-15FE-40FA-AA96-D6DA5A6A6EBE}" destId="{E63F10E6-0556-44C2-9365-EF82A5AFCE41}" srcOrd="5" destOrd="0" presId="urn:microsoft.com/office/officeart/2005/8/layout/vList2"/>
    <dgm:cxn modelId="{7AD25BC1-D0EA-4DD9-B909-6018B2D037C5}" type="presParOf" srcId="{9F9096E5-15FE-40FA-AA96-D6DA5A6A6EBE}" destId="{812A589C-75CE-4BC9-B4E7-88CF5547C44C}" srcOrd="6" destOrd="0" presId="urn:microsoft.com/office/officeart/2005/8/layout/vList2"/>
    <dgm:cxn modelId="{42879779-16FF-47E7-80DF-51E081B2D8FC}" type="presParOf" srcId="{9F9096E5-15FE-40FA-AA96-D6DA5A6A6EBE}" destId="{E0C26B1F-0973-4071-BA89-07354B97CC15}" srcOrd="7" destOrd="0" presId="urn:microsoft.com/office/officeart/2005/8/layout/vList2"/>
    <dgm:cxn modelId="{D366E3F2-6503-4F3F-B89F-60F5B15EBFD9}" type="presParOf" srcId="{9F9096E5-15FE-40FA-AA96-D6DA5A6A6EBE}" destId="{2F9CAF72-A104-46F8-8CD6-E818A1306AB0}" srcOrd="8" destOrd="0" presId="urn:microsoft.com/office/officeart/2005/8/layout/vList2"/>
    <dgm:cxn modelId="{2C7407ED-C8A9-4C27-A88E-7328FD836406}" type="presParOf" srcId="{9F9096E5-15FE-40FA-AA96-D6DA5A6A6EBE}" destId="{C7EF8CF6-09E3-433C-AEE5-5EB193DC88AE}" srcOrd="9" destOrd="0" presId="urn:microsoft.com/office/officeart/2005/8/layout/vList2"/>
    <dgm:cxn modelId="{F9C14603-E675-4E25-B601-776666979551}" type="presParOf" srcId="{9F9096E5-15FE-40FA-AA96-D6DA5A6A6EBE}" destId="{DEC3AF06-CDB7-49FA-9C70-8417FCF50C8B}" srcOrd="10" destOrd="0" presId="urn:microsoft.com/office/officeart/2005/8/layout/vList2"/>
    <dgm:cxn modelId="{1EA5407F-5334-4C2E-8ED2-98A7D12AD17F}" type="presParOf" srcId="{9F9096E5-15FE-40FA-AA96-D6DA5A6A6EBE}" destId="{012DCBFB-C5F6-492E-B579-8F854CCE22D6}" srcOrd="11" destOrd="0" presId="urn:microsoft.com/office/officeart/2005/8/layout/vList2"/>
    <dgm:cxn modelId="{4BE156B0-905F-44AA-93F8-938CEC1597DD}" type="presParOf" srcId="{9F9096E5-15FE-40FA-AA96-D6DA5A6A6EBE}" destId="{337A4DB9-97C8-4A84-9D85-6EC29014119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493E7C-CCB6-4A27-986D-9DA6A2B01255}" type="doc">
      <dgm:prSet loTypeId="urn:microsoft.com/office/officeart/2005/8/layout/pyramid1" loCatId="pyramid" qsTypeId="urn:microsoft.com/office/officeart/2005/8/quickstyle/simple5" qsCatId="simple" csTypeId="urn:microsoft.com/office/officeart/2005/8/colors/accent2_2" csCatId="accent2" phldr="1"/>
      <dgm:spPr/>
    </dgm:pt>
    <dgm:pt modelId="{1AFDD24A-A049-4A67-8C68-7A79A2508C14}">
      <dgm:prSet phldrT="[Текст]" phldr="0"/>
      <dgm:spPr/>
      <dgm:t>
        <a:bodyPr/>
        <a:lstStyle/>
        <a:p>
          <a:pPr rtl="0"/>
          <a:r>
            <a:rPr lang="ru-RU" dirty="0">
              <a:latin typeface="Posterama"/>
            </a:rPr>
            <a:t>Письменная норма</a:t>
          </a:r>
          <a:endParaRPr lang="ru-RU" dirty="0"/>
        </a:p>
      </dgm:t>
    </dgm:pt>
    <dgm:pt modelId="{3038FC23-D69A-4D44-9545-8357AFA71427}" type="parTrans" cxnId="{43DDD34E-F8FC-4ED7-AAFA-07D55653C70A}">
      <dgm:prSet/>
      <dgm:spPr/>
    </dgm:pt>
    <dgm:pt modelId="{AE4AD81B-175E-414C-BBA7-F09573678BE5}" type="sibTrans" cxnId="{43DDD34E-F8FC-4ED7-AAFA-07D55653C70A}">
      <dgm:prSet/>
      <dgm:spPr/>
    </dgm:pt>
    <dgm:pt modelId="{E0C281BE-61BA-41FF-B5C4-736CC20DFEE5}">
      <dgm:prSet phldrT="[Текст]" phldr="0"/>
      <dgm:spPr/>
      <dgm:t>
        <a:bodyPr/>
        <a:lstStyle/>
        <a:p>
          <a:pPr rtl="0"/>
          <a:r>
            <a:rPr lang="ru-RU" dirty="0">
              <a:latin typeface="Posterama"/>
            </a:rPr>
            <a:t>Мещанские говоры</a:t>
          </a:r>
          <a:endParaRPr lang="ru-RU" dirty="0"/>
        </a:p>
      </dgm:t>
    </dgm:pt>
    <dgm:pt modelId="{D99B0414-AC6C-4E07-8E81-5B163AB8FD0B}" type="parTrans" cxnId="{F89A45D4-8649-4CDB-8FAD-3821A3E97AFF}">
      <dgm:prSet/>
      <dgm:spPr/>
    </dgm:pt>
    <dgm:pt modelId="{4BB5DC9F-ECB2-4C55-BE86-74346A39DF22}" type="sibTrans" cxnId="{F89A45D4-8649-4CDB-8FAD-3821A3E97AFF}">
      <dgm:prSet/>
      <dgm:spPr/>
    </dgm:pt>
    <dgm:pt modelId="{0C4C88E8-978C-4261-9D66-5E355F65706B}">
      <dgm:prSet phldrT="[Текст]" phldr="0"/>
      <dgm:spPr/>
      <dgm:t>
        <a:bodyPr/>
        <a:lstStyle/>
        <a:p>
          <a:pPr rtl="0"/>
          <a:r>
            <a:rPr lang="ru-RU" dirty="0">
              <a:latin typeface="Posterama"/>
            </a:rPr>
            <a:t>Крестьянские говоры</a:t>
          </a:r>
          <a:endParaRPr lang="ru-RU" dirty="0"/>
        </a:p>
      </dgm:t>
    </dgm:pt>
    <dgm:pt modelId="{7130BA1B-57C4-4A8D-8E54-C90E608D19DE}" type="parTrans" cxnId="{F29DB6A1-FE94-4285-BFC0-17A06D5C39EF}">
      <dgm:prSet/>
      <dgm:spPr/>
    </dgm:pt>
    <dgm:pt modelId="{ACC00CDE-F59C-4901-8BAC-10D50F96A59B}" type="sibTrans" cxnId="{F29DB6A1-FE94-4285-BFC0-17A06D5C39EF}">
      <dgm:prSet/>
      <dgm:spPr/>
    </dgm:pt>
    <dgm:pt modelId="{BD7A4B22-355E-4DA6-A538-157B458735CA}">
      <dgm:prSet phldr="0"/>
      <dgm:spPr/>
      <dgm:t>
        <a:bodyPr/>
        <a:lstStyle/>
        <a:p>
          <a:pPr rtl="0"/>
          <a:r>
            <a:rPr lang="ru-RU" dirty="0">
              <a:latin typeface="Posterama"/>
            </a:rPr>
            <a:t>Язык господствующего класса</a:t>
          </a:r>
        </a:p>
      </dgm:t>
    </dgm:pt>
    <dgm:pt modelId="{2A2CD6FB-7C62-4F65-B9AB-A2B147798650}" type="parTrans" cxnId="{AEA37B51-A0B2-460C-A826-7C5B207AA44F}">
      <dgm:prSet/>
      <dgm:spPr/>
    </dgm:pt>
    <dgm:pt modelId="{6FCA7BF2-1CE0-44E8-A164-28E3CA20E703}" type="sibTrans" cxnId="{AEA37B51-A0B2-460C-A826-7C5B207AA44F}">
      <dgm:prSet/>
      <dgm:spPr/>
    </dgm:pt>
    <dgm:pt modelId="{E97A678A-A649-4D23-9A6E-928AFF79A221}" type="pres">
      <dgm:prSet presAssocID="{A4493E7C-CCB6-4A27-986D-9DA6A2B01255}" presName="Name0" presStyleCnt="0">
        <dgm:presLayoutVars>
          <dgm:dir/>
          <dgm:animLvl val="lvl"/>
          <dgm:resizeHandles val="exact"/>
        </dgm:presLayoutVars>
      </dgm:prSet>
      <dgm:spPr/>
    </dgm:pt>
    <dgm:pt modelId="{24996DD2-8ECE-4F1A-9DFC-9B4A09015033}" type="pres">
      <dgm:prSet presAssocID="{1AFDD24A-A049-4A67-8C68-7A79A2508C14}" presName="Name8" presStyleCnt="0"/>
      <dgm:spPr/>
    </dgm:pt>
    <dgm:pt modelId="{97A8B8F3-2DC0-4C7E-80E6-8EC8C1213F69}" type="pres">
      <dgm:prSet presAssocID="{1AFDD24A-A049-4A67-8C68-7A79A2508C14}" presName="level" presStyleLbl="node1" presStyleIdx="0" presStyleCnt="4">
        <dgm:presLayoutVars>
          <dgm:chMax val="1"/>
          <dgm:bulletEnabled val="1"/>
        </dgm:presLayoutVars>
      </dgm:prSet>
      <dgm:spPr/>
    </dgm:pt>
    <dgm:pt modelId="{E3519FA7-8396-4689-91E6-B81D4BB31B33}" type="pres">
      <dgm:prSet presAssocID="{1AFDD24A-A049-4A67-8C68-7A79A2508C1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0750095-5EE5-4737-B27C-44D8EEC43EDD}" type="pres">
      <dgm:prSet presAssocID="{BD7A4B22-355E-4DA6-A538-157B458735CA}" presName="Name8" presStyleCnt="0"/>
      <dgm:spPr/>
    </dgm:pt>
    <dgm:pt modelId="{442E66DB-4EB7-4078-B2DF-E81E3339915F}" type="pres">
      <dgm:prSet presAssocID="{BD7A4B22-355E-4DA6-A538-157B458735CA}" presName="level" presStyleLbl="node1" presStyleIdx="1" presStyleCnt="4">
        <dgm:presLayoutVars>
          <dgm:chMax val="1"/>
          <dgm:bulletEnabled val="1"/>
        </dgm:presLayoutVars>
      </dgm:prSet>
      <dgm:spPr/>
    </dgm:pt>
    <dgm:pt modelId="{16DF95EB-EDB5-4BF0-B5CE-FD0D032FFCD3}" type="pres">
      <dgm:prSet presAssocID="{BD7A4B22-355E-4DA6-A538-157B458735C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405D19-BD32-4DAC-B172-4405C952262E}" type="pres">
      <dgm:prSet presAssocID="{E0C281BE-61BA-41FF-B5C4-736CC20DFEE5}" presName="Name8" presStyleCnt="0"/>
      <dgm:spPr/>
    </dgm:pt>
    <dgm:pt modelId="{4446954C-ABFC-4CB8-A2CE-8062FFEC2CDB}" type="pres">
      <dgm:prSet presAssocID="{E0C281BE-61BA-41FF-B5C4-736CC20DFEE5}" presName="level" presStyleLbl="node1" presStyleIdx="2" presStyleCnt="4">
        <dgm:presLayoutVars>
          <dgm:chMax val="1"/>
          <dgm:bulletEnabled val="1"/>
        </dgm:presLayoutVars>
      </dgm:prSet>
      <dgm:spPr/>
    </dgm:pt>
    <dgm:pt modelId="{6AE525F4-DC51-42F6-8222-EEEC3AFA783E}" type="pres">
      <dgm:prSet presAssocID="{E0C281BE-61BA-41FF-B5C4-736CC20DFEE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8F28F6-83C5-4D05-8C75-30EDE0709D42}" type="pres">
      <dgm:prSet presAssocID="{0C4C88E8-978C-4261-9D66-5E355F65706B}" presName="Name8" presStyleCnt="0"/>
      <dgm:spPr/>
    </dgm:pt>
    <dgm:pt modelId="{FDBED175-7C71-4B4E-B75E-710786CDFA1F}" type="pres">
      <dgm:prSet presAssocID="{0C4C88E8-978C-4261-9D66-5E355F65706B}" presName="level" presStyleLbl="node1" presStyleIdx="3" presStyleCnt="4">
        <dgm:presLayoutVars>
          <dgm:chMax val="1"/>
          <dgm:bulletEnabled val="1"/>
        </dgm:presLayoutVars>
      </dgm:prSet>
      <dgm:spPr/>
    </dgm:pt>
    <dgm:pt modelId="{28282CBF-25DE-4FFD-A914-57D7AC7FFDE3}" type="pres">
      <dgm:prSet presAssocID="{0C4C88E8-978C-4261-9D66-5E355F65706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E25C401-F34F-4FD1-A9D5-2D1EAB920812}" type="presOf" srcId="{E0C281BE-61BA-41FF-B5C4-736CC20DFEE5}" destId="{4446954C-ABFC-4CB8-A2CE-8062FFEC2CDB}" srcOrd="0" destOrd="0" presId="urn:microsoft.com/office/officeart/2005/8/layout/pyramid1"/>
    <dgm:cxn modelId="{D9911327-402F-4699-832C-F75561B890D4}" type="presOf" srcId="{1AFDD24A-A049-4A67-8C68-7A79A2508C14}" destId="{97A8B8F3-2DC0-4C7E-80E6-8EC8C1213F69}" srcOrd="0" destOrd="0" presId="urn:microsoft.com/office/officeart/2005/8/layout/pyramid1"/>
    <dgm:cxn modelId="{4320BC38-D3CF-409A-AB67-3673B27ECF03}" type="presOf" srcId="{E0C281BE-61BA-41FF-B5C4-736CC20DFEE5}" destId="{6AE525F4-DC51-42F6-8222-EEEC3AFA783E}" srcOrd="1" destOrd="0" presId="urn:microsoft.com/office/officeart/2005/8/layout/pyramid1"/>
    <dgm:cxn modelId="{43DDD34E-F8FC-4ED7-AAFA-07D55653C70A}" srcId="{A4493E7C-CCB6-4A27-986D-9DA6A2B01255}" destId="{1AFDD24A-A049-4A67-8C68-7A79A2508C14}" srcOrd="0" destOrd="0" parTransId="{3038FC23-D69A-4D44-9545-8357AFA71427}" sibTransId="{AE4AD81B-175E-414C-BBA7-F09573678BE5}"/>
    <dgm:cxn modelId="{AEA37B51-A0B2-460C-A826-7C5B207AA44F}" srcId="{A4493E7C-CCB6-4A27-986D-9DA6A2B01255}" destId="{BD7A4B22-355E-4DA6-A538-157B458735CA}" srcOrd="1" destOrd="0" parTransId="{2A2CD6FB-7C62-4F65-B9AB-A2B147798650}" sibTransId="{6FCA7BF2-1CE0-44E8-A164-28E3CA20E703}"/>
    <dgm:cxn modelId="{24080172-A4C2-4EA4-AD5D-6C9F2852D18C}" type="presOf" srcId="{A4493E7C-CCB6-4A27-986D-9DA6A2B01255}" destId="{E97A678A-A649-4D23-9A6E-928AFF79A221}" srcOrd="0" destOrd="0" presId="urn:microsoft.com/office/officeart/2005/8/layout/pyramid1"/>
    <dgm:cxn modelId="{6FE7EA79-D164-432F-8ED9-5BEF58D51B33}" type="presOf" srcId="{BD7A4B22-355E-4DA6-A538-157B458735CA}" destId="{16DF95EB-EDB5-4BF0-B5CE-FD0D032FFCD3}" srcOrd="1" destOrd="0" presId="urn:microsoft.com/office/officeart/2005/8/layout/pyramid1"/>
    <dgm:cxn modelId="{7EADEA81-6EC0-4EF1-B555-3B07B924107C}" type="presOf" srcId="{BD7A4B22-355E-4DA6-A538-157B458735CA}" destId="{442E66DB-4EB7-4078-B2DF-E81E3339915F}" srcOrd="0" destOrd="0" presId="urn:microsoft.com/office/officeart/2005/8/layout/pyramid1"/>
    <dgm:cxn modelId="{9B84E297-B4AE-476B-A30B-2FC8C1691C21}" type="presOf" srcId="{0C4C88E8-978C-4261-9D66-5E355F65706B}" destId="{28282CBF-25DE-4FFD-A914-57D7AC7FFDE3}" srcOrd="1" destOrd="0" presId="urn:microsoft.com/office/officeart/2005/8/layout/pyramid1"/>
    <dgm:cxn modelId="{F29DB6A1-FE94-4285-BFC0-17A06D5C39EF}" srcId="{A4493E7C-CCB6-4A27-986D-9DA6A2B01255}" destId="{0C4C88E8-978C-4261-9D66-5E355F65706B}" srcOrd="3" destOrd="0" parTransId="{7130BA1B-57C4-4A8D-8E54-C90E608D19DE}" sibTransId="{ACC00CDE-F59C-4901-8BAC-10D50F96A59B}"/>
    <dgm:cxn modelId="{55A7C7AE-E5FE-47E7-8357-5FEA5376CB56}" type="presOf" srcId="{1AFDD24A-A049-4A67-8C68-7A79A2508C14}" destId="{E3519FA7-8396-4689-91E6-B81D4BB31B33}" srcOrd="1" destOrd="0" presId="urn:microsoft.com/office/officeart/2005/8/layout/pyramid1"/>
    <dgm:cxn modelId="{CEB2DACB-4BFD-4167-AACB-2435D718FFCE}" type="presOf" srcId="{0C4C88E8-978C-4261-9D66-5E355F65706B}" destId="{FDBED175-7C71-4B4E-B75E-710786CDFA1F}" srcOrd="0" destOrd="0" presId="urn:microsoft.com/office/officeart/2005/8/layout/pyramid1"/>
    <dgm:cxn modelId="{F89A45D4-8649-4CDB-8FAD-3821A3E97AFF}" srcId="{A4493E7C-CCB6-4A27-986D-9DA6A2B01255}" destId="{E0C281BE-61BA-41FF-B5C4-736CC20DFEE5}" srcOrd="2" destOrd="0" parTransId="{D99B0414-AC6C-4E07-8E81-5B163AB8FD0B}" sibTransId="{4BB5DC9F-ECB2-4C55-BE86-74346A39DF22}"/>
    <dgm:cxn modelId="{3D34679B-8F76-42BD-B7EF-E031BC8B56BF}" type="presParOf" srcId="{E97A678A-A649-4D23-9A6E-928AFF79A221}" destId="{24996DD2-8ECE-4F1A-9DFC-9B4A09015033}" srcOrd="0" destOrd="0" presId="urn:microsoft.com/office/officeart/2005/8/layout/pyramid1"/>
    <dgm:cxn modelId="{7BA62D56-3177-4BF4-AEF0-48FE9F946964}" type="presParOf" srcId="{24996DD2-8ECE-4F1A-9DFC-9B4A09015033}" destId="{97A8B8F3-2DC0-4C7E-80E6-8EC8C1213F69}" srcOrd="0" destOrd="0" presId="urn:microsoft.com/office/officeart/2005/8/layout/pyramid1"/>
    <dgm:cxn modelId="{4B6D306F-8662-48C2-BCFA-16E355BDE598}" type="presParOf" srcId="{24996DD2-8ECE-4F1A-9DFC-9B4A09015033}" destId="{E3519FA7-8396-4689-91E6-B81D4BB31B33}" srcOrd="1" destOrd="0" presId="urn:microsoft.com/office/officeart/2005/8/layout/pyramid1"/>
    <dgm:cxn modelId="{A2188744-D2BA-4273-B5F4-C759B17466DD}" type="presParOf" srcId="{E97A678A-A649-4D23-9A6E-928AFF79A221}" destId="{80750095-5EE5-4737-B27C-44D8EEC43EDD}" srcOrd="1" destOrd="0" presId="urn:microsoft.com/office/officeart/2005/8/layout/pyramid1"/>
    <dgm:cxn modelId="{14421A1F-C18C-4C3D-9640-6313165FA097}" type="presParOf" srcId="{80750095-5EE5-4737-B27C-44D8EEC43EDD}" destId="{442E66DB-4EB7-4078-B2DF-E81E3339915F}" srcOrd="0" destOrd="0" presId="urn:microsoft.com/office/officeart/2005/8/layout/pyramid1"/>
    <dgm:cxn modelId="{606FD797-C2EC-4988-8682-393EFAAFFB9D}" type="presParOf" srcId="{80750095-5EE5-4737-B27C-44D8EEC43EDD}" destId="{16DF95EB-EDB5-4BF0-B5CE-FD0D032FFCD3}" srcOrd="1" destOrd="0" presId="urn:microsoft.com/office/officeart/2005/8/layout/pyramid1"/>
    <dgm:cxn modelId="{30483ADA-6F99-49D5-B66A-5AEDA49BE453}" type="presParOf" srcId="{E97A678A-A649-4D23-9A6E-928AFF79A221}" destId="{92405D19-BD32-4DAC-B172-4405C952262E}" srcOrd="2" destOrd="0" presId="urn:microsoft.com/office/officeart/2005/8/layout/pyramid1"/>
    <dgm:cxn modelId="{D3C81D30-4664-4E4D-BCFD-B8E48B7ABBF8}" type="presParOf" srcId="{92405D19-BD32-4DAC-B172-4405C952262E}" destId="{4446954C-ABFC-4CB8-A2CE-8062FFEC2CDB}" srcOrd="0" destOrd="0" presId="urn:microsoft.com/office/officeart/2005/8/layout/pyramid1"/>
    <dgm:cxn modelId="{2BBD08BD-0542-4802-87E4-91326716BB8C}" type="presParOf" srcId="{92405D19-BD32-4DAC-B172-4405C952262E}" destId="{6AE525F4-DC51-42F6-8222-EEEC3AFA783E}" srcOrd="1" destOrd="0" presId="urn:microsoft.com/office/officeart/2005/8/layout/pyramid1"/>
    <dgm:cxn modelId="{EB53B7E6-DC08-43C4-8179-0DD82105A9E2}" type="presParOf" srcId="{E97A678A-A649-4D23-9A6E-928AFF79A221}" destId="{168F28F6-83C5-4D05-8C75-30EDE0709D42}" srcOrd="3" destOrd="0" presId="urn:microsoft.com/office/officeart/2005/8/layout/pyramid1"/>
    <dgm:cxn modelId="{45E9B4F3-1B1A-4744-B2FF-E0B375EF50EB}" type="presParOf" srcId="{168F28F6-83C5-4D05-8C75-30EDE0709D42}" destId="{FDBED175-7C71-4B4E-B75E-710786CDFA1F}" srcOrd="0" destOrd="0" presId="urn:microsoft.com/office/officeart/2005/8/layout/pyramid1"/>
    <dgm:cxn modelId="{64887019-38B3-462D-9F32-77D21E897D25}" type="presParOf" srcId="{168F28F6-83C5-4D05-8C75-30EDE0709D42}" destId="{28282CBF-25DE-4FFD-A914-57D7AC7FFDE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CD7958-F531-4C64-B3A6-A64F7359A1A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9B800FB-42E6-4290-9FF7-D624D5F68967}">
      <dgm:prSet/>
      <dgm:spPr/>
      <dgm:t>
        <a:bodyPr/>
        <a:lstStyle/>
        <a:p>
          <a:r>
            <a:rPr lang="ru-RU"/>
            <a:t>С лингвистическими дисциплинами;</a:t>
          </a:r>
          <a:endParaRPr lang="en-US"/>
        </a:p>
      </dgm:t>
    </dgm:pt>
    <dgm:pt modelId="{2A5BE78F-DE00-4137-9F8C-BBC93109DC01}" type="parTrans" cxnId="{CA809177-6032-4B1E-BAC5-AA51D9618BC7}">
      <dgm:prSet/>
      <dgm:spPr/>
      <dgm:t>
        <a:bodyPr/>
        <a:lstStyle/>
        <a:p>
          <a:endParaRPr lang="en-US"/>
        </a:p>
      </dgm:t>
    </dgm:pt>
    <dgm:pt modelId="{9F93A7E7-EA9C-48CF-9EE5-15A810A001F5}" type="sibTrans" cxnId="{CA809177-6032-4B1E-BAC5-AA51D9618BC7}">
      <dgm:prSet/>
      <dgm:spPr/>
      <dgm:t>
        <a:bodyPr/>
        <a:lstStyle/>
        <a:p>
          <a:endParaRPr lang="en-US"/>
        </a:p>
      </dgm:t>
    </dgm:pt>
    <dgm:pt modelId="{B141D416-76AF-44FA-9AF4-4DDF409D885E}">
      <dgm:prSet/>
      <dgm:spPr/>
      <dgm:t>
        <a:bodyPr/>
        <a:lstStyle/>
        <a:p>
          <a:r>
            <a:rPr lang="ru-RU"/>
            <a:t>С философией;</a:t>
          </a:r>
          <a:endParaRPr lang="en-US"/>
        </a:p>
      </dgm:t>
    </dgm:pt>
    <dgm:pt modelId="{D34114AC-5CFD-43A2-9FFC-79A77E435A97}" type="parTrans" cxnId="{E741BA48-EB56-4E3D-85F6-34B503F1A0F4}">
      <dgm:prSet/>
      <dgm:spPr/>
      <dgm:t>
        <a:bodyPr/>
        <a:lstStyle/>
        <a:p>
          <a:endParaRPr lang="en-US"/>
        </a:p>
      </dgm:t>
    </dgm:pt>
    <dgm:pt modelId="{6ADC1045-A860-4CD8-A9B0-6D959B50C615}" type="sibTrans" cxnId="{E741BA48-EB56-4E3D-85F6-34B503F1A0F4}">
      <dgm:prSet/>
      <dgm:spPr/>
      <dgm:t>
        <a:bodyPr/>
        <a:lstStyle/>
        <a:p>
          <a:endParaRPr lang="en-US"/>
        </a:p>
      </dgm:t>
    </dgm:pt>
    <dgm:pt modelId="{92B5649F-3A34-4018-B2FA-B7DBB1F47478}">
      <dgm:prSet/>
      <dgm:spPr/>
      <dgm:t>
        <a:bodyPr/>
        <a:lstStyle/>
        <a:p>
          <a:r>
            <a:rPr lang="ru-RU"/>
            <a:t>С этнографией;</a:t>
          </a:r>
          <a:endParaRPr lang="en-US"/>
        </a:p>
      </dgm:t>
    </dgm:pt>
    <dgm:pt modelId="{3925824E-4F50-4798-8E00-93D1452D11A6}" type="parTrans" cxnId="{245054EE-0A36-431E-8629-4BF13A5883A4}">
      <dgm:prSet/>
      <dgm:spPr/>
      <dgm:t>
        <a:bodyPr/>
        <a:lstStyle/>
        <a:p>
          <a:endParaRPr lang="en-US"/>
        </a:p>
      </dgm:t>
    </dgm:pt>
    <dgm:pt modelId="{FADE349A-2FEA-4F18-B5EC-527C5D40075C}" type="sibTrans" cxnId="{245054EE-0A36-431E-8629-4BF13A5883A4}">
      <dgm:prSet/>
      <dgm:spPr/>
      <dgm:t>
        <a:bodyPr/>
        <a:lstStyle/>
        <a:p>
          <a:endParaRPr lang="en-US"/>
        </a:p>
      </dgm:t>
    </dgm:pt>
    <dgm:pt modelId="{5F97A312-94DA-4014-B00D-77C97017F5D0}">
      <dgm:prSet/>
      <dgm:spPr/>
      <dgm:t>
        <a:bodyPr/>
        <a:lstStyle/>
        <a:p>
          <a:r>
            <a:rPr lang="ru-RU"/>
            <a:t>С историей и т. д. </a:t>
          </a:r>
          <a:endParaRPr lang="en-US"/>
        </a:p>
      </dgm:t>
    </dgm:pt>
    <dgm:pt modelId="{72AC05CF-D98B-4833-A353-30AD3229129F}" type="parTrans" cxnId="{016C5186-580D-4239-85DE-99971FE7CCDF}">
      <dgm:prSet/>
      <dgm:spPr/>
      <dgm:t>
        <a:bodyPr/>
        <a:lstStyle/>
        <a:p>
          <a:endParaRPr lang="en-US"/>
        </a:p>
      </dgm:t>
    </dgm:pt>
    <dgm:pt modelId="{FB71FE64-4E51-450A-A4D5-438046DA79BC}" type="sibTrans" cxnId="{016C5186-580D-4239-85DE-99971FE7CCDF}">
      <dgm:prSet/>
      <dgm:spPr/>
      <dgm:t>
        <a:bodyPr/>
        <a:lstStyle/>
        <a:p>
          <a:endParaRPr lang="en-US"/>
        </a:p>
      </dgm:t>
    </dgm:pt>
    <dgm:pt modelId="{48D7DC3A-7639-491F-9DB5-CCE9D651BE82}" type="pres">
      <dgm:prSet presAssocID="{2ECD7958-F531-4C64-B3A6-A64F7359A1A2}" presName="linear" presStyleCnt="0">
        <dgm:presLayoutVars>
          <dgm:animLvl val="lvl"/>
          <dgm:resizeHandles val="exact"/>
        </dgm:presLayoutVars>
      </dgm:prSet>
      <dgm:spPr/>
    </dgm:pt>
    <dgm:pt modelId="{E3334688-6308-48EF-9191-EF3BDF60326C}" type="pres">
      <dgm:prSet presAssocID="{99B800FB-42E6-4290-9FF7-D624D5F6896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8656D2D-8AE0-450B-A266-6C26A1801110}" type="pres">
      <dgm:prSet presAssocID="{9F93A7E7-EA9C-48CF-9EE5-15A810A001F5}" presName="spacer" presStyleCnt="0"/>
      <dgm:spPr/>
    </dgm:pt>
    <dgm:pt modelId="{DA813A64-4E02-447E-9D29-17B803869BC7}" type="pres">
      <dgm:prSet presAssocID="{B141D416-76AF-44FA-9AF4-4DDF409D885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2E76381-FE5A-4B26-9366-B79B1266523A}" type="pres">
      <dgm:prSet presAssocID="{6ADC1045-A860-4CD8-A9B0-6D959B50C615}" presName="spacer" presStyleCnt="0"/>
      <dgm:spPr/>
    </dgm:pt>
    <dgm:pt modelId="{4155F559-4AB9-4FED-A02D-23164CE2D66B}" type="pres">
      <dgm:prSet presAssocID="{92B5649F-3A34-4018-B2FA-B7DBB1F4747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4E065C7-172E-4A16-8BD1-3B74696725D1}" type="pres">
      <dgm:prSet presAssocID="{FADE349A-2FEA-4F18-B5EC-527C5D40075C}" presName="spacer" presStyleCnt="0"/>
      <dgm:spPr/>
    </dgm:pt>
    <dgm:pt modelId="{A54322D9-2905-4301-BEE3-382FD55006FC}" type="pres">
      <dgm:prSet presAssocID="{5F97A312-94DA-4014-B00D-77C97017F5D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3C6930E-215D-43FE-8BD4-1C6231921C17}" type="presOf" srcId="{5F97A312-94DA-4014-B00D-77C97017F5D0}" destId="{A54322D9-2905-4301-BEE3-382FD55006FC}" srcOrd="0" destOrd="0" presId="urn:microsoft.com/office/officeart/2005/8/layout/vList2"/>
    <dgm:cxn modelId="{A8601D60-873A-4C0A-BF04-3A0D1FAF7824}" type="presOf" srcId="{B141D416-76AF-44FA-9AF4-4DDF409D885E}" destId="{DA813A64-4E02-447E-9D29-17B803869BC7}" srcOrd="0" destOrd="0" presId="urn:microsoft.com/office/officeart/2005/8/layout/vList2"/>
    <dgm:cxn modelId="{E741BA48-EB56-4E3D-85F6-34B503F1A0F4}" srcId="{2ECD7958-F531-4C64-B3A6-A64F7359A1A2}" destId="{B141D416-76AF-44FA-9AF4-4DDF409D885E}" srcOrd="1" destOrd="0" parTransId="{D34114AC-5CFD-43A2-9FFC-79A77E435A97}" sibTransId="{6ADC1045-A860-4CD8-A9B0-6D959B50C615}"/>
    <dgm:cxn modelId="{665A8B4A-EE0F-40B1-B313-835339D0E5A1}" type="presOf" srcId="{99B800FB-42E6-4290-9FF7-D624D5F68967}" destId="{E3334688-6308-48EF-9191-EF3BDF60326C}" srcOrd="0" destOrd="0" presId="urn:microsoft.com/office/officeart/2005/8/layout/vList2"/>
    <dgm:cxn modelId="{CA809177-6032-4B1E-BAC5-AA51D9618BC7}" srcId="{2ECD7958-F531-4C64-B3A6-A64F7359A1A2}" destId="{99B800FB-42E6-4290-9FF7-D624D5F68967}" srcOrd="0" destOrd="0" parTransId="{2A5BE78F-DE00-4137-9F8C-BBC93109DC01}" sibTransId="{9F93A7E7-EA9C-48CF-9EE5-15A810A001F5}"/>
    <dgm:cxn modelId="{A9844879-AA6C-4867-A9B1-77435ACC3889}" type="presOf" srcId="{92B5649F-3A34-4018-B2FA-B7DBB1F47478}" destId="{4155F559-4AB9-4FED-A02D-23164CE2D66B}" srcOrd="0" destOrd="0" presId="urn:microsoft.com/office/officeart/2005/8/layout/vList2"/>
    <dgm:cxn modelId="{016C5186-580D-4239-85DE-99971FE7CCDF}" srcId="{2ECD7958-F531-4C64-B3A6-A64F7359A1A2}" destId="{5F97A312-94DA-4014-B00D-77C97017F5D0}" srcOrd="3" destOrd="0" parTransId="{72AC05CF-D98B-4833-A353-30AD3229129F}" sibTransId="{FB71FE64-4E51-450A-A4D5-438046DA79BC}"/>
    <dgm:cxn modelId="{CA1A7CDE-8A95-4E99-AA24-F877AFBE9BA3}" type="presOf" srcId="{2ECD7958-F531-4C64-B3A6-A64F7359A1A2}" destId="{48D7DC3A-7639-491F-9DB5-CCE9D651BE82}" srcOrd="0" destOrd="0" presId="urn:microsoft.com/office/officeart/2005/8/layout/vList2"/>
    <dgm:cxn modelId="{245054EE-0A36-431E-8629-4BF13A5883A4}" srcId="{2ECD7958-F531-4C64-B3A6-A64F7359A1A2}" destId="{92B5649F-3A34-4018-B2FA-B7DBB1F47478}" srcOrd="2" destOrd="0" parTransId="{3925824E-4F50-4798-8E00-93D1452D11A6}" sibTransId="{FADE349A-2FEA-4F18-B5EC-527C5D40075C}"/>
    <dgm:cxn modelId="{23D3E361-7345-4C99-8B7F-E30D0E67631B}" type="presParOf" srcId="{48D7DC3A-7639-491F-9DB5-CCE9D651BE82}" destId="{E3334688-6308-48EF-9191-EF3BDF60326C}" srcOrd="0" destOrd="0" presId="urn:microsoft.com/office/officeart/2005/8/layout/vList2"/>
    <dgm:cxn modelId="{5B192299-93B1-4333-8E67-D1425DB8DB68}" type="presParOf" srcId="{48D7DC3A-7639-491F-9DB5-CCE9D651BE82}" destId="{08656D2D-8AE0-450B-A266-6C26A1801110}" srcOrd="1" destOrd="0" presId="urn:microsoft.com/office/officeart/2005/8/layout/vList2"/>
    <dgm:cxn modelId="{B3622B8E-9990-402E-9EDA-E4FE154AD054}" type="presParOf" srcId="{48D7DC3A-7639-491F-9DB5-CCE9D651BE82}" destId="{DA813A64-4E02-447E-9D29-17B803869BC7}" srcOrd="2" destOrd="0" presId="urn:microsoft.com/office/officeart/2005/8/layout/vList2"/>
    <dgm:cxn modelId="{33EA8F84-52DD-4998-A560-31339FDF0D23}" type="presParOf" srcId="{48D7DC3A-7639-491F-9DB5-CCE9D651BE82}" destId="{52E76381-FE5A-4B26-9366-B79B1266523A}" srcOrd="3" destOrd="0" presId="urn:microsoft.com/office/officeart/2005/8/layout/vList2"/>
    <dgm:cxn modelId="{5D6E8A2B-14C3-4824-BF4E-8C84209AB99F}" type="presParOf" srcId="{48D7DC3A-7639-491F-9DB5-CCE9D651BE82}" destId="{4155F559-4AB9-4FED-A02D-23164CE2D66B}" srcOrd="4" destOrd="0" presId="urn:microsoft.com/office/officeart/2005/8/layout/vList2"/>
    <dgm:cxn modelId="{DD643517-6EAD-4744-960F-584D7EDC2172}" type="presParOf" srcId="{48D7DC3A-7639-491F-9DB5-CCE9D651BE82}" destId="{24E065C7-172E-4A16-8BD1-3B74696725D1}" srcOrd="5" destOrd="0" presId="urn:microsoft.com/office/officeart/2005/8/layout/vList2"/>
    <dgm:cxn modelId="{F539E309-87A3-4A1B-BFCA-D2FE5A45B875}" type="presParOf" srcId="{48D7DC3A-7639-491F-9DB5-CCE9D651BE82}" destId="{A54322D9-2905-4301-BEE3-382FD55006F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F1D676-4872-438B-BAC2-9D8BBA7A7F92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3C7B7B58-E751-4FCC-B496-4EF25DAA09B0}">
      <dgm:prSet/>
      <dgm:spPr/>
      <dgm:t>
        <a:bodyPr/>
        <a:lstStyle/>
        <a:p>
          <a:r>
            <a:rPr lang="ru-RU"/>
            <a:t>Наблюдение;</a:t>
          </a:r>
          <a:endParaRPr lang="en-US"/>
        </a:p>
      </dgm:t>
    </dgm:pt>
    <dgm:pt modelId="{0C9F4749-5986-4D12-923D-A67E12FC86AC}" type="parTrans" cxnId="{8A9A7603-AFFA-4808-A9AF-23A344AC20EB}">
      <dgm:prSet/>
      <dgm:spPr/>
      <dgm:t>
        <a:bodyPr/>
        <a:lstStyle/>
        <a:p>
          <a:endParaRPr lang="en-US"/>
        </a:p>
      </dgm:t>
    </dgm:pt>
    <dgm:pt modelId="{CD5E1D5F-7014-48F5-91B5-87C19CF82078}" type="sibTrans" cxnId="{8A9A7603-AFFA-4808-A9AF-23A344AC20EB}">
      <dgm:prSet/>
      <dgm:spPr/>
      <dgm:t>
        <a:bodyPr/>
        <a:lstStyle/>
        <a:p>
          <a:endParaRPr lang="en-US"/>
        </a:p>
      </dgm:t>
    </dgm:pt>
    <dgm:pt modelId="{2EA8ACA2-CDF6-40C3-8DF1-E1E2CC16FDCE}">
      <dgm:prSet/>
      <dgm:spPr/>
      <dgm:t>
        <a:bodyPr/>
        <a:lstStyle/>
        <a:p>
          <a:r>
            <a:rPr lang="ru-RU"/>
            <a:t>Опрос;</a:t>
          </a:r>
          <a:endParaRPr lang="en-US"/>
        </a:p>
      </dgm:t>
    </dgm:pt>
    <dgm:pt modelId="{64A268C0-5707-46FC-B31B-B08363B2FB70}" type="parTrans" cxnId="{F0AEA4A5-1761-4E8B-84B8-F6818A2178D9}">
      <dgm:prSet/>
      <dgm:spPr/>
      <dgm:t>
        <a:bodyPr/>
        <a:lstStyle/>
        <a:p>
          <a:endParaRPr lang="en-US"/>
        </a:p>
      </dgm:t>
    </dgm:pt>
    <dgm:pt modelId="{A2E8DF3C-95E7-4CEB-8FE2-F7551ACA66B8}" type="sibTrans" cxnId="{F0AEA4A5-1761-4E8B-84B8-F6818A2178D9}">
      <dgm:prSet/>
      <dgm:spPr/>
      <dgm:t>
        <a:bodyPr/>
        <a:lstStyle/>
        <a:p>
          <a:endParaRPr lang="en-US"/>
        </a:p>
      </dgm:t>
    </dgm:pt>
    <dgm:pt modelId="{6F5E9FFF-E45A-44A3-A2D5-D0842E407C13}">
      <dgm:prSet/>
      <dgm:spPr/>
      <dgm:t>
        <a:bodyPr/>
        <a:lstStyle/>
        <a:p>
          <a:r>
            <a:rPr lang="ru-RU"/>
            <a:t>Изучение документов;</a:t>
          </a:r>
          <a:endParaRPr lang="en-US"/>
        </a:p>
      </dgm:t>
    </dgm:pt>
    <dgm:pt modelId="{3F25195A-A8D6-421E-A9EE-B51ED8174EF2}" type="parTrans" cxnId="{360B04A1-F731-46F8-B8DA-22725303B52F}">
      <dgm:prSet/>
      <dgm:spPr/>
      <dgm:t>
        <a:bodyPr/>
        <a:lstStyle/>
        <a:p>
          <a:endParaRPr lang="en-US"/>
        </a:p>
      </dgm:t>
    </dgm:pt>
    <dgm:pt modelId="{1BD1855B-E0C1-4C4B-A34B-B2B70591DD9B}" type="sibTrans" cxnId="{360B04A1-F731-46F8-B8DA-22725303B52F}">
      <dgm:prSet/>
      <dgm:spPr/>
      <dgm:t>
        <a:bodyPr/>
        <a:lstStyle/>
        <a:p>
          <a:endParaRPr lang="en-US"/>
        </a:p>
      </dgm:t>
    </dgm:pt>
    <dgm:pt modelId="{DD4A7D21-DD09-4853-8BAD-69641D12D15A}">
      <dgm:prSet/>
      <dgm:spPr/>
      <dgm:t>
        <a:bodyPr/>
        <a:lstStyle/>
        <a:p>
          <a:r>
            <a:rPr lang="ru-RU"/>
            <a:t>Корреляционный анализ.</a:t>
          </a:r>
          <a:endParaRPr lang="en-US"/>
        </a:p>
      </dgm:t>
    </dgm:pt>
    <dgm:pt modelId="{659E827F-AFDB-448A-946F-EF0BC1F8728C}" type="parTrans" cxnId="{F4563A58-0042-4E8A-A19C-85E7C03B08AE}">
      <dgm:prSet/>
      <dgm:spPr/>
      <dgm:t>
        <a:bodyPr/>
        <a:lstStyle/>
        <a:p>
          <a:endParaRPr lang="en-US"/>
        </a:p>
      </dgm:t>
    </dgm:pt>
    <dgm:pt modelId="{7B7173C4-48B2-41A0-82F7-C2A5928B90EE}" type="sibTrans" cxnId="{F4563A58-0042-4E8A-A19C-85E7C03B08AE}">
      <dgm:prSet/>
      <dgm:spPr/>
      <dgm:t>
        <a:bodyPr/>
        <a:lstStyle/>
        <a:p>
          <a:endParaRPr lang="en-US"/>
        </a:p>
      </dgm:t>
    </dgm:pt>
    <dgm:pt modelId="{DE19760B-3357-416D-9F2F-46C7BEDC94F8}" type="pres">
      <dgm:prSet presAssocID="{15F1D676-4872-438B-BAC2-9D8BBA7A7F92}" presName="matrix" presStyleCnt="0">
        <dgm:presLayoutVars>
          <dgm:chMax val="1"/>
          <dgm:dir/>
          <dgm:resizeHandles val="exact"/>
        </dgm:presLayoutVars>
      </dgm:prSet>
      <dgm:spPr/>
    </dgm:pt>
    <dgm:pt modelId="{4AE37F60-9E41-4B40-BD9D-B6CCF0DC8A38}" type="pres">
      <dgm:prSet presAssocID="{15F1D676-4872-438B-BAC2-9D8BBA7A7F92}" presName="diamond" presStyleLbl="bgShp" presStyleIdx="0" presStyleCnt="1"/>
      <dgm:spPr/>
    </dgm:pt>
    <dgm:pt modelId="{DAFA7701-560A-4D78-8A93-D4D6E07224F9}" type="pres">
      <dgm:prSet presAssocID="{15F1D676-4872-438B-BAC2-9D8BBA7A7F92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AC7AACC-34FC-4704-9539-083AF6F2C8A3}" type="pres">
      <dgm:prSet presAssocID="{15F1D676-4872-438B-BAC2-9D8BBA7A7F92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A98A1D3-2517-4D56-ABA3-ACE5B045C3EB}" type="pres">
      <dgm:prSet presAssocID="{15F1D676-4872-438B-BAC2-9D8BBA7A7F92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80D1ADB-AD6F-4883-889B-63EE5FB07B90}" type="pres">
      <dgm:prSet presAssocID="{15F1D676-4872-438B-BAC2-9D8BBA7A7F92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A9A7603-AFFA-4808-A9AF-23A344AC20EB}" srcId="{15F1D676-4872-438B-BAC2-9D8BBA7A7F92}" destId="{3C7B7B58-E751-4FCC-B496-4EF25DAA09B0}" srcOrd="0" destOrd="0" parTransId="{0C9F4749-5986-4D12-923D-A67E12FC86AC}" sibTransId="{CD5E1D5F-7014-48F5-91B5-87C19CF82078}"/>
    <dgm:cxn modelId="{0B7D7322-9AAB-480A-8433-F6C132B1B959}" type="presOf" srcId="{3C7B7B58-E751-4FCC-B496-4EF25DAA09B0}" destId="{DAFA7701-560A-4D78-8A93-D4D6E07224F9}" srcOrd="0" destOrd="0" presId="urn:microsoft.com/office/officeart/2005/8/layout/matrix3"/>
    <dgm:cxn modelId="{F4563A58-0042-4E8A-A19C-85E7C03B08AE}" srcId="{15F1D676-4872-438B-BAC2-9D8BBA7A7F92}" destId="{DD4A7D21-DD09-4853-8BAD-69641D12D15A}" srcOrd="3" destOrd="0" parTransId="{659E827F-AFDB-448A-946F-EF0BC1F8728C}" sibTransId="{7B7173C4-48B2-41A0-82F7-C2A5928B90EE}"/>
    <dgm:cxn modelId="{360B04A1-F731-46F8-B8DA-22725303B52F}" srcId="{15F1D676-4872-438B-BAC2-9D8BBA7A7F92}" destId="{6F5E9FFF-E45A-44A3-A2D5-D0842E407C13}" srcOrd="2" destOrd="0" parTransId="{3F25195A-A8D6-421E-A9EE-B51ED8174EF2}" sibTransId="{1BD1855B-E0C1-4C4B-A34B-B2B70591DD9B}"/>
    <dgm:cxn modelId="{F0AEA4A5-1761-4E8B-84B8-F6818A2178D9}" srcId="{15F1D676-4872-438B-BAC2-9D8BBA7A7F92}" destId="{2EA8ACA2-CDF6-40C3-8DF1-E1E2CC16FDCE}" srcOrd="1" destOrd="0" parTransId="{64A268C0-5707-46FC-B31B-B08363B2FB70}" sibTransId="{A2E8DF3C-95E7-4CEB-8FE2-F7551ACA66B8}"/>
    <dgm:cxn modelId="{356F8AAC-C663-490C-9DF9-56C114C825B9}" type="presOf" srcId="{6F5E9FFF-E45A-44A3-A2D5-D0842E407C13}" destId="{5A98A1D3-2517-4D56-ABA3-ACE5B045C3EB}" srcOrd="0" destOrd="0" presId="urn:microsoft.com/office/officeart/2005/8/layout/matrix3"/>
    <dgm:cxn modelId="{4483AACB-BD54-48E5-977C-DB6BA7D73A52}" type="presOf" srcId="{15F1D676-4872-438B-BAC2-9D8BBA7A7F92}" destId="{DE19760B-3357-416D-9F2F-46C7BEDC94F8}" srcOrd="0" destOrd="0" presId="urn:microsoft.com/office/officeart/2005/8/layout/matrix3"/>
    <dgm:cxn modelId="{680386E1-A3A3-49FD-A2F5-FDC875EA8814}" type="presOf" srcId="{2EA8ACA2-CDF6-40C3-8DF1-E1E2CC16FDCE}" destId="{DAC7AACC-34FC-4704-9539-083AF6F2C8A3}" srcOrd="0" destOrd="0" presId="urn:microsoft.com/office/officeart/2005/8/layout/matrix3"/>
    <dgm:cxn modelId="{410E94EF-9B75-4A3F-A633-1EF8BC0FF598}" type="presOf" srcId="{DD4A7D21-DD09-4853-8BAD-69641D12D15A}" destId="{080D1ADB-AD6F-4883-889B-63EE5FB07B90}" srcOrd="0" destOrd="0" presId="urn:microsoft.com/office/officeart/2005/8/layout/matrix3"/>
    <dgm:cxn modelId="{59438AA8-9682-412B-8446-663823423FE9}" type="presParOf" srcId="{DE19760B-3357-416D-9F2F-46C7BEDC94F8}" destId="{4AE37F60-9E41-4B40-BD9D-B6CCF0DC8A38}" srcOrd="0" destOrd="0" presId="urn:microsoft.com/office/officeart/2005/8/layout/matrix3"/>
    <dgm:cxn modelId="{E8E129ED-294F-4D75-AE47-22A752B6FFA1}" type="presParOf" srcId="{DE19760B-3357-416D-9F2F-46C7BEDC94F8}" destId="{DAFA7701-560A-4D78-8A93-D4D6E07224F9}" srcOrd="1" destOrd="0" presId="urn:microsoft.com/office/officeart/2005/8/layout/matrix3"/>
    <dgm:cxn modelId="{60F512D5-8863-4E8C-B5C5-C1FEC46B0327}" type="presParOf" srcId="{DE19760B-3357-416D-9F2F-46C7BEDC94F8}" destId="{DAC7AACC-34FC-4704-9539-083AF6F2C8A3}" srcOrd="2" destOrd="0" presId="urn:microsoft.com/office/officeart/2005/8/layout/matrix3"/>
    <dgm:cxn modelId="{E69CD5EF-5361-40D1-9D92-70AA2C5D0CF8}" type="presParOf" srcId="{DE19760B-3357-416D-9F2F-46C7BEDC94F8}" destId="{5A98A1D3-2517-4D56-ABA3-ACE5B045C3EB}" srcOrd="3" destOrd="0" presId="urn:microsoft.com/office/officeart/2005/8/layout/matrix3"/>
    <dgm:cxn modelId="{9D767F78-9346-47E8-8AB5-7D682963849A}" type="presParOf" srcId="{DE19760B-3357-416D-9F2F-46C7BEDC94F8}" destId="{080D1ADB-AD6F-4883-889B-63EE5FB07B9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DA0F3-17A7-4339-A950-40C29B5494E2}">
      <dsp:nvSpPr>
        <dsp:cNvPr id="0" name=""/>
        <dsp:cNvSpPr/>
      </dsp:nvSpPr>
      <dsp:spPr>
        <a:xfrm>
          <a:off x="0" y="114355"/>
          <a:ext cx="7812562" cy="7985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Определение языка как социально-исторического факта;</a:t>
          </a:r>
          <a:endParaRPr lang="en-US" sz="2000" kern="1200"/>
        </a:p>
      </dsp:txBody>
      <dsp:txXfrm>
        <a:off x="38981" y="153336"/>
        <a:ext cx="7734600" cy="720563"/>
      </dsp:txXfrm>
    </dsp:sp>
    <dsp:sp modelId="{2C2108AF-01A9-4E99-A613-C1E5B1B239A2}">
      <dsp:nvSpPr>
        <dsp:cNvPr id="0" name=""/>
        <dsp:cNvSpPr/>
      </dsp:nvSpPr>
      <dsp:spPr>
        <a:xfrm>
          <a:off x="0" y="970480"/>
          <a:ext cx="7812562" cy="798525"/>
        </a:xfrm>
        <a:prstGeom prst="roundRect">
          <a:avLst/>
        </a:prstGeom>
        <a:solidFill>
          <a:schemeClr val="accent5">
            <a:hueOff val="-788934"/>
            <a:satOff val="-433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Описание языков и диалектов с социологической точки зрения;</a:t>
          </a:r>
          <a:endParaRPr lang="en-US" sz="2000" kern="1200"/>
        </a:p>
      </dsp:txBody>
      <dsp:txXfrm>
        <a:off x="38981" y="1009461"/>
        <a:ext cx="7734600" cy="720563"/>
      </dsp:txXfrm>
    </dsp:sp>
    <dsp:sp modelId="{A68FF9AF-7EC8-483A-A99A-6B867CBDE2C6}">
      <dsp:nvSpPr>
        <dsp:cNvPr id="0" name=""/>
        <dsp:cNvSpPr/>
      </dsp:nvSpPr>
      <dsp:spPr>
        <a:xfrm>
          <a:off x="0" y="1826605"/>
          <a:ext cx="7812562" cy="798525"/>
        </a:xfrm>
        <a:prstGeom prst="roundRect">
          <a:avLst/>
        </a:prstGeom>
        <a:solidFill>
          <a:schemeClr val="accent5">
            <a:hueOff val="-1577868"/>
            <a:satOff val="-8668"/>
            <a:lumOff val="-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Оценочный анализ данного языка как орудия общения; </a:t>
          </a:r>
          <a:endParaRPr lang="en-US" sz="2000" kern="1200"/>
        </a:p>
      </dsp:txBody>
      <dsp:txXfrm>
        <a:off x="38981" y="1865586"/>
        <a:ext cx="7734600" cy="720563"/>
      </dsp:txXfrm>
    </dsp:sp>
    <dsp:sp modelId="{812A589C-75CE-4BC9-B4E7-88CF5547C44C}">
      <dsp:nvSpPr>
        <dsp:cNvPr id="0" name=""/>
        <dsp:cNvSpPr/>
      </dsp:nvSpPr>
      <dsp:spPr>
        <a:xfrm>
          <a:off x="0" y="2682730"/>
          <a:ext cx="7812562" cy="798525"/>
        </a:xfrm>
        <a:prstGeom prst="roundRect">
          <a:avLst/>
        </a:prstGeom>
        <a:solidFill>
          <a:schemeClr val="accent5">
            <a:hueOff val="-2366803"/>
            <a:satOff val="-13001"/>
            <a:lumOff val="-1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Изучение причинных связей между социально-экономическими и языковыми явлениями; </a:t>
          </a:r>
          <a:endParaRPr lang="en-US" sz="2000" kern="1200"/>
        </a:p>
      </dsp:txBody>
      <dsp:txXfrm>
        <a:off x="38981" y="2721711"/>
        <a:ext cx="7734600" cy="720563"/>
      </dsp:txXfrm>
    </dsp:sp>
    <dsp:sp modelId="{2F9CAF72-A104-46F8-8CD6-E818A1306AB0}">
      <dsp:nvSpPr>
        <dsp:cNvPr id="0" name=""/>
        <dsp:cNvSpPr/>
      </dsp:nvSpPr>
      <dsp:spPr>
        <a:xfrm>
          <a:off x="0" y="3538855"/>
          <a:ext cx="7812562" cy="798525"/>
        </a:xfrm>
        <a:prstGeom prst="roundRect">
          <a:avLst/>
        </a:prstGeom>
        <a:solidFill>
          <a:schemeClr val="accent5">
            <a:hueOff val="-3155737"/>
            <a:satOff val="-17335"/>
            <a:lumOff val="-172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Оценочный анализ языка (и отдельных его сторон) как средства борьбы за существование;</a:t>
          </a:r>
          <a:endParaRPr lang="en-US" sz="2000" kern="1200"/>
        </a:p>
      </dsp:txBody>
      <dsp:txXfrm>
        <a:off x="38981" y="3577836"/>
        <a:ext cx="7734600" cy="720563"/>
      </dsp:txXfrm>
    </dsp:sp>
    <dsp:sp modelId="{DEC3AF06-CDB7-49FA-9C70-8417FCF50C8B}">
      <dsp:nvSpPr>
        <dsp:cNvPr id="0" name=""/>
        <dsp:cNvSpPr/>
      </dsp:nvSpPr>
      <dsp:spPr>
        <a:xfrm>
          <a:off x="0" y="4394980"/>
          <a:ext cx="7812562" cy="798525"/>
        </a:xfrm>
        <a:prstGeom prst="roundRect">
          <a:avLst/>
        </a:prstGeom>
        <a:solidFill>
          <a:schemeClr val="accent5">
            <a:hueOff val="-3944671"/>
            <a:satOff val="-21669"/>
            <a:lumOff val="-215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Создание общей типологической схемы эволюции языка в связи с историей культуры; </a:t>
          </a:r>
          <a:endParaRPr lang="en-US" sz="2000" kern="1200"/>
        </a:p>
      </dsp:txBody>
      <dsp:txXfrm>
        <a:off x="38981" y="4433961"/>
        <a:ext cx="7734600" cy="720563"/>
      </dsp:txXfrm>
    </dsp:sp>
    <dsp:sp modelId="{337A4DB9-97C8-4A84-9D85-6EC290141191}">
      <dsp:nvSpPr>
        <dsp:cNvPr id="0" name=""/>
        <dsp:cNvSpPr/>
      </dsp:nvSpPr>
      <dsp:spPr>
        <a:xfrm>
          <a:off x="0" y="5251105"/>
          <a:ext cx="7812562" cy="798525"/>
        </a:xfrm>
        <a:prstGeom prst="roundRect">
          <a:avLst/>
        </a:prstGeom>
        <a:solidFill>
          <a:schemeClr val="accent5">
            <a:hueOff val="-4733605"/>
            <a:satOff val="-26003"/>
            <a:lumOff val="-258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Прикладные вопросы социальной лингвистики: языковую политику</a:t>
          </a:r>
          <a:endParaRPr lang="en-US" sz="2000" kern="1200"/>
        </a:p>
      </dsp:txBody>
      <dsp:txXfrm>
        <a:off x="38981" y="5290086"/>
        <a:ext cx="7734600" cy="720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8B8F3-2DC0-4C7E-80E6-8EC8C1213F69}">
      <dsp:nvSpPr>
        <dsp:cNvPr id="0" name=""/>
        <dsp:cNvSpPr/>
      </dsp:nvSpPr>
      <dsp:spPr>
        <a:xfrm>
          <a:off x="4307260" y="0"/>
          <a:ext cx="2871507" cy="1438733"/>
        </a:xfrm>
        <a:prstGeom prst="trapezoid">
          <a:avLst>
            <a:gd name="adj" fmla="val 9979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latin typeface="Posterama"/>
            </a:rPr>
            <a:t>Письменная норма</a:t>
          </a:r>
          <a:endParaRPr lang="ru-RU" sz="2900" kern="1200" dirty="0"/>
        </a:p>
      </dsp:txBody>
      <dsp:txXfrm>
        <a:off x="4307260" y="0"/>
        <a:ext cx="2871507" cy="1438733"/>
      </dsp:txXfrm>
    </dsp:sp>
    <dsp:sp modelId="{442E66DB-4EB7-4078-B2DF-E81E3339915F}">
      <dsp:nvSpPr>
        <dsp:cNvPr id="0" name=""/>
        <dsp:cNvSpPr/>
      </dsp:nvSpPr>
      <dsp:spPr>
        <a:xfrm>
          <a:off x="2871507" y="1438733"/>
          <a:ext cx="5743014" cy="1438733"/>
        </a:xfrm>
        <a:prstGeom prst="trapezoid">
          <a:avLst>
            <a:gd name="adj" fmla="val 9979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latin typeface="Posterama"/>
            </a:rPr>
            <a:t>Язык господствующего класса</a:t>
          </a:r>
        </a:p>
      </dsp:txBody>
      <dsp:txXfrm>
        <a:off x="3876534" y="1438733"/>
        <a:ext cx="3732959" cy="1438733"/>
      </dsp:txXfrm>
    </dsp:sp>
    <dsp:sp modelId="{4446954C-ABFC-4CB8-A2CE-8062FFEC2CDB}">
      <dsp:nvSpPr>
        <dsp:cNvPr id="0" name=""/>
        <dsp:cNvSpPr/>
      </dsp:nvSpPr>
      <dsp:spPr>
        <a:xfrm>
          <a:off x="1435753" y="2877467"/>
          <a:ext cx="8614521" cy="1438733"/>
        </a:xfrm>
        <a:prstGeom prst="trapezoid">
          <a:avLst>
            <a:gd name="adj" fmla="val 9979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latin typeface="Posterama"/>
            </a:rPr>
            <a:t>Мещанские говоры</a:t>
          </a:r>
          <a:endParaRPr lang="ru-RU" sz="2900" kern="1200" dirty="0"/>
        </a:p>
      </dsp:txBody>
      <dsp:txXfrm>
        <a:off x="2943294" y="2877467"/>
        <a:ext cx="5599438" cy="1438733"/>
      </dsp:txXfrm>
    </dsp:sp>
    <dsp:sp modelId="{FDBED175-7C71-4B4E-B75E-710786CDFA1F}">
      <dsp:nvSpPr>
        <dsp:cNvPr id="0" name=""/>
        <dsp:cNvSpPr/>
      </dsp:nvSpPr>
      <dsp:spPr>
        <a:xfrm>
          <a:off x="0" y="4316201"/>
          <a:ext cx="11486028" cy="1438733"/>
        </a:xfrm>
        <a:prstGeom prst="trapezoid">
          <a:avLst>
            <a:gd name="adj" fmla="val 99793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>
              <a:latin typeface="Posterama"/>
            </a:rPr>
            <a:t>Крестьянские говоры</a:t>
          </a:r>
          <a:endParaRPr lang="ru-RU" sz="2900" kern="1200" dirty="0"/>
        </a:p>
      </dsp:txBody>
      <dsp:txXfrm>
        <a:off x="2010054" y="4316201"/>
        <a:ext cx="7465918" cy="14387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34688-6308-48EF-9191-EF3BDF60326C}">
      <dsp:nvSpPr>
        <dsp:cNvPr id="0" name=""/>
        <dsp:cNvSpPr/>
      </dsp:nvSpPr>
      <dsp:spPr>
        <a:xfrm>
          <a:off x="0" y="10270"/>
          <a:ext cx="6831118" cy="1432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/>
            <a:t>С лингвистическими дисциплинами;</a:t>
          </a:r>
          <a:endParaRPr lang="en-US" sz="3600" kern="1200"/>
        </a:p>
      </dsp:txBody>
      <dsp:txXfrm>
        <a:off x="69908" y="80178"/>
        <a:ext cx="6691302" cy="1292264"/>
      </dsp:txXfrm>
    </dsp:sp>
    <dsp:sp modelId="{DA813A64-4E02-447E-9D29-17B803869BC7}">
      <dsp:nvSpPr>
        <dsp:cNvPr id="0" name=""/>
        <dsp:cNvSpPr/>
      </dsp:nvSpPr>
      <dsp:spPr>
        <a:xfrm>
          <a:off x="0" y="1546030"/>
          <a:ext cx="6831118" cy="1432080"/>
        </a:xfrm>
        <a:prstGeom prst="roundRect">
          <a:avLst/>
        </a:prstGeom>
        <a:solidFill>
          <a:schemeClr val="accent2">
            <a:hueOff val="-1099403"/>
            <a:satOff val="-834"/>
            <a:lumOff val="-8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/>
            <a:t>С философией;</a:t>
          </a:r>
          <a:endParaRPr lang="en-US" sz="3600" kern="1200"/>
        </a:p>
      </dsp:txBody>
      <dsp:txXfrm>
        <a:off x="69908" y="1615938"/>
        <a:ext cx="6691302" cy="1292264"/>
      </dsp:txXfrm>
    </dsp:sp>
    <dsp:sp modelId="{4155F559-4AB9-4FED-A02D-23164CE2D66B}">
      <dsp:nvSpPr>
        <dsp:cNvPr id="0" name=""/>
        <dsp:cNvSpPr/>
      </dsp:nvSpPr>
      <dsp:spPr>
        <a:xfrm>
          <a:off x="0" y="3081790"/>
          <a:ext cx="6831118" cy="1432080"/>
        </a:xfrm>
        <a:prstGeom prst="roundRect">
          <a:avLst/>
        </a:prstGeom>
        <a:solidFill>
          <a:schemeClr val="accent2">
            <a:hueOff val="-2198807"/>
            <a:satOff val="-1669"/>
            <a:lumOff val="-16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/>
            <a:t>С этнографией;</a:t>
          </a:r>
          <a:endParaRPr lang="en-US" sz="3600" kern="1200"/>
        </a:p>
      </dsp:txBody>
      <dsp:txXfrm>
        <a:off x="69908" y="3151698"/>
        <a:ext cx="6691302" cy="1292264"/>
      </dsp:txXfrm>
    </dsp:sp>
    <dsp:sp modelId="{A54322D9-2905-4301-BEE3-382FD55006FC}">
      <dsp:nvSpPr>
        <dsp:cNvPr id="0" name=""/>
        <dsp:cNvSpPr/>
      </dsp:nvSpPr>
      <dsp:spPr>
        <a:xfrm>
          <a:off x="0" y="4617550"/>
          <a:ext cx="6831118" cy="1432080"/>
        </a:xfrm>
        <a:prstGeom prst="roundRect">
          <a:avLst/>
        </a:prstGeom>
        <a:solidFill>
          <a:schemeClr val="accent2">
            <a:hueOff val="-3298210"/>
            <a:satOff val="-2503"/>
            <a:lumOff val="-2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/>
            <a:t>С историей и т. д. </a:t>
          </a:r>
          <a:endParaRPr lang="en-US" sz="3600" kern="1200"/>
        </a:p>
      </dsp:txBody>
      <dsp:txXfrm>
        <a:off x="69908" y="4687458"/>
        <a:ext cx="6691302" cy="12922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37F60-9E41-4B40-BD9D-B6CCF0DC8A38}">
      <dsp:nvSpPr>
        <dsp:cNvPr id="0" name=""/>
        <dsp:cNvSpPr/>
      </dsp:nvSpPr>
      <dsp:spPr>
        <a:xfrm>
          <a:off x="824287" y="0"/>
          <a:ext cx="6163986" cy="6163986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A7701-560A-4D78-8A93-D4D6E07224F9}">
      <dsp:nvSpPr>
        <dsp:cNvPr id="0" name=""/>
        <dsp:cNvSpPr/>
      </dsp:nvSpPr>
      <dsp:spPr>
        <a:xfrm>
          <a:off x="1409866" y="585578"/>
          <a:ext cx="2403954" cy="240395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/>
            <a:t>Наблюдение;</a:t>
          </a:r>
          <a:endParaRPr lang="en-US" sz="2100" kern="1200"/>
        </a:p>
      </dsp:txBody>
      <dsp:txXfrm>
        <a:off x="1527217" y="702929"/>
        <a:ext cx="2169252" cy="2169252"/>
      </dsp:txXfrm>
    </dsp:sp>
    <dsp:sp modelId="{DAC7AACC-34FC-4704-9539-083AF6F2C8A3}">
      <dsp:nvSpPr>
        <dsp:cNvPr id="0" name=""/>
        <dsp:cNvSpPr/>
      </dsp:nvSpPr>
      <dsp:spPr>
        <a:xfrm>
          <a:off x="3998740" y="585578"/>
          <a:ext cx="2403954" cy="2403954"/>
        </a:xfrm>
        <a:prstGeom prst="roundRect">
          <a:avLst/>
        </a:prstGeom>
        <a:solidFill>
          <a:schemeClr val="accent5">
            <a:hueOff val="-1577868"/>
            <a:satOff val="-8668"/>
            <a:lumOff val="-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/>
            <a:t>Опрос;</a:t>
          </a:r>
          <a:endParaRPr lang="en-US" sz="2100" kern="1200"/>
        </a:p>
      </dsp:txBody>
      <dsp:txXfrm>
        <a:off x="4116091" y="702929"/>
        <a:ext cx="2169252" cy="2169252"/>
      </dsp:txXfrm>
    </dsp:sp>
    <dsp:sp modelId="{5A98A1D3-2517-4D56-ABA3-ACE5B045C3EB}">
      <dsp:nvSpPr>
        <dsp:cNvPr id="0" name=""/>
        <dsp:cNvSpPr/>
      </dsp:nvSpPr>
      <dsp:spPr>
        <a:xfrm>
          <a:off x="1409866" y="3174452"/>
          <a:ext cx="2403954" cy="2403954"/>
        </a:xfrm>
        <a:prstGeom prst="roundRect">
          <a:avLst/>
        </a:prstGeom>
        <a:solidFill>
          <a:schemeClr val="accent5">
            <a:hueOff val="-3155737"/>
            <a:satOff val="-17335"/>
            <a:lumOff val="-172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/>
            <a:t>Изучение документов;</a:t>
          </a:r>
          <a:endParaRPr lang="en-US" sz="2100" kern="1200"/>
        </a:p>
      </dsp:txBody>
      <dsp:txXfrm>
        <a:off x="1527217" y="3291803"/>
        <a:ext cx="2169252" cy="2169252"/>
      </dsp:txXfrm>
    </dsp:sp>
    <dsp:sp modelId="{080D1ADB-AD6F-4883-889B-63EE5FB07B90}">
      <dsp:nvSpPr>
        <dsp:cNvPr id="0" name=""/>
        <dsp:cNvSpPr/>
      </dsp:nvSpPr>
      <dsp:spPr>
        <a:xfrm>
          <a:off x="3998740" y="3174452"/>
          <a:ext cx="2403954" cy="2403954"/>
        </a:xfrm>
        <a:prstGeom prst="roundRect">
          <a:avLst/>
        </a:prstGeom>
        <a:solidFill>
          <a:schemeClr val="accent5">
            <a:hueOff val="-4733605"/>
            <a:satOff val="-26003"/>
            <a:lumOff val="-258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/>
            <a:t>Корреляционный анализ.</a:t>
          </a:r>
          <a:endParaRPr lang="en-US" sz="2100" kern="1200"/>
        </a:p>
      </dsp:txBody>
      <dsp:txXfrm>
        <a:off x="4116091" y="3291803"/>
        <a:ext cx="2169252" cy="2169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9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7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5CC8096C-64ED-4153-A483-5C02E44AD5C3}" type="datetime1">
              <a:rPr lang="en-US" smtClean="0"/>
              <a:t>12/19/2023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9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228600" indent="-228600">
              <a:buFont typeface="Arial" panose="020B0604020202020204" pitchFamily="34" charset="0"/>
              <a:buChar char="•"/>
              <a:defRPr/>
            </a:lvl2pPr>
            <a:lvl3pPr marL="228600" indent="-228600">
              <a:buFont typeface="Arial" panose="020B0604020202020204" pitchFamily="34" charset="0"/>
              <a:buChar char="•"/>
              <a:defRPr/>
            </a:lvl3pPr>
            <a:lvl4pPr marL="228600" indent="-228600">
              <a:buFont typeface="Arial" panose="020B0604020202020204" pitchFamily="34" charset="0"/>
              <a:buChar char="•"/>
              <a:defRPr/>
            </a:lvl4pPr>
            <a:lvl5pPr marL="2286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12/19/2023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1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12/19/2023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6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0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12/19/2023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4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12/19/2023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12/19/2023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5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12/19/2023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6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11413" y="0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12/19/2023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8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43" r:id="rId6"/>
    <p:sldLayoutId id="2147483739" r:id="rId7"/>
    <p:sldLayoutId id="2147483740" r:id="rId8"/>
    <p:sldLayoutId id="2147483741" r:id="rId9"/>
    <p:sldLayoutId id="2147483742" r:id="rId10"/>
    <p:sldLayoutId id="214748374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A6285CA-6AFA-4F27-AFB5-1B32CDE09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F152BFE-7BA8-4007-AD9C-F4DC95E43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6796024-DF17-4BB3-BF28-01E168A3C5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3661" y="63892"/>
            <a:ext cx="2222198" cy="2133710"/>
          </a:xfrm>
          <a:custGeom>
            <a:avLst/>
            <a:gdLst>
              <a:gd name="connsiteX0" fmla="*/ 0 w 2222198"/>
              <a:gd name="connsiteY0" fmla="*/ 0 h 2133710"/>
              <a:gd name="connsiteX1" fmla="*/ 44227 w 2222198"/>
              <a:gd name="connsiteY1" fmla="*/ 2234 h 2133710"/>
              <a:gd name="connsiteX2" fmla="*/ 2193454 w 2222198"/>
              <a:gd name="connsiteY2" fmla="*/ 1945372 h 2133710"/>
              <a:gd name="connsiteX3" fmla="*/ 2222198 w 2222198"/>
              <a:gd name="connsiteY3" fmla="*/ 2133710 h 2133710"/>
              <a:gd name="connsiteX4" fmla="*/ 1394653 w 2222198"/>
              <a:gd name="connsiteY4" fmla="*/ 2133710 h 2133710"/>
              <a:gd name="connsiteX5" fmla="*/ 1391100 w 2222198"/>
              <a:gd name="connsiteY5" fmla="*/ 2110427 h 2133710"/>
              <a:gd name="connsiteX6" fmla="*/ 122376 w 2222198"/>
              <a:gd name="connsiteY6" fmla="*/ 841704 h 2133710"/>
              <a:gd name="connsiteX7" fmla="*/ 0 w 2222198"/>
              <a:gd name="connsiteY7" fmla="*/ 823027 h 213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2198" h="2133710">
                <a:moveTo>
                  <a:pt x="0" y="0"/>
                </a:moveTo>
                <a:lnTo>
                  <a:pt x="44227" y="2234"/>
                </a:lnTo>
                <a:cubicBezTo>
                  <a:pt x="1114682" y="110944"/>
                  <a:pt x="1981368" y="908934"/>
                  <a:pt x="2193454" y="1945372"/>
                </a:cubicBezTo>
                <a:lnTo>
                  <a:pt x="2222198" y="2133710"/>
                </a:lnTo>
                <a:lnTo>
                  <a:pt x="1394653" y="2133710"/>
                </a:lnTo>
                <a:lnTo>
                  <a:pt x="1391100" y="2110427"/>
                </a:lnTo>
                <a:cubicBezTo>
                  <a:pt x="1260786" y="1473602"/>
                  <a:pt x="759202" y="972017"/>
                  <a:pt x="122376" y="841704"/>
                </a:cubicBezTo>
                <a:lnTo>
                  <a:pt x="0" y="82302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7BCC6446-8462-4A63-9B6F-8F57EC40F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1" y="2673521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18ECEF-CA6A-4CB6-BCA5-59B2DB40C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C2A251-C28C-4A72-BAFF-511640FB2E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DB2429-3E01-4CD5-998D-8F5716A09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26953B-4BE7-4AD0-B471-088DBB23D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9D9ED6D-9817-4272-9FEF-E674FBCCC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718C0DE-4596-4A70-AA4F-E678AC7FB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8B48095-74C2-4053-872D-D3F70910C3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224D0B6-A4CB-4D98-A1DC-2770B95F9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B39DE9C-23C1-4ABA-BD0D-B76BDC963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9DDAAE0-966C-4350-8819-857CF524F3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EE6C021-FBD3-42F3-9A9C-69C4E7198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02961B9-65E1-4B12-AD98-9845BC3F4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22ABFE0-D700-4FD9-9CC8-D138B29AB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6FFF1A3-B8BF-470C-9436-D5B7818535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98B6551-FF5D-49F5-8D3E-757AEC357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0F3BFE5-573C-42C0-94D5-E5513CCC5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57931AB-4B07-4E0E-B3E4-84E2452E0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C4789DB-7083-4597-9FC7-6336EA0BE3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E0B4F1D-D11A-4023-BE6B-6679ABB2B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8633D7A-F6FC-418F-AD87-0EE148C1A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0FC8FCC-6F69-4802-995C-903AE44162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6ABFCE7-4796-4186-8EDC-DB6CE87BC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1935BF2-A804-46BA-940A-DDAD7888F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D012DA9-8D67-483A-8071-2903F2E3B2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09163DC-956E-44BE-B55A-E6C2C851DD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6CDE9FD-1880-483F-A039-BEB3AB0D37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8DDB23B-71E7-42A3-B055-5740EE14C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7245B63-D771-461D-A625-4B49966D2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F1DF9FF-1F61-4B4F-8993-6897DE09C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092F139-6734-46F3-B176-11741F1F7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142" y="725467"/>
            <a:ext cx="5414255" cy="2784496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solidFill>
                  <a:schemeClr val="tx2">
                    <a:alpha val="80000"/>
                  </a:schemeClr>
                </a:solidFill>
                <a:cs typeface="Calibri Light"/>
              </a:rPr>
              <a:t>Социолингвистические исследования в российской науке</a:t>
            </a:r>
            <a:endParaRPr lang="ru-RU" sz="3400" dirty="0">
              <a:solidFill>
                <a:schemeClr val="tx2">
                  <a:alpha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3142" y="3602038"/>
            <a:ext cx="5414255" cy="1560594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ru-RU">
                <a:solidFill>
                  <a:schemeClr val="tx2">
                    <a:alpha val="80000"/>
                  </a:schemeClr>
                </a:solidFill>
                <a:cs typeface="Calibri"/>
              </a:rPr>
              <a:t>Выполнила: Аскерова Э.М.</a:t>
            </a:r>
            <a:endParaRPr lang="ru-RU">
              <a:solidFill>
                <a:schemeClr val="tx2">
                  <a:alpha val="8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96C38F-D496-E27F-4E16-61BD69911B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98" r="1761"/>
          <a:stretch/>
        </p:blipFill>
        <p:spPr>
          <a:xfrm>
            <a:off x="6189156" y="-3440"/>
            <a:ext cx="6015813" cy="686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8E7E1993-6448-42F8-8FB3-76104F45B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DAD724-AF32-45EC-B0B9-360C73C9D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Right Triangle 54">
            <a:extLst>
              <a:ext uri="{FF2B5EF4-FFF2-40B4-BE49-F238E27FC236}">
                <a16:creationId xmlns:a16="http://schemas.microsoft.com/office/drawing/2014/main" id="{2391C84E-C2EA-44FC-A7D1-FAE3E285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08102" y="-284146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7B3131A-B518-43E5-A896-E9D654A48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76355E6-7A00-4B30-A47B-80EF0D0D6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D0B06C-9FFD-42E8-B19F-062C248CD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5291278-5FDA-45C6-B93E-1FA6D9130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FF95DF7-BFEE-4791-A691-BAF693F38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7C504F1-5AA9-45F5-9030-2253388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D75999E-3496-4713-8046-AC17DB266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6B91000-D71E-40A8-AA8F-E9BB106A8C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A9D188E-6FDB-47DE-A5FB-728E56BD04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D98C242-C677-4CF5-A189-52C3ADAF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9D7CD7F-137F-42DC-AFFA-52D9B8DF5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E3C1C05-EF55-47B3-B1D8-549116337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E6BE961-4385-4384-B028-D57AA88EF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98288B9-9DC0-41DF-BDC2-329675E14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A97B8C6-FF63-4B6A-913C-50CB2EB7B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3734427-CEE3-45F9-8CDE-7DC289716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5443404-2D71-4E54-86D6-DB0D769AA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C94E908-A14E-4E7A-B4FC-BB9D82FD0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2E257B4-59EA-43CC-A20C-D2755D26B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1037FBF-2F84-4578-9624-4E6D10766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26E3BDC-D7FC-4C7E-9F35-1D05C9D54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4E39965B-216F-478B-8653-0F7B877C0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2116FC6-1CFC-4E87-8431-E7833BFB7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7829DA6-D97C-490E-BEEF-83832787D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495B6D3-A3B6-4636-A210-AFC128284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2462476-3252-49A1-93CE-4FA22B830C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3C18803-7708-483D-8CE3-0992784BB5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4024AE-5222-4804-AA42-E7A4C0B97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14FBE75-ECC4-4BB7-92B2-74D6CF686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7061C60-9F4E-4144-B974-AFB802AF4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3D9CA4-AF94-CA6A-F552-0D31EFC95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0772"/>
            <a:ext cx="3718767" cy="5531079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2">
                    <a:alpha val="80000"/>
                  </a:schemeClr>
                </a:solidFill>
                <a:cs typeface="Posterama"/>
              </a:rPr>
              <a:t>Основные методы</a:t>
            </a:r>
            <a:endParaRPr lang="ru-RU">
              <a:solidFill>
                <a:schemeClr val="tx2">
                  <a:alpha val="80000"/>
                </a:schemeClr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4D4000-2689-4306-BBA6-BF744AB5F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06893" y="191033"/>
            <a:ext cx="7763540" cy="60655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DA84DBC1-1F68-9B53-C134-0F9995784B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089342"/>
              </p:ext>
            </p:extLst>
          </p:nvPr>
        </p:nvGraphicFramePr>
        <p:xfrm>
          <a:off x="4184068" y="152400"/>
          <a:ext cx="7812562" cy="6163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9507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517DAF-BA0B-48C9-8544-2D295C68F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22269" y="-284218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20AB72C-20FB-424A-B116-9771F33F0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44" y="4062405"/>
            <a:ext cx="3509907" cy="2795595"/>
          </a:xfrm>
          <a:custGeom>
            <a:avLst/>
            <a:gdLst>
              <a:gd name="connsiteX0" fmla="*/ 1060477 w 3509907"/>
              <a:gd name="connsiteY0" fmla="*/ 0 h 2795595"/>
              <a:gd name="connsiteX1" fmla="*/ 3509907 w 3509907"/>
              <a:gd name="connsiteY1" fmla="*/ 2449430 h 2795595"/>
              <a:gd name="connsiteX2" fmla="*/ 3497261 w 3509907"/>
              <a:gd name="connsiteY2" fmla="*/ 2699870 h 2795595"/>
              <a:gd name="connsiteX3" fmla="*/ 3482652 w 3509907"/>
              <a:gd name="connsiteY3" fmla="*/ 2795595 h 2795595"/>
              <a:gd name="connsiteX4" fmla="*/ 2653271 w 3509907"/>
              <a:gd name="connsiteY4" fmla="*/ 2795595 h 2795595"/>
              <a:gd name="connsiteX5" fmla="*/ 2657790 w 3509907"/>
              <a:gd name="connsiteY5" fmla="*/ 2778020 h 2795595"/>
              <a:gd name="connsiteX6" fmla="*/ 2690914 w 3509907"/>
              <a:gd name="connsiteY6" fmla="*/ 2449430 h 2795595"/>
              <a:gd name="connsiteX7" fmla="*/ 1060476 w 3509907"/>
              <a:gd name="connsiteY7" fmla="*/ 818992 h 2795595"/>
              <a:gd name="connsiteX8" fmla="*/ 23366 w 3509907"/>
              <a:gd name="connsiteY8" fmla="*/ 1191305 h 2795595"/>
              <a:gd name="connsiteX9" fmla="*/ 0 w 3509907"/>
              <a:gd name="connsiteY9" fmla="*/ 1212542 h 2795595"/>
              <a:gd name="connsiteX10" fmla="*/ 0 w 3509907"/>
              <a:gd name="connsiteY10" fmla="*/ 244056 h 2795595"/>
              <a:gd name="connsiteX11" fmla="*/ 107048 w 3509907"/>
              <a:gd name="connsiteY11" fmla="*/ 192489 h 2795595"/>
              <a:gd name="connsiteX12" fmla="*/ 1060477 w 3509907"/>
              <a:gd name="connsiteY12" fmla="*/ 0 h 279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9907" h="2795595">
                <a:moveTo>
                  <a:pt x="1060477" y="0"/>
                </a:moveTo>
                <a:cubicBezTo>
                  <a:pt x="2413260" y="0"/>
                  <a:pt x="3509907" y="1096647"/>
                  <a:pt x="3509907" y="2449430"/>
                </a:cubicBezTo>
                <a:cubicBezTo>
                  <a:pt x="3509907" y="2533979"/>
                  <a:pt x="3505624" y="2617528"/>
                  <a:pt x="3497261" y="2699870"/>
                </a:cubicBezTo>
                <a:lnTo>
                  <a:pt x="3482652" y="2795595"/>
                </a:lnTo>
                <a:lnTo>
                  <a:pt x="2653271" y="2795595"/>
                </a:lnTo>
                <a:lnTo>
                  <a:pt x="2657790" y="2778020"/>
                </a:lnTo>
                <a:cubicBezTo>
                  <a:pt x="2679509" y="2671883"/>
                  <a:pt x="2690914" y="2561988"/>
                  <a:pt x="2690914" y="2449430"/>
                </a:cubicBezTo>
                <a:cubicBezTo>
                  <a:pt x="2690914" y="1548964"/>
                  <a:pt x="1960942" y="818992"/>
                  <a:pt x="1060476" y="818992"/>
                </a:cubicBezTo>
                <a:cubicBezTo>
                  <a:pt x="666522" y="818992"/>
                  <a:pt x="305202" y="958713"/>
                  <a:pt x="23366" y="1191305"/>
                </a:cubicBezTo>
                <a:lnTo>
                  <a:pt x="0" y="1212542"/>
                </a:lnTo>
                <a:lnTo>
                  <a:pt x="0" y="244056"/>
                </a:lnTo>
                <a:lnTo>
                  <a:pt x="107048" y="192489"/>
                </a:lnTo>
                <a:cubicBezTo>
                  <a:pt x="400094" y="68541"/>
                  <a:pt x="722282" y="0"/>
                  <a:pt x="1060477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38EE1F-4E4B-4F57-B909-C42294E31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90211" y="5571906"/>
            <a:ext cx="4039677" cy="1269438"/>
          </a:xfrm>
          <a:custGeom>
            <a:avLst/>
            <a:gdLst>
              <a:gd name="connsiteX0" fmla="*/ 2019838 w 4039677"/>
              <a:gd name="connsiteY0" fmla="*/ 0 h 1269438"/>
              <a:gd name="connsiteX1" fmla="*/ 3994238 w 4039677"/>
              <a:gd name="connsiteY1" fmla="*/ 1175114 h 1269438"/>
              <a:gd name="connsiteX2" fmla="*/ 4039677 w 4039677"/>
              <a:gd name="connsiteY2" fmla="*/ 1269438 h 1269438"/>
              <a:gd name="connsiteX3" fmla="*/ 3004689 w 4039677"/>
              <a:gd name="connsiteY3" fmla="*/ 1269438 h 1269438"/>
              <a:gd name="connsiteX4" fmla="*/ 3000461 w 4039677"/>
              <a:gd name="connsiteY4" fmla="*/ 1264787 h 1269438"/>
              <a:gd name="connsiteX5" fmla="*/ 2019838 w 4039677"/>
              <a:gd name="connsiteY5" fmla="*/ 858599 h 1269438"/>
              <a:gd name="connsiteX6" fmla="*/ 1039216 w 4039677"/>
              <a:gd name="connsiteY6" fmla="*/ 1264787 h 1269438"/>
              <a:gd name="connsiteX7" fmla="*/ 1034988 w 4039677"/>
              <a:gd name="connsiteY7" fmla="*/ 1269438 h 1269438"/>
              <a:gd name="connsiteX8" fmla="*/ 0 w 4039677"/>
              <a:gd name="connsiteY8" fmla="*/ 1269438 h 1269438"/>
              <a:gd name="connsiteX9" fmla="*/ 45438 w 4039677"/>
              <a:gd name="connsiteY9" fmla="*/ 1175114 h 1269438"/>
              <a:gd name="connsiteX10" fmla="*/ 2019838 w 4039677"/>
              <a:gd name="connsiteY10" fmla="*/ 0 h 126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39677" h="1269438">
                <a:moveTo>
                  <a:pt x="2019838" y="0"/>
                </a:moveTo>
                <a:cubicBezTo>
                  <a:pt x="2872410" y="0"/>
                  <a:pt x="3614002" y="475164"/>
                  <a:pt x="3994238" y="1175114"/>
                </a:cubicBezTo>
                <a:lnTo>
                  <a:pt x="4039677" y="1269438"/>
                </a:lnTo>
                <a:lnTo>
                  <a:pt x="3004689" y="1269438"/>
                </a:lnTo>
                <a:lnTo>
                  <a:pt x="3000461" y="1264787"/>
                </a:lnTo>
                <a:cubicBezTo>
                  <a:pt x="2749498" y="1013823"/>
                  <a:pt x="2402795" y="858599"/>
                  <a:pt x="2019838" y="858599"/>
                </a:cubicBezTo>
                <a:cubicBezTo>
                  <a:pt x="1636881" y="858599"/>
                  <a:pt x="1290179" y="1013823"/>
                  <a:pt x="1039216" y="1264787"/>
                </a:cubicBezTo>
                <a:lnTo>
                  <a:pt x="1034988" y="1269438"/>
                </a:lnTo>
                <a:lnTo>
                  <a:pt x="0" y="1269438"/>
                </a:lnTo>
                <a:lnTo>
                  <a:pt x="45438" y="1175114"/>
                </a:lnTo>
                <a:cubicBezTo>
                  <a:pt x="425674" y="475164"/>
                  <a:pt x="1167266" y="0"/>
                  <a:pt x="2019838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322B6-7617-3B75-2D11-54177E5CE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8906"/>
            <a:ext cx="4712534" cy="2823325"/>
          </a:xfrm>
        </p:spPr>
        <p:txBody>
          <a:bodyPr anchor="t">
            <a:normAutofit/>
          </a:bodyPr>
          <a:lstStyle/>
          <a:p>
            <a:r>
              <a:rPr lang="ru-RU">
                <a:solidFill>
                  <a:schemeClr val="tx2"/>
                </a:solidFill>
                <a:cs typeface="Posterama"/>
              </a:rPr>
              <a:t>Изучение языковых ситуаций</a:t>
            </a:r>
            <a:endParaRPr lang="ru-RU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2999FF-D33F-816B-E551-C1C03D5E3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5302" y="728906"/>
            <a:ext cx="7748765" cy="281830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В. А. Виноградов: количественные, качественные, аксиологические параметры.</a:t>
            </a:r>
          </a:p>
          <a:p>
            <a:pPr>
              <a:buClr>
                <a:srgbClr val="FFFFFF"/>
              </a:buClr>
            </a:pPr>
            <a:r>
              <a:rPr lang="ru-RU" dirty="0">
                <a:solidFill>
                  <a:schemeClr val="tx2"/>
                </a:solidFill>
                <a:ea typeface="+mn-lt"/>
                <a:cs typeface="+mn-lt"/>
              </a:rPr>
              <a:t>Четырехтомный труд "Закономерности развития литературных языков народов СССР в советскую эпоху".</a:t>
            </a:r>
          </a:p>
          <a:p>
            <a:pPr>
              <a:buClr>
                <a:srgbClr val="FFFFFF"/>
              </a:buClr>
            </a:pPr>
            <a:r>
              <a:rPr lang="ru-RU" dirty="0">
                <a:solidFill>
                  <a:schemeClr val="tx2"/>
                </a:solidFill>
                <a:ea typeface="+mn-lt"/>
                <a:cs typeface="+mn-lt"/>
              </a:rPr>
              <a:t>Ю. Д. </a:t>
            </a:r>
            <a:r>
              <a:rPr lang="ru-RU" err="1">
                <a:solidFill>
                  <a:schemeClr val="tx2"/>
                </a:solidFill>
                <a:ea typeface="+mn-lt"/>
                <a:cs typeface="+mn-lt"/>
              </a:rPr>
              <a:t>Дешериевым</a:t>
            </a:r>
            <a:r>
              <a:rPr lang="ru-RU" dirty="0">
                <a:solidFill>
                  <a:schemeClr val="tx2"/>
                </a:solidFill>
                <a:ea typeface="+mn-lt"/>
                <a:cs typeface="+mn-lt"/>
              </a:rPr>
              <a:t> была создана функционально-типологическая классификация языков советских народов.</a:t>
            </a:r>
          </a:p>
        </p:txBody>
      </p:sp>
    </p:spTree>
    <p:extLst>
      <p:ext uri="{BB962C8B-B14F-4D97-AF65-F5344CB8AC3E}">
        <p14:creationId xmlns:p14="http://schemas.microsoft.com/office/powerpoint/2010/main" val="1980381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E60796-BC52-4154-A3A9-773DE8285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51324" y="1555703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Document 14">
            <a:extLst>
              <a:ext uri="{FF2B5EF4-FFF2-40B4-BE49-F238E27FC236}">
                <a16:creationId xmlns:a16="http://schemas.microsoft.com/office/drawing/2014/main" id="{BFEC1042-3FDC-47A3-BCD7-CA9D052F98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744293" y="1744296"/>
            <a:ext cx="6858000" cy="3369413"/>
          </a:xfrm>
          <a:prstGeom prst="flowChartDocumen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C5998B-D773-73AE-9A3E-2BE13AF3D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0" y="732348"/>
            <a:ext cx="5410199" cy="2240735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2"/>
                </a:solidFill>
                <a:cs typeface="Posterama"/>
              </a:rPr>
              <a:t>Итоги</a:t>
            </a:r>
            <a:endParaRPr lang="ru-RU">
              <a:solidFill>
                <a:schemeClr val="tx2"/>
              </a:solidFill>
            </a:endParaRPr>
          </a:p>
        </p:txBody>
      </p:sp>
      <p:pic>
        <p:nvPicPr>
          <p:cNvPr id="4" name="Рисунок 3" descr="Флажок со сплошной заливкой">
            <a:extLst>
              <a:ext uri="{FF2B5EF4-FFF2-40B4-BE49-F238E27FC236}">
                <a16:creationId xmlns:a16="http://schemas.microsoft.com/office/drawing/2014/main" id="{3772E662-2B29-6501-5989-F60D7EE2F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7222" y="978211"/>
            <a:ext cx="5009616" cy="5009616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75282A6-AADD-7185-B18D-CFCFED02B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9095" y="2974069"/>
            <a:ext cx="7004382" cy="298012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Наблюдается качественный сдвиг;</a:t>
            </a:r>
          </a:p>
          <a:p>
            <a:pPr>
              <a:buClr>
                <a:srgbClr val="FFFFFF"/>
              </a:buClr>
            </a:pPr>
            <a:r>
              <a:rPr lang="ru-RU" sz="2400" dirty="0">
                <a:solidFill>
                  <a:schemeClr val="tx2"/>
                </a:solidFill>
              </a:rPr>
              <a:t>Социолингвистика активно рассматривается в университетах;</a:t>
            </a:r>
          </a:p>
          <a:p>
            <a:pPr>
              <a:buClr>
                <a:srgbClr val="FFFFFF"/>
              </a:buClr>
            </a:pPr>
            <a:r>
              <a:rPr lang="ru-RU" sz="2400" dirty="0">
                <a:solidFill>
                  <a:schemeClr val="tx2"/>
                </a:solidFill>
              </a:rPr>
              <a:t>Даже в рамках деятельности одного учёного сложно обозреть все его научные труды и достижения в социолингвистике, поскольку на начальном этапе они все были обширны.</a:t>
            </a:r>
          </a:p>
        </p:txBody>
      </p:sp>
    </p:spTree>
    <p:extLst>
      <p:ext uri="{BB962C8B-B14F-4D97-AF65-F5344CB8AC3E}">
        <p14:creationId xmlns:p14="http://schemas.microsoft.com/office/powerpoint/2010/main" val="3845669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1CC2FD-F5D2-4415-8486-46858CC42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22269" y="-284218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1063619-981B-4E62-A26E-E345BB3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290211" y="0"/>
            <a:ext cx="4039677" cy="1269438"/>
          </a:xfrm>
          <a:custGeom>
            <a:avLst/>
            <a:gdLst>
              <a:gd name="connsiteX0" fmla="*/ 2019838 w 4039677"/>
              <a:gd name="connsiteY0" fmla="*/ 0 h 1269438"/>
              <a:gd name="connsiteX1" fmla="*/ 3994238 w 4039677"/>
              <a:gd name="connsiteY1" fmla="*/ 1175114 h 1269438"/>
              <a:gd name="connsiteX2" fmla="*/ 4039677 w 4039677"/>
              <a:gd name="connsiteY2" fmla="*/ 1269438 h 1269438"/>
              <a:gd name="connsiteX3" fmla="*/ 3004689 w 4039677"/>
              <a:gd name="connsiteY3" fmla="*/ 1269438 h 1269438"/>
              <a:gd name="connsiteX4" fmla="*/ 3000461 w 4039677"/>
              <a:gd name="connsiteY4" fmla="*/ 1264787 h 1269438"/>
              <a:gd name="connsiteX5" fmla="*/ 2019838 w 4039677"/>
              <a:gd name="connsiteY5" fmla="*/ 858599 h 1269438"/>
              <a:gd name="connsiteX6" fmla="*/ 1039216 w 4039677"/>
              <a:gd name="connsiteY6" fmla="*/ 1264787 h 1269438"/>
              <a:gd name="connsiteX7" fmla="*/ 1034988 w 4039677"/>
              <a:gd name="connsiteY7" fmla="*/ 1269438 h 1269438"/>
              <a:gd name="connsiteX8" fmla="*/ 0 w 4039677"/>
              <a:gd name="connsiteY8" fmla="*/ 1269438 h 1269438"/>
              <a:gd name="connsiteX9" fmla="*/ 45438 w 4039677"/>
              <a:gd name="connsiteY9" fmla="*/ 1175114 h 1269438"/>
              <a:gd name="connsiteX10" fmla="*/ 2019838 w 4039677"/>
              <a:gd name="connsiteY10" fmla="*/ 0 h 126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39677" h="1269438">
                <a:moveTo>
                  <a:pt x="2019838" y="0"/>
                </a:moveTo>
                <a:cubicBezTo>
                  <a:pt x="2872410" y="0"/>
                  <a:pt x="3614002" y="475164"/>
                  <a:pt x="3994238" y="1175114"/>
                </a:cubicBezTo>
                <a:lnTo>
                  <a:pt x="4039677" y="1269438"/>
                </a:lnTo>
                <a:lnTo>
                  <a:pt x="3004689" y="1269438"/>
                </a:lnTo>
                <a:lnTo>
                  <a:pt x="3000461" y="1264787"/>
                </a:lnTo>
                <a:cubicBezTo>
                  <a:pt x="2749498" y="1013823"/>
                  <a:pt x="2402795" y="858599"/>
                  <a:pt x="2019838" y="858599"/>
                </a:cubicBezTo>
                <a:cubicBezTo>
                  <a:pt x="1636881" y="858599"/>
                  <a:pt x="1290179" y="1013823"/>
                  <a:pt x="1039216" y="1264787"/>
                </a:cubicBezTo>
                <a:lnTo>
                  <a:pt x="1034988" y="1269438"/>
                </a:lnTo>
                <a:lnTo>
                  <a:pt x="0" y="1269438"/>
                </a:lnTo>
                <a:lnTo>
                  <a:pt x="45438" y="1175114"/>
                </a:lnTo>
                <a:cubicBezTo>
                  <a:pt x="425674" y="475164"/>
                  <a:pt x="1167266" y="0"/>
                  <a:pt x="2019838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0770F-3DFB-2A19-19CF-F2544FAD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8906"/>
            <a:ext cx="10754527" cy="2228755"/>
          </a:xfrm>
        </p:spPr>
        <p:txBody>
          <a:bodyPr anchor="b">
            <a:normAutofit/>
          </a:bodyPr>
          <a:lstStyle/>
          <a:p>
            <a:r>
              <a:rPr lang="ru-RU">
                <a:solidFill>
                  <a:schemeClr val="tx2"/>
                </a:solidFill>
                <a:cs typeface="Posterama"/>
              </a:rPr>
              <a:t>Литература</a:t>
            </a:r>
            <a:endParaRPr lang="ru-RU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CDCFAF-E483-FBE2-42A1-F9802606C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3257633"/>
            <a:ext cx="9745506" cy="255288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Никольский Л.Б. О предмете социолингвистики // </a:t>
            </a:r>
            <a:r>
              <a:rPr lang="ru-RU" sz="1500" dirty="0" err="1">
                <a:solidFill>
                  <a:schemeClr val="tx2"/>
                </a:solidFill>
                <a:ea typeface="+mn-lt"/>
                <a:cs typeface="+mn-lt"/>
              </a:rPr>
              <a:t>Вопр</a:t>
            </a: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. языкознания. - М., 1974. - №1. - С. 60-67.</a:t>
            </a:r>
            <a:endParaRPr lang="ru-RU" sz="15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Никольский Л.Б. Синхронная социолингвистика: (Теория и проблемы). - М., 1976. - 168 с.</a:t>
            </a:r>
            <a:endParaRPr lang="ru-RU" sz="15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 err="1">
                <a:solidFill>
                  <a:schemeClr val="tx2"/>
                </a:solidFill>
                <a:ea typeface="+mn-lt"/>
                <a:cs typeface="+mn-lt"/>
              </a:rPr>
              <a:t>Жирмунский</a:t>
            </a: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 В.М. Национальный язык и социальные диалекты. - Л., 1936. - 299 с.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 err="1">
                <a:solidFill>
                  <a:schemeClr val="tx2"/>
                </a:solidFill>
                <a:ea typeface="+mn-lt"/>
                <a:cs typeface="+mn-lt"/>
              </a:rPr>
              <a:t>Дешериев</a:t>
            </a: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 Ю.Д. Закономерности развития и взаимодействия языков в советском обществе -М., 1966. - 402 с.</a:t>
            </a:r>
            <a:endParaRPr lang="ru-RU" sz="15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err="1">
                <a:solidFill>
                  <a:schemeClr val="tx2"/>
                </a:solidFill>
                <a:ea typeface="+mn-lt"/>
                <a:cs typeface="+mn-lt"/>
              </a:rPr>
              <a:t>Дешериев</a:t>
            </a:r>
            <a:r>
              <a:rPr lang="ru-RU" sz="1500">
                <a:solidFill>
                  <a:schemeClr val="tx2"/>
                </a:solidFill>
                <a:ea typeface="+mn-lt"/>
                <a:cs typeface="+mn-lt"/>
              </a:rPr>
              <a:t> Ю.Д. Закономерности развития литературных языков народов СССР в советскую эпоху // Развитие общественных функций литературных языков. - М., 1976. - 431 с.</a:t>
            </a:r>
            <a:endParaRPr lang="ru-RU" sz="150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Виноградов В.А. Языковая ситуация // Лингвистический энциклопедический словарь. - М., 1990. - С. 616-617.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Крючкова Т.Б. К вопросу о методах социолингвистических исследований // Теоретические проблемы социальной лингвистики. - М., 1981. - С 165-187. 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Крючкова Т.Б. К вопросу о многозначности "идеологически связанной" лексики // </a:t>
            </a:r>
            <a:r>
              <a:rPr lang="ru-RU" sz="1500" dirty="0" err="1">
                <a:solidFill>
                  <a:schemeClr val="tx2"/>
                </a:solidFill>
                <a:ea typeface="+mn-lt"/>
                <a:cs typeface="+mn-lt"/>
              </a:rPr>
              <a:t>Вопр</a:t>
            </a:r>
            <a:r>
              <a:rPr lang="ru-RU" sz="1500" dirty="0">
                <a:solidFill>
                  <a:schemeClr val="tx2"/>
                </a:solidFill>
                <a:ea typeface="+mn-lt"/>
                <a:cs typeface="+mn-lt"/>
              </a:rPr>
              <a:t>. языкознания. - М., 1982. - № 1 . - С. 28-36</a:t>
            </a:r>
            <a:endParaRPr lang="ru-RU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5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1CC2FD-F5D2-4415-8486-46858CC42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22269" y="-284218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1063619-981B-4E62-A26E-E345BB3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290211" y="0"/>
            <a:ext cx="4039677" cy="1269438"/>
          </a:xfrm>
          <a:custGeom>
            <a:avLst/>
            <a:gdLst>
              <a:gd name="connsiteX0" fmla="*/ 2019838 w 4039677"/>
              <a:gd name="connsiteY0" fmla="*/ 0 h 1269438"/>
              <a:gd name="connsiteX1" fmla="*/ 3994238 w 4039677"/>
              <a:gd name="connsiteY1" fmla="*/ 1175114 h 1269438"/>
              <a:gd name="connsiteX2" fmla="*/ 4039677 w 4039677"/>
              <a:gd name="connsiteY2" fmla="*/ 1269438 h 1269438"/>
              <a:gd name="connsiteX3" fmla="*/ 3004689 w 4039677"/>
              <a:gd name="connsiteY3" fmla="*/ 1269438 h 1269438"/>
              <a:gd name="connsiteX4" fmla="*/ 3000461 w 4039677"/>
              <a:gd name="connsiteY4" fmla="*/ 1264787 h 1269438"/>
              <a:gd name="connsiteX5" fmla="*/ 2019838 w 4039677"/>
              <a:gd name="connsiteY5" fmla="*/ 858599 h 1269438"/>
              <a:gd name="connsiteX6" fmla="*/ 1039216 w 4039677"/>
              <a:gd name="connsiteY6" fmla="*/ 1264787 h 1269438"/>
              <a:gd name="connsiteX7" fmla="*/ 1034988 w 4039677"/>
              <a:gd name="connsiteY7" fmla="*/ 1269438 h 1269438"/>
              <a:gd name="connsiteX8" fmla="*/ 0 w 4039677"/>
              <a:gd name="connsiteY8" fmla="*/ 1269438 h 1269438"/>
              <a:gd name="connsiteX9" fmla="*/ 45438 w 4039677"/>
              <a:gd name="connsiteY9" fmla="*/ 1175114 h 1269438"/>
              <a:gd name="connsiteX10" fmla="*/ 2019838 w 4039677"/>
              <a:gd name="connsiteY10" fmla="*/ 0 h 126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39677" h="1269438">
                <a:moveTo>
                  <a:pt x="2019838" y="0"/>
                </a:moveTo>
                <a:cubicBezTo>
                  <a:pt x="2872410" y="0"/>
                  <a:pt x="3614002" y="475164"/>
                  <a:pt x="3994238" y="1175114"/>
                </a:cubicBezTo>
                <a:lnTo>
                  <a:pt x="4039677" y="1269438"/>
                </a:lnTo>
                <a:lnTo>
                  <a:pt x="3004689" y="1269438"/>
                </a:lnTo>
                <a:lnTo>
                  <a:pt x="3000461" y="1264787"/>
                </a:lnTo>
                <a:cubicBezTo>
                  <a:pt x="2749498" y="1013823"/>
                  <a:pt x="2402795" y="858599"/>
                  <a:pt x="2019838" y="858599"/>
                </a:cubicBezTo>
                <a:cubicBezTo>
                  <a:pt x="1636881" y="858599"/>
                  <a:pt x="1290179" y="1013823"/>
                  <a:pt x="1039216" y="1264787"/>
                </a:cubicBezTo>
                <a:lnTo>
                  <a:pt x="1034988" y="1269438"/>
                </a:lnTo>
                <a:lnTo>
                  <a:pt x="0" y="1269438"/>
                </a:lnTo>
                <a:lnTo>
                  <a:pt x="45438" y="1175114"/>
                </a:lnTo>
                <a:cubicBezTo>
                  <a:pt x="425674" y="475164"/>
                  <a:pt x="1167266" y="0"/>
                  <a:pt x="2019838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16E2D-4C00-F3FC-E7E4-889749356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55515"/>
            <a:ext cx="10754527" cy="2228755"/>
          </a:xfrm>
        </p:spPr>
        <p:txBody>
          <a:bodyPr anchor="b">
            <a:normAutofit/>
          </a:bodyPr>
          <a:lstStyle/>
          <a:p>
            <a:r>
              <a:rPr lang="ru-RU" u="sng" dirty="0">
                <a:solidFill>
                  <a:schemeClr val="tx2"/>
                </a:solidFill>
                <a:cs typeface="Posterama"/>
              </a:rPr>
              <a:t>Начало</a:t>
            </a:r>
            <a:endParaRPr lang="ru-RU" u="sng" dirty="0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3F6012-D8CB-29EE-CC4F-18A2C5D91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833896"/>
            <a:ext cx="9745506" cy="25528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err="1">
                <a:solidFill>
                  <a:schemeClr val="tx2"/>
                </a:solidFill>
              </a:rPr>
              <a:t>Вроссийском</a:t>
            </a:r>
            <a:r>
              <a:rPr lang="ru-RU" dirty="0">
                <a:solidFill>
                  <a:schemeClr val="tx2"/>
                </a:solidFill>
              </a:rPr>
              <a:t> языкознании некоторые проблемы взаимоотношения языка и общества исследовались уже в 1920-е годы. Довольно интенсивно их разработка продолжалась в 1930-х годах.</a:t>
            </a:r>
          </a:p>
        </p:txBody>
      </p:sp>
    </p:spTree>
    <p:extLst>
      <p:ext uri="{BB962C8B-B14F-4D97-AF65-F5344CB8AC3E}">
        <p14:creationId xmlns:p14="http://schemas.microsoft.com/office/powerpoint/2010/main" val="332642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E7E1993-6448-42F8-8FB3-76104F45B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DAD724-AF32-45EC-B0B9-360C73C9D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2391C84E-C2EA-44FC-A7D1-FAE3E285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08102" y="-284146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B3131A-B518-43E5-A896-E9D654A48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76355E6-7A00-4B30-A47B-80EF0D0D6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7D0B06C-9FFD-42E8-B19F-062C248CD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5291278-5FDA-45C6-B93E-1FA6D9130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FF95DF7-BFEE-4791-A691-BAF693F38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7C504F1-5AA9-45F5-9030-2253388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75999E-3496-4713-8046-AC17DB266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6B91000-D71E-40A8-AA8F-E9BB106A8C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9D188E-6FDB-47DE-A5FB-728E56BD04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D98C242-C677-4CF5-A189-52C3ADAF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9D7CD7F-137F-42DC-AFFA-52D9B8DF5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E3C1C05-EF55-47B3-B1D8-549116337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E6BE961-4385-4384-B028-D57AA88EF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98288B9-9DC0-41DF-BDC2-329675E14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A97B8C6-FF63-4B6A-913C-50CB2EB7B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3734427-CEE3-45F9-8CDE-7DC289716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5443404-2D71-4E54-86D6-DB0D769AA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C94E908-A14E-4E7A-B4FC-BB9D82FD0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2E257B4-59EA-43CC-A20C-D2755D26B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1037FBF-2F84-4578-9624-4E6D10766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26E3BDC-D7FC-4C7E-9F35-1D05C9D54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E39965B-216F-478B-8653-0F7B877C0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2116FC6-1CFC-4E87-8431-E7833BFB7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7829DA6-D97C-490E-BEEF-83832787D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495B6D3-A3B6-4636-A210-AFC128284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2462476-3252-49A1-93CE-4FA22B830C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3C18803-7708-483D-8CE3-0992784BB5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4024AE-5222-4804-AA42-E7A4C0B97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14FBE75-ECC4-4BB7-92B2-74D6CF686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7061C60-9F4E-4144-B974-AFB802AF4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A9BE6-8B67-A348-CD78-E2974793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0772"/>
            <a:ext cx="3718767" cy="5531079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2">
                    <a:alpha val="80000"/>
                  </a:schemeClr>
                </a:solidFill>
                <a:cs typeface="Posterama"/>
              </a:rPr>
              <a:t>Е. Д. Поливанов</a:t>
            </a:r>
            <a:endParaRPr lang="ru-RU">
              <a:solidFill>
                <a:schemeClr val="tx2">
                  <a:alpha val="80000"/>
                </a:scheme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A4D4000-2689-4306-BBA6-BF744AB5F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06893" y="191033"/>
            <a:ext cx="7763540" cy="60655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35749D2A-D1BD-FA4D-F9D6-4ABF48D707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289940"/>
              </p:ext>
            </p:extLst>
          </p:nvPr>
        </p:nvGraphicFramePr>
        <p:xfrm>
          <a:off x="4184068" y="152400"/>
          <a:ext cx="7812562" cy="6163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903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3901C1-0E99-46F3-9F74-F447C46AD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3303" y="1566850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-6214" y="-1"/>
            <a:chExt cx="12214827" cy="68580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5C2F6-DA28-18F3-0C02-7E899C970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8907"/>
            <a:ext cx="4952999" cy="2244176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2"/>
                </a:solidFill>
                <a:cs typeface="Posterama"/>
              </a:rPr>
              <a:t>Е. Д. Поливанов и Б. А. Ларин</a:t>
            </a:r>
            <a:endParaRPr lang="ru-RU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9A922-CB3B-18C2-6084-02C4D3A91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64832"/>
            <a:ext cx="4952999" cy="30094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err="1">
                <a:solidFill>
                  <a:schemeClr val="tx2"/>
                </a:solidFill>
              </a:rPr>
              <a:t>Двудиалектность</a:t>
            </a:r>
            <a:r>
              <a:rPr lang="ru-RU" dirty="0">
                <a:solidFill>
                  <a:schemeClr val="tx2"/>
                </a:solidFill>
              </a:rPr>
              <a:t>;</a:t>
            </a:r>
          </a:p>
          <a:p>
            <a:pPr>
              <a:buClr>
                <a:srgbClr val="FFFFFF"/>
              </a:buClr>
            </a:pPr>
            <a:r>
              <a:rPr lang="ru-RU" dirty="0">
                <a:solidFill>
                  <a:schemeClr val="tx2"/>
                </a:solidFill>
              </a:rPr>
              <a:t>Рассуждения, сходные с теорией ролей.</a:t>
            </a:r>
          </a:p>
        </p:txBody>
      </p:sp>
      <p:pic>
        <p:nvPicPr>
          <p:cNvPr id="5" name="Picture 4" descr="Лабиринт">
            <a:extLst>
              <a:ext uri="{FF2B5EF4-FFF2-40B4-BE49-F238E27FC236}">
                <a16:creationId xmlns:a16="http://schemas.microsoft.com/office/drawing/2014/main" id="{C97D386A-04A9-7B03-45B9-6CDBD8EA2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84" r="21782" b="6"/>
          <a:stretch/>
        </p:blipFill>
        <p:spPr>
          <a:xfrm>
            <a:off x="6075730" y="-3440"/>
            <a:ext cx="6129239" cy="686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0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517DAF-BA0B-48C9-8544-2D295C68F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22269" y="-284218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20AB72C-20FB-424A-B116-9771F33F0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44" y="4062405"/>
            <a:ext cx="3509907" cy="2795595"/>
          </a:xfrm>
          <a:custGeom>
            <a:avLst/>
            <a:gdLst>
              <a:gd name="connsiteX0" fmla="*/ 1060477 w 3509907"/>
              <a:gd name="connsiteY0" fmla="*/ 0 h 2795595"/>
              <a:gd name="connsiteX1" fmla="*/ 3509907 w 3509907"/>
              <a:gd name="connsiteY1" fmla="*/ 2449430 h 2795595"/>
              <a:gd name="connsiteX2" fmla="*/ 3497261 w 3509907"/>
              <a:gd name="connsiteY2" fmla="*/ 2699870 h 2795595"/>
              <a:gd name="connsiteX3" fmla="*/ 3482652 w 3509907"/>
              <a:gd name="connsiteY3" fmla="*/ 2795595 h 2795595"/>
              <a:gd name="connsiteX4" fmla="*/ 2653271 w 3509907"/>
              <a:gd name="connsiteY4" fmla="*/ 2795595 h 2795595"/>
              <a:gd name="connsiteX5" fmla="*/ 2657790 w 3509907"/>
              <a:gd name="connsiteY5" fmla="*/ 2778020 h 2795595"/>
              <a:gd name="connsiteX6" fmla="*/ 2690914 w 3509907"/>
              <a:gd name="connsiteY6" fmla="*/ 2449430 h 2795595"/>
              <a:gd name="connsiteX7" fmla="*/ 1060476 w 3509907"/>
              <a:gd name="connsiteY7" fmla="*/ 818992 h 2795595"/>
              <a:gd name="connsiteX8" fmla="*/ 23366 w 3509907"/>
              <a:gd name="connsiteY8" fmla="*/ 1191305 h 2795595"/>
              <a:gd name="connsiteX9" fmla="*/ 0 w 3509907"/>
              <a:gd name="connsiteY9" fmla="*/ 1212542 h 2795595"/>
              <a:gd name="connsiteX10" fmla="*/ 0 w 3509907"/>
              <a:gd name="connsiteY10" fmla="*/ 244056 h 2795595"/>
              <a:gd name="connsiteX11" fmla="*/ 107048 w 3509907"/>
              <a:gd name="connsiteY11" fmla="*/ 192489 h 2795595"/>
              <a:gd name="connsiteX12" fmla="*/ 1060477 w 3509907"/>
              <a:gd name="connsiteY12" fmla="*/ 0 h 279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9907" h="2795595">
                <a:moveTo>
                  <a:pt x="1060477" y="0"/>
                </a:moveTo>
                <a:cubicBezTo>
                  <a:pt x="2413260" y="0"/>
                  <a:pt x="3509907" y="1096647"/>
                  <a:pt x="3509907" y="2449430"/>
                </a:cubicBezTo>
                <a:cubicBezTo>
                  <a:pt x="3509907" y="2533979"/>
                  <a:pt x="3505624" y="2617528"/>
                  <a:pt x="3497261" y="2699870"/>
                </a:cubicBezTo>
                <a:lnTo>
                  <a:pt x="3482652" y="2795595"/>
                </a:lnTo>
                <a:lnTo>
                  <a:pt x="2653271" y="2795595"/>
                </a:lnTo>
                <a:lnTo>
                  <a:pt x="2657790" y="2778020"/>
                </a:lnTo>
                <a:cubicBezTo>
                  <a:pt x="2679509" y="2671883"/>
                  <a:pt x="2690914" y="2561988"/>
                  <a:pt x="2690914" y="2449430"/>
                </a:cubicBezTo>
                <a:cubicBezTo>
                  <a:pt x="2690914" y="1548964"/>
                  <a:pt x="1960942" y="818992"/>
                  <a:pt x="1060476" y="818992"/>
                </a:cubicBezTo>
                <a:cubicBezTo>
                  <a:pt x="666522" y="818992"/>
                  <a:pt x="305202" y="958713"/>
                  <a:pt x="23366" y="1191305"/>
                </a:cubicBezTo>
                <a:lnTo>
                  <a:pt x="0" y="1212542"/>
                </a:lnTo>
                <a:lnTo>
                  <a:pt x="0" y="244056"/>
                </a:lnTo>
                <a:lnTo>
                  <a:pt x="107048" y="192489"/>
                </a:lnTo>
                <a:cubicBezTo>
                  <a:pt x="400094" y="68541"/>
                  <a:pt x="722282" y="0"/>
                  <a:pt x="1060477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38EE1F-4E4B-4F57-B909-C42294E31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90211" y="5571906"/>
            <a:ext cx="4039677" cy="1269438"/>
          </a:xfrm>
          <a:custGeom>
            <a:avLst/>
            <a:gdLst>
              <a:gd name="connsiteX0" fmla="*/ 2019838 w 4039677"/>
              <a:gd name="connsiteY0" fmla="*/ 0 h 1269438"/>
              <a:gd name="connsiteX1" fmla="*/ 3994238 w 4039677"/>
              <a:gd name="connsiteY1" fmla="*/ 1175114 h 1269438"/>
              <a:gd name="connsiteX2" fmla="*/ 4039677 w 4039677"/>
              <a:gd name="connsiteY2" fmla="*/ 1269438 h 1269438"/>
              <a:gd name="connsiteX3" fmla="*/ 3004689 w 4039677"/>
              <a:gd name="connsiteY3" fmla="*/ 1269438 h 1269438"/>
              <a:gd name="connsiteX4" fmla="*/ 3000461 w 4039677"/>
              <a:gd name="connsiteY4" fmla="*/ 1264787 h 1269438"/>
              <a:gd name="connsiteX5" fmla="*/ 2019838 w 4039677"/>
              <a:gd name="connsiteY5" fmla="*/ 858599 h 1269438"/>
              <a:gd name="connsiteX6" fmla="*/ 1039216 w 4039677"/>
              <a:gd name="connsiteY6" fmla="*/ 1264787 h 1269438"/>
              <a:gd name="connsiteX7" fmla="*/ 1034988 w 4039677"/>
              <a:gd name="connsiteY7" fmla="*/ 1269438 h 1269438"/>
              <a:gd name="connsiteX8" fmla="*/ 0 w 4039677"/>
              <a:gd name="connsiteY8" fmla="*/ 1269438 h 1269438"/>
              <a:gd name="connsiteX9" fmla="*/ 45438 w 4039677"/>
              <a:gd name="connsiteY9" fmla="*/ 1175114 h 1269438"/>
              <a:gd name="connsiteX10" fmla="*/ 2019838 w 4039677"/>
              <a:gd name="connsiteY10" fmla="*/ 0 h 126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39677" h="1269438">
                <a:moveTo>
                  <a:pt x="2019838" y="0"/>
                </a:moveTo>
                <a:cubicBezTo>
                  <a:pt x="2872410" y="0"/>
                  <a:pt x="3614002" y="475164"/>
                  <a:pt x="3994238" y="1175114"/>
                </a:cubicBezTo>
                <a:lnTo>
                  <a:pt x="4039677" y="1269438"/>
                </a:lnTo>
                <a:lnTo>
                  <a:pt x="3004689" y="1269438"/>
                </a:lnTo>
                <a:lnTo>
                  <a:pt x="3000461" y="1264787"/>
                </a:lnTo>
                <a:cubicBezTo>
                  <a:pt x="2749498" y="1013823"/>
                  <a:pt x="2402795" y="858599"/>
                  <a:pt x="2019838" y="858599"/>
                </a:cubicBezTo>
                <a:cubicBezTo>
                  <a:pt x="1636881" y="858599"/>
                  <a:pt x="1290179" y="1013823"/>
                  <a:pt x="1039216" y="1264787"/>
                </a:cubicBezTo>
                <a:lnTo>
                  <a:pt x="1034988" y="1269438"/>
                </a:lnTo>
                <a:lnTo>
                  <a:pt x="0" y="1269438"/>
                </a:lnTo>
                <a:lnTo>
                  <a:pt x="45438" y="1175114"/>
                </a:lnTo>
                <a:cubicBezTo>
                  <a:pt x="425674" y="475164"/>
                  <a:pt x="1167266" y="0"/>
                  <a:pt x="2019838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87FBB-7B85-58E4-88BB-62D3FBDA4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8906"/>
            <a:ext cx="4712534" cy="2823325"/>
          </a:xfrm>
        </p:spPr>
        <p:txBody>
          <a:bodyPr anchor="t"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  <a:cs typeface="Posterama"/>
              </a:rPr>
              <a:t>Понятие "национальный язык"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8D04E2-B677-A4FD-693A-F82D0B321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1407" y="2022301"/>
            <a:ext cx="9042160" cy="281830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dirty="0">
                <a:solidFill>
                  <a:schemeClr val="tx2"/>
                </a:solidFill>
              </a:rPr>
              <a:t>В. М. </a:t>
            </a:r>
            <a:r>
              <a:rPr lang="ru-RU" sz="2400" err="1">
                <a:solidFill>
                  <a:schemeClr val="tx2"/>
                </a:solidFill>
              </a:rPr>
              <a:t>Жирмунский</a:t>
            </a:r>
            <a:r>
              <a:rPr lang="ru-RU" sz="2400" dirty="0">
                <a:solidFill>
                  <a:schemeClr val="tx2"/>
                </a:solidFill>
              </a:rPr>
              <a:t> выделял две формы существования языка: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2400" dirty="0">
                <a:solidFill>
                  <a:schemeClr val="tx2"/>
                </a:solidFill>
              </a:rPr>
              <a:t>национальный литературный язык, носителем которого, по его мнению, является господствующий класс - буржуазия;</a:t>
            </a:r>
          </a:p>
          <a:p>
            <a:pPr>
              <a:lnSpc>
                <a:spcPct val="100000"/>
              </a:lnSpc>
              <a:buClr>
                <a:srgbClr val="FFFFFF"/>
              </a:buClr>
            </a:pPr>
            <a:r>
              <a:rPr lang="ru-RU" sz="2400" dirty="0">
                <a:solidFill>
                  <a:schemeClr val="tx2"/>
                </a:solidFill>
              </a:rPr>
              <a:t>территориально раздробленные диалекты, носителями которых являются подчиненные общественные классы - крестьян-</a:t>
            </a:r>
            <a:r>
              <a:rPr lang="ru-RU" sz="2400" err="1">
                <a:solidFill>
                  <a:schemeClr val="tx2"/>
                </a:solidFill>
              </a:rPr>
              <a:t>ство</a:t>
            </a:r>
            <a:r>
              <a:rPr lang="ru-RU" sz="2400" dirty="0">
                <a:solidFill>
                  <a:schemeClr val="tx2"/>
                </a:solidFill>
              </a:rPr>
              <a:t>, городская мелкая буржуазия, а позднее пролетариат.</a:t>
            </a:r>
          </a:p>
        </p:txBody>
      </p:sp>
    </p:spTree>
    <p:extLst>
      <p:ext uri="{BB962C8B-B14F-4D97-AF65-F5344CB8AC3E}">
        <p14:creationId xmlns:p14="http://schemas.microsoft.com/office/powerpoint/2010/main" val="106968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B4ACB0-2B52-48C2-9BC9-553BE7356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96085" y="1566850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60D2D3F-89FB-99CB-5137-69693692DB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301756"/>
              </p:ext>
            </p:extLst>
          </p:nvPr>
        </p:nvGraphicFramePr>
        <p:xfrm>
          <a:off x="457200" y="519391"/>
          <a:ext cx="11486028" cy="5754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3877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A0D6220-3DFE-4182-9152-9135493A6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4C729BC-90F1-4823-A305-F6F124E93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40014BD-8822-4EFD-B887-1E95DBBB4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E9445DF-509C-4993-834C-4A95C90E30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DCB110E-203A-4D63-810B-7AB453AB9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264073E-6737-44FE-BC04-BFEE37133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DA24A7E-F63B-4B87-ABA5-BDD8F8F65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CC2C5D2-CEDF-4390-A89D-71DBD7C37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956D0DF-B8DD-44AB-A831-329B2973E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AB17CF4-098C-43B0-A0E0-235CEB55FB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3CA7C27-06AF-4DB3-A3B2-F81C41D52B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BD2BB17-7774-4215-872F-9CF37633BB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2E1C172-AA18-42F1-B952-4791B50351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9D5EBAC-D904-4410-A575-1A2B810D8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B38425E-0189-47B9-9F42-67DC5386E3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6584C8E-A8AC-49AB-8E5B-337E14D4F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8FCDC21-75B9-4F36-AEB4-186CDD994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9AAC1FD-FBB6-4E21-A267-E4B9029BB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0FDEAF3-AB6A-41DF-BF11-245120818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9F9892F-F26B-4C6F-A949-097D3EBC7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CCA59EA-5156-402B-82A4-AAE14B2D9A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1E175D8-17F1-46B8-807F-89A75CD4D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AE169C4-F6B2-44D0-A73C-88C304E8A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CE19136-3F8D-4350-A424-8241923BC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937350-E379-4C45-BC56-20808BBED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E4F6988-3981-46A0-B744-EE972197D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DB419A9-FCB9-4B39-8D9E-91CC0B8E7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D6861DB-43A8-4624-9ECC-5A96BE3AF1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AFBD701-C20E-441D-8596-4BBBF4955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3C41C88-00F9-45AF-8D64-37BA70969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6420BDA-21B9-4B17-A82E-A9EB28138A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Море лампочек в парке с одной зажженной">
            <a:extLst>
              <a:ext uri="{FF2B5EF4-FFF2-40B4-BE49-F238E27FC236}">
                <a16:creationId xmlns:a16="http://schemas.microsoft.com/office/drawing/2014/main" id="{78A420BE-C7E2-9070-82DC-02C40D45BE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17" b="15883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E299E832-D146-4687-88A1-FFB2D9CD0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865416E-03F8-41D5-B990-2911FA29A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686E1E3-1241-4AA2-A367-C7119C0C4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897C712-5A4F-43EB-9CEA-220F5F0DA2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EEB53BC4-9922-4FEF-8353-5348483363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4FDEA2D-ABFE-4720-A244-531CCA0ABD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3CA8723-4D9E-4722-9BE8-2C9821E30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C24E667-10C9-44C4-878A-C370377F9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5102688-674E-43F6-ABC3-4AE351E1D0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BDA0729-ED17-489A-AEAE-89B60BE01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FEE5360-9A9D-4788-A560-35BAB29F3F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5086894-C61B-4448-A330-99C40F1C1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3AD06EB-39E5-4D26-B2ED-6EF8646D05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15DA48D-BCBA-4A53-97A3-4CCF2F58AC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1D7A948D-328F-49D1-AF64-51DF9B19C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D7F605F-FD57-48CB-95AD-619642659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638CE02A-DA6D-42CE-AE65-35873216DA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4562FE60-E280-45A8-9D85-00BB73B61E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5DEEBA5B-B307-4E41-9397-402ED0BF7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15CCDED-5405-45BC-824F-DD9ACF735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0190AD4-C8CE-475C-B031-B135A61A50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8AFB7E4D-BFAD-46EB-832A-AD6ED848E2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F9C3911-D2CC-4086-82E0-3AB46B7B9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0D4ED45-A52C-4058-A1B0-2725C67233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6B40E485-93E7-461C-890F-85E7D6A9E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BE28923B-9D5C-4F68-AE61-AD3B0738B2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479B422-6C82-4016-B782-E666D15808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77E6D5F-267B-471E-8B10-190045F11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3842B5D-D3DA-467F-AA3C-3C8A5566F0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3750A41-E0B6-4A67-B612-DEFBE85815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83C375E8-F6F8-46A9-AAA9-EDE318CAD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12179808" cy="3276600"/>
          </a:xfrm>
          <a:custGeom>
            <a:avLst/>
            <a:gdLst>
              <a:gd name="connsiteX0" fmla="*/ 8951169 w 12179808"/>
              <a:gd name="connsiteY0" fmla="*/ 21 h 2933519"/>
              <a:gd name="connsiteX1" fmla="*/ 11653845 w 12179808"/>
              <a:gd name="connsiteY1" fmla="*/ 146056 h 2933519"/>
              <a:gd name="connsiteX2" fmla="*/ 12178450 w 12179808"/>
              <a:gd name="connsiteY2" fmla="*/ 199538 h 2933519"/>
              <a:gd name="connsiteX3" fmla="*/ 12178450 w 12179808"/>
              <a:gd name="connsiteY3" fmla="*/ 1261956 h 2933519"/>
              <a:gd name="connsiteX4" fmla="*/ 12179808 w 12179808"/>
              <a:gd name="connsiteY4" fmla="*/ 1261956 h 2933519"/>
              <a:gd name="connsiteX5" fmla="*/ 12179808 w 12179808"/>
              <a:gd name="connsiteY5" fmla="*/ 2933519 h 2933519"/>
              <a:gd name="connsiteX6" fmla="*/ 0 w 12179808"/>
              <a:gd name="connsiteY6" fmla="*/ 2933519 h 2933519"/>
              <a:gd name="connsiteX7" fmla="*/ 0 w 12179808"/>
              <a:gd name="connsiteY7" fmla="*/ 1392987 h 2933519"/>
              <a:gd name="connsiteX8" fmla="*/ 0 w 12179808"/>
              <a:gd name="connsiteY8" fmla="*/ 1261956 h 2933519"/>
              <a:gd name="connsiteX9" fmla="*/ 0 w 12179808"/>
              <a:gd name="connsiteY9" fmla="*/ 703569 h 2933519"/>
              <a:gd name="connsiteX10" fmla="*/ 8951169 w 12179808"/>
              <a:gd name="connsiteY10" fmla="*/ 21 h 293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79808" h="2933519">
                <a:moveTo>
                  <a:pt x="8951169" y="21"/>
                </a:moveTo>
                <a:cubicBezTo>
                  <a:pt x="9704520" y="1107"/>
                  <a:pt x="10578586" y="43239"/>
                  <a:pt x="11653845" y="146056"/>
                </a:cubicBezTo>
                <a:lnTo>
                  <a:pt x="12178450" y="199538"/>
                </a:lnTo>
                <a:lnTo>
                  <a:pt x="12178450" y="1261956"/>
                </a:lnTo>
                <a:lnTo>
                  <a:pt x="12179808" y="1261956"/>
                </a:lnTo>
                <a:lnTo>
                  <a:pt x="12179808" y="2933519"/>
                </a:lnTo>
                <a:lnTo>
                  <a:pt x="0" y="2933519"/>
                </a:lnTo>
                <a:lnTo>
                  <a:pt x="0" y="1392987"/>
                </a:lnTo>
                <a:lnTo>
                  <a:pt x="0" y="1261956"/>
                </a:lnTo>
                <a:lnTo>
                  <a:pt x="0" y="703569"/>
                </a:lnTo>
                <a:cubicBezTo>
                  <a:pt x="4768989" y="703569"/>
                  <a:pt x="5812206" y="-4505"/>
                  <a:pt x="8951169" y="21"/>
                </a:cubicBezTo>
                <a:close/>
              </a:path>
            </a:pathLst>
          </a:cu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87F34-85E8-3169-E081-F7A8C6200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81001"/>
            <a:ext cx="9144000" cy="16002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600"/>
              <a:t>Определяя статус социолингвистики, большинство языковедов сходятся в том, что она формируется как единая дисциплина на стыке различных наук</a:t>
            </a:r>
          </a:p>
        </p:txBody>
      </p:sp>
    </p:spTree>
    <p:extLst>
      <p:ext uri="{BB962C8B-B14F-4D97-AF65-F5344CB8AC3E}">
        <p14:creationId xmlns:p14="http://schemas.microsoft.com/office/powerpoint/2010/main" val="2386467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1CC2FD-F5D2-4415-8486-46858CC42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22269" y="-284218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1063619-981B-4E62-A26E-E345BB3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290211" y="0"/>
            <a:ext cx="4039677" cy="1269438"/>
          </a:xfrm>
          <a:custGeom>
            <a:avLst/>
            <a:gdLst>
              <a:gd name="connsiteX0" fmla="*/ 2019838 w 4039677"/>
              <a:gd name="connsiteY0" fmla="*/ 0 h 1269438"/>
              <a:gd name="connsiteX1" fmla="*/ 3994238 w 4039677"/>
              <a:gd name="connsiteY1" fmla="*/ 1175114 h 1269438"/>
              <a:gd name="connsiteX2" fmla="*/ 4039677 w 4039677"/>
              <a:gd name="connsiteY2" fmla="*/ 1269438 h 1269438"/>
              <a:gd name="connsiteX3" fmla="*/ 3004689 w 4039677"/>
              <a:gd name="connsiteY3" fmla="*/ 1269438 h 1269438"/>
              <a:gd name="connsiteX4" fmla="*/ 3000461 w 4039677"/>
              <a:gd name="connsiteY4" fmla="*/ 1264787 h 1269438"/>
              <a:gd name="connsiteX5" fmla="*/ 2019838 w 4039677"/>
              <a:gd name="connsiteY5" fmla="*/ 858599 h 1269438"/>
              <a:gd name="connsiteX6" fmla="*/ 1039216 w 4039677"/>
              <a:gd name="connsiteY6" fmla="*/ 1264787 h 1269438"/>
              <a:gd name="connsiteX7" fmla="*/ 1034988 w 4039677"/>
              <a:gd name="connsiteY7" fmla="*/ 1269438 h 1269438"/>
              <a:gd name="connsiteX8" fmla="*/ 0 w 4039677"/>
              <a:gd name="connsiteY8" fmla="*/ 1269438 h 1269438"/>
              <a:gd name="connsiteX9" fmla="*/ 45438 w 4039677"/>
              <a:gd name="connsiteY9" fmla="*/ 1175114 h 1269438"/>
              <a:gd name="connsiteX10" fmla="*/ 2019838 w 4039677"/>
              <a:gd name="connsiteY10" fmla="*/ 0 h 126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39677" h="1269438">
                <a:moveTo>
                  <a:pt x="2019838" y="0"/>
                </a:moveTo>
                <a:cubicBezTo>
                  <a:pt x="2872410" y="0"/>
                  <a:pt x="3614002" y="475164"/>
                  <a:pt x="3994238" y="1175114"/>
                </a:cubicBezTo>
                <a:lnTo>
                  <a:pt x="4039677" y="1269438"/>
                </a:lnTo>
                <a:lnTo>
                  <a:pt x="3004689" y="1269438"/>
                </a:lnTo>
                <a:lnTo>
                  <a:pt x="3000461" y="1264787"/>
                </a:lnTo>
                <a:cubicBezTo>
                  <a:pt x="2749498" y="1013823"/>
                  <a:pt x="2402795" y="858599"/>
                  <a:pt x="2019838" y="858599"/>
                </a:cubicBezTo>
                <a:cubicBezTo>
                  <a:pt x="1636881" y="858599"/>
                  <a:pt x="1290179" y="1013823"/>
                  <a:pt x="1039216" y="1264787"/>
                </a:cubicBezTo>
                <a:lnTo>
                  <a:pt x="1034988" y="1269438"/>
                </a:lnTo>
                <a:lnTo>
                  <a:pt x="0" y="1269438"/>
                </a:lnTo>
                <a:lnTo>
                  <a:pt x="45438" y="1175114"/>
                </a:lnTo>
                <a:cubicBezTo>
                  <a:pt x="425674" y="475164"/>
                  <a:pt x="1167266" y="0"/>
                  <a:pt x="2019838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1B6F9C-076C-75C6-021C-D1004E0FF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98038"/>
            <a:ext cx="10754527" cy="2228755"/>
          </a:xfrm>
        </p:spPr>
        <p:txBody>
          <a:bodyPr anchor="b">
            <a:normAutofit/>
          </a:bodyPr>
          <a:lstStyle/>
          <a:p>
            <a:r>
              <a:rPr lang="ru-RU">
                <a:solidFill>
                  <a:schemeClr val="tx2"/>
                </a:solidFill>
                <a:cs typeface="Posterama"/>
              </a:rPr>
              <a:t>Что относят к проблемам социолингвистики</a:t>
            </a:r>
            <a:endParaRPr lang="ru-RU">
              <a:solidFill>
                <a:schemeClr val="tx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508AC4-AC09-C478-015D-1AA6ED99F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333" y="2625975"/>
            <a:ext cx="11309611" cy="255288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изучение влияния социальных факторов;</a:t>
            </a:r>
          </a:p>
          <a:p>
            <a:pPr>
              <a:buClr>
                <a:srgbClr val="FFFFFF"/>
              </a:buClr>
            </a:pPr>
            <a:r>
              <a:rPr lang="ru-RU" dirty="0">
                <a:solidFill>
                  <a:schemeClr val="tx2"/>
                </a:solidFill>
              </a:rPr>
              <a:t>проблемы, связанные с той ролью, которую язык играет в жизни общества;</a:t>
            </a:r>
          </a:p>
          <a:p>
            <a:pPr>
              <a:buClr>
                <a:srgbClr val="FFFFFF"/>
              </a:buClr>
            </a:pPr>
            <a:r>
              <a:rPr lang="ru-RU" dirty="0">
                <a:solidFill>
                  <a:schemeClr val="tx2"/>
                </a:solidFill>
              </a:rPr>
              <a:t>функционирование языков и характерные для этнических коллективов языковые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976183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E7E1993-6448-42F8-8FB3-76104F45B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2B1D20-D329-4285-AED2-DABDCE902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016B79-9C59-4CEA-A85C-3E4C8877B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20861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2391C84E-C2EA-44FC-A7D1-FAE3E285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08102" y="-284146"/>
            <a:ext cx="568289" cy="568289"/>
          </a:xfrm>
          <a:prstGeom prst="rtTriangle">
            <a:avLst/>
          </a:prstGeom>
          <a:solidFill>
            <a:schemeClr val="accent5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7B3131A-B518-43E5-A896-E9D654A48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76355E6-7A00-4B30-A47B-80EF0D0D6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D0B06C-9FFD-42E8-B19F-062C248CD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291278-5FDA-45C6-B93E-1FA6D9130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FF95DF7-BFEE-4791-A691-BAF693F38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7C504F1-5AA9-45F5-9030-2253388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75999E-3496-4713-8046-AC17DB266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6B91000-D71E-40A8-AA8F-E9BB106A8C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A9D188E-6FDB-47DE-A5FB-728E56BD04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D98C242-C677-4CF5-A189-52C3ADAF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9D7CD7F-137F-42DC-AFFA-52D9B8DF5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E3C1C05-EF55-47B3-B1D8-549116337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E6BE961-4385-4384-B028-D57AA88EF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98288B9-9DC0-41DF-BDC2-329675E14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A97B8C6-FF63-4B6A-913C-50CB2EB7B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3734427-CEE3-45F9-8CDE-7DC289716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5443404-2D71-4E54-86D6-DB0D769AA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94E908-A14E-4E7A-B4FC-BB9D82FD0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2E257B4-59EA-43CC-A20C-D2755D26B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1037FBF-2F84-4578-9624-4E6D10766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26E3BDC-D7FC-4C7E-9F35-1D05C9D54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E39965B-216F-478B-8653-0F7B877C0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2116FC6-1CFC-4E87-8431-E7833BFB7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7829DA6-D97C-490E-BEEF-83832787D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495B6D3-A3B6-4636-A210-AFC128284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2462476-3252-49A1-93CE-4FA22B830C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3C18803-7708-483D-8CE3-0992784BB5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B4024AE-5222-4804-AA42-E7A4C0B97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14FBE75-ECC4-4BB7-92B2-74D6CF686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7061C60-9F4E-4144-B974-AFB802AF4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F63C14-BA08-76AF-1776-DEBF29739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720772"/>
            <a:ext cx="3733078" cy="5531079"/>
          </a:xfrm>
        </p:spPr>
        <p:txBody>
          <a:bodyPr>
            <a:normAutofit/>
          </a:bodyPr>
          <a:lstStyle/>
          <a:p>
            <a:r>
              <a:rPr lang="ru-RU" sz="3100">
                <a:cs typeface="Posterama"/>
              </a:rPr>
              <a:t>Социолингвистику связывали</a:t>
            </a:r>
            <a:endParaRPr lang="ru-RU" sz="3100"/>
          </a:p>
        </p:txBody>
      </p:sp>
      <p:sp>
        <p:nvSpPr>
          <p:cNvPr id="48" name="Flowchart: Document 8">
            <a:extLst>
              <a:ext uri="{FF2B5EF4-FFF2-40B4-BE49-F238E27FC236}">
                <a16:creationId xmlns:a16="http://schemas.microsoft.com/office/drawing/2014/main" id="{6B91DA8E-00B5-4214-AFE5-535E47051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885106" y="-465509"/>
            <a:ext cx="6858001" cy="7789015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26328 h 47652"/>
              <a:gd name="connsiteX1" fmla="*/ 21562 w 21600"/>
              <a:gd name="connsiteY1" fmla="*/ 0 h 47652"/>
              <a:gd name="connsiteX2" fmla="*/ 21600 w 21600"/>
              <a:gd name="connsiteY2" fmla="*/ 43650 h 47652"/>
              <a:gd name="connsiteX3" fmla="*/ 0 w 21600"/>
              <a:gd name="connsiteY3" fmla="*/ 46500 h 47652"/>
              <a:gd name="connsiteX4" fmla="*/ 0 w 21600"/>
              <a:gd name="connsiteY4" fmla="*/ 26328 h 47652"/>
              <a:gd name="connsiteX0" fmla="*/ 56 w 21600"/>
              <a:gd name="connsiteY0" fmla="*/ 98 h 47652"/>
              <a:gd name="connsiteX1" fmla="*/ 21562 w 21600"/>
              <a:gd name="connsiteY1" fmla="*/ 0 h 47652"/>
              <a:gd name="connsiteX2" fmla="*/ 21600 w 21600"/>
              <a:gd name="connsiteY2" fmla="*/ 43650 h 47652"/>
              <a:gd name="connsiteX3" fmla="*/ 0 w 21600"/>
              <a:gd name="connsiteY3" fmla="*/ 46500 h 47652"/>
              <a:gd name="connsiteX4" fmla="*/ 56 w 21600"/>
              <a:gd name="connsiteY4" fmla="*/ 98 h 47652"/>
              <a:gd name="connsiteX0" fmla="*/ 37 w 21600"/>
              <a:gd name="connsiteY0" fmla="*/ 196 h 47652"/>
              <a:gd name="connsiteX1" fmla="*/ 21562 w 21600"/>
              <a:gd name="connsiteY1" fmla="*/ 0 h 47652"/>
              <a:gd name="connsiteX2" fmla="*/ 21600 w 21600"/>
              <a:gd name="connsiteY2" fmla="*/ 43650 h 47652"/>
              <a:gd name="connsiteX3" fmla="*/ 0 w 21600"/>
              <a:gd name="connsiteY3" fmla="*/ 46500 h 47652"/>
              <a:gd name="connsiteX4" fmla="*/ 37 w 21600"/>
              <a:gd name="connsiteY4" fmla="*/ 196 h 47652"/>
              <a:gd name="connsiteX0" fmla="*/ 5 w 21606"/>
              <a:gd name="connsiteY0" fmla="*/ 196 h 47652"/>
              <a:gd name="connsiteX1" fmla="*/ 21568 w 21606"/>
              <a:gd name="connsiteY1" fmla="*/ 0 h 47652"/>
              <a:gd name="connsiteX2" fmla="*/ 21606 w 21606"/>
              <a:gd name="connsiteY2" fmla="*/ 43650 h 47652"/>
              <a:gd name="connsiteX3" fmla="*/ 6 w 21606"/>
              <a:gd name="connsiteY3" fmla="*/ 46500 h 47652"/>
              <a:gd name="connsiteX4" fmla="*/ 5 w 21606"/>
              <a:gd name="connsiteY4" fmla="*/ 196 h 47652"/>
              <a:gd name="connsiteX0" fmla="*/ 3 w 21642"/>
              <a:gd name="connsiteY0" fmla="*/ 1 h 47652"/>
              <a:gd name="connsiteX1" fmla="*/ 21604 w 21642"/>
              <a:gd name="connsiteY1" fmla="*/ 0 h 47652"/>
              <a:gd name="connsiteX2" fmla="*/ 21642 w 21642"/>
              <a:gd name="connsiteY2" fmla="*/ 43650 h 47652"/>
              <a:gd name="connsiteX3" fmla="*/ 42 w 21642"/>
              <a:gd name="connsiteY3" fmla="*/ 46500 h 47652"/>
              <a:gd name="connsiteX4" fmla="*/ 3 w 21642"/>
              <a:gd name="connsiteY4" fmla="*/ 1 h 47652"/>
              <a:gd name="connsiteX0" fmla="*/ 3 w 21642"/>
              <a:gd name="connsiteY0" fmla="*/ 0 h 47651"/>
              <a:gd name="connsiteX1" fmla="*/ 21623 w 21642"/>
              <a:gd name="connsiteY1" fmla="*/ 97 h 47651"/>
              <a:gd name="connsiteX2" fmla="*/ 21642 w 21642"/>
              <a:gd name="connsiteY2" fmla="*/ 43649 h 47651"/>
              <a:gd name="connsiteX3" fmla="*/ 42 w 21642"/>
              <a:gd name="connsiteY3" fmla="*/ 46499 h 47651"/>
              <a:gd name="connsiteX4" fmla="*/ 3 w 21642"/>
              <a:gd name="connsiteY4" fmla="*/ 0 h 47651"/>
              <a:gd name="connsiteX0" fmla="*/ 3 w 21642"/>
              <a:gd name="connsiteY0" fmla="*/ 147 h 47798"/>
              <a:gd name="connsiteX1" fmla="*/ 21623 w 21642"/>
              <a:gd name="connsiteY1" fmla="*/ 0 h 47798"/>
              <a:gd name="connsiteX2" fmla="*/ 21642 w 21642"/>
              <a:gd name="connsiteY2" fmla="*/ 43796 h 47798"/>
              <a:gd name="connsiteX3" fmla="*/ 42 w 21642"/>
              <a:gd name="connsiteY3" fmla="*/ 46646 h 47798"/>
              <a:gd name="connsiteX4" fmla="*/ 3 w 21642"/>
              <a:gd name="connsiteY4" fmla="*/ 147 h 47798"/>
              <a:gd name="connsiteX0" fmla="*/ 17 w 21656"/>
              <a:gd name="connsiteY0" fmla="*/ 147 h 47742"/>
              <a:gd name="connsiteX1" fmla="*/ 21637 w 21656"/>
              <a:gd name="connsiteY1" fmla="*/ 0 h 47742"/>
              <a:gd name="connsiteX2" fmla="*/ 21656 w 21656"/>
              <a:gd name="connsiteY2" fmla="*/ 43796 h 47742"/>
              <a:gd name="connsiteX3" fmla="*/ 0 w 21656"/>
              <a:gd name="connsiteY3" fmla="*/ 46582 h 47742"/>
              <a:gd name="connsiteX4" fmla="*/ 17 w 21656"/>
              <a:gd name="connsiteY4" fmla="*/ 147 h 47742"/>
              <a:gd name="connsiteX0" fmla="*/ 17 w 21663"/>
              <a:gd name="connsiteY0" fmla="*/ 73 h 47668"/>
              <a:gd name="connsiteX1" fmla="*/ 21663 w 21663"/>
              <a:gd name="connsiteY1" fmla="*/ 0 h 47668"/>
              <a:gd name="connsiteX2" fmla="*/ 21656 w 21663"/>
              <a:gd name="connsiteY2" fmla="*/ 43722 h 47668"/>
              <a:gd name="connsiteX3" fmla="*/ 0 w 21663"/>
              <a:gd name="connsiteY3" fmla="*/ 46508 h 47668"/>
              <a:gd name="connsiteX4" fmla="*/ 17 w 21663"/>
              <a:gd name="connsiteY4" fmla="*/ 73 h 47668"/>
              <a:gd name="connsiteX0" fmla="*/ 5 w 21671"/>
              <a:gd name="connsiteY0" fmla="*/ 73 h 47668"/>
              <a:gd name="connsiteX1" fmla="*/ 21671 w 21671"/>
              <a:gd name="connsiteY1" fmla="*/ 0 h 47668"/>
              <a:gd name="connsiteX2" fmla="*/ 21664 w 21671"/>
              <a:gd name="connsiteY2" fmla="*/ 43722 h 47668"/>
              <a:gd name="connsiteX3" fmla="*/ 8 w 21671"/>
              <a:gd name="connsiteY3" fmla="*/ 46508 h 47668"/>
              <a:gd name="connsiteX4" fmla="*/ 5 w 21671"/>
              <a:gd name="connsiteY4" fmla="*/ 73 h 47668"/>
              <a:gd name="connsiteX0" fmla="*/ 5 w 21671"/>
              <a:gd name="connsiteY0" fmla="*/ 73 h 47668"/>
              <a:gd name="connsiteX1" fmla="*/ 21671 w 21671"/>
              <a:gd name="connsiteY1" fmla="*/ 0 h 47668"/>
              <a:gd name="connsiteX2" fmla="*/ 21670 w 21671"/>
              <a:gd name="connsiteY2" fmla="*/ 43722 h 47668"/>
              <a:gd name="connsiteX3" fmla="*/ 8 w 21671"/>
              <a:gd name="connsiteY3" fmla="*/ 46508 h 47668"/>
              <a:gd name="connsiteX4" fmla="*/ 5 w 21671"/>
              <a:gd name="connsiteY4" fmla="*/ 73 h 47668"/>
              <a:gd name="connsiteX0" fmla="*/ 4 w 21676"/>
              <a:gd name="connsiteY0" fmla="*/ 0 h 47722"/>
              <a:gd name="connsiteX1" fmla="*/ 21676 w 21676"/>
              <a:gd name="connsiteY1" fmla="*/ 54 h 47722"/>
              <a:gd name="connsiteX2" fmla="*/ 21675 w 21676"/>
              <a:gd name="connsiteY2" fmla="*/ 43776 h 47722"/>
              <a:gd name="connsiteX3" fmla="*/ 13 w 21676"/>
              <a:gd name="connsiteY3" fmla="*/ 46562 h 47722"/>
              <a:gd name="connsiteX4" fmla="*/ 4 w 21676"/>
              <a:gd name="connsiteY4" fmla="*/ 0 h 4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76" h="47722">
                <a:moveTo>
                  <a:pt x="4" y="0"/>
                </a:moveTo>
                <a:lnTo>
                  <a:pt x="21676" y="54"/>
                </a:lnTo>
                <a:cubicBezTo>
                  <a:pt x="21676" y="5828"/>
                  <a:pt x="21675" y="38002"/>
                  <a:pt x="21675" y="43776"/>
                </a:cubicBezTo>
                <a:cubicBezTo>
                  <a:pt x="10875" y="43776"/>
                  <a:pt x="10813" y="50312"/>
                  <a:pt x="13" y="46562"/>
                </a:cubicBezTo>
                <a:cubicBezTo>
                  <a:pt x="32" y="31095"/>
                  <a:pt x="-15" y="15467"/>
                  <a:pt x="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A1B19513-D704-ABC9-E407-54A3A2AF1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927927"/>
              </p:ext>
            </p:extLst>
          </p:nvPr>
        </p:nvGraphicFramePr>
        <p:xfrm>
          <a:off x="5165512" y="185047"/>
          <a:ext cx="6831118" cy="6059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3964050"/>
      </p:ext>
    </p:extLst>
  </p:cSld>
  <p:clrMapOvr>
    <a:masterClrMapping/>
  </p:clrMapOvr>
</p:sld>
</file>

<file path=ppt/theme/theme1.xml><?xml version="1.0" encoding="utf-8"?>
<a:theme xmlns:a="http://schemas.openxmlformats.org/drawingml/2006/main" name="SineVTI">
  <a:themeElements>
    <a:clrScheme name="Custom 51">
      <a:dk1>
        <a:sysClr val="windowText" lastClr="000000"/>
      </a:dk1>
      <a:lt1>
        <a:sysClr val="window" lastClr="FFFFFF"/>
      </a:lt1>
      <a:dk2>
        <a:srgbClr val="12154E"/>
      </a:dk2>
      <a:lt2>
        <a:srgbClr val="EEEEEE"/>
      </a:lt2>
      <a:accent1>
        <a:srgbClr val="FD8686"/>
      </a:accent1>
      <a:accent2>
        <a:srgbClr val="B495C2"/>
      </a:accent2>
      <a:accent3>
        <a:srgbClr val="8F99BB"/>
      </a:accent3>
      <a:accent4>
        <a:srgbClr val="A3A3C1"/>
      </a:accent4>
      <a:accent5>
        <a:srgbClr val="7162FE"/>
      </a:accent5>
      <a:accent6>
        <a:srgbClr val="1EBE9B"/>
      </a:accent6>
      <a:hlink>
        <a:srgbClr val="EF08F7"/>
      </a:hlink>
      <a:folHlink>
        <a:srgbClr val="8477FE"/>
      </a:folHlink>
    </a:clrScheme>
    <a:fontScheme name="Custom 49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SineVTI</vt:lpstr>
      <vt:lpstr>Социолингвистические исследования в российской науке</vt:lpstr>
      <vt:lpstr>Начало</vt:lpstr>
      <vt:lpstr>Е. Д. Поливанов</vt:lpstr>
      <vt:lpstr>Е. Д. Поливанов и Б. А. Ларин</vt:lpstr>
      <vt:lpstr>Понятие "национальный язык"</vt:lpstr>
      <vt:lpstr>Презентация PowerPoint</vt:lpstr>
      <vt:lpstr>Определяя статус социолингвистики, большинство языковедов сходятся в том, что она формируется как единая дисциплина на стыке различных наук</vt:lpstr>
      <vt:lpstr>Что относят к проблемам социолингвистики</vt:lpstr>
      <vt:lpstr>Социолингвистику связывали</vt:lpstr>
      <vt:lpstr>Основные методы</vt:lpstr>
      <vt:lpstr>Изучение языковых ситуаций</vt:lpstr>
      <vt:lpstr>Итоги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192</cp:revision>
  <dcterms:created xsi:type="dcterms:W3CDTF">2023-12-19T23:57:03Z</dcterms:created>
  <dcterms:modified xsi:type="dcterms:W3CDTF">2023-12-20T00:46:34Z</dcterms:modified>
</cp:coreProperties>
</file>