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1" r:id="rId7"/>
    <p:sldId id="268" r:id="rId8"/>
    <p:sldId id="262" r:id="rId9"/>
    <p:sldId id="263" r:id="rId10"/>
    <p:sldId id="264" r:id="rId11"/>
    <p:sldId id="265" r:id="rId12"/>
    <p:sldId id="266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B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2200" dirty="0"/>
              <a:t>МБОУ «Сакская гимназия им. Героя Советского Союза Г.Д. Завгороднего»</a:t>
            </a:r>
            <a:br>
              <a:rPr lang="ru-RU" sz="22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r>
              <a:rPr lang="ru-RU" sz="4000" dirty="0"/>
              <a:t>ИСЛЕДОВАТЕЛЬСКИЙ ПРОЕКТ ПО АНГЛИСКОМУ ЯЗЫКУ</a:t>
            </a:r>
            <a:br>
              <a:rPr lang="ru-RU" sz="4000" dirty="0"/>
            </a:br>
            <a:r>
              <a:rPr lang="ru-RU" sz="4000" dirty="0"/>
              <a:t>На тему: </a:t>
            </a:r>
            <a:r>
              <a:rPr lang="ru-RU" sz="4000" b="1" dirty="0"/>
              <a:t>«Фильмы и музыка, как способ изучения английского языка»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509120"/>
            <a:ext cx="6120680" cy="1944216"/>
          </a:xfrm>
        </p:spPr>
        <p:txBody>
          <a:bodyPr>
            <a:normAutofit/>
          </a:bodyPr>
          <a:lstStyle/>
          <a:p>
            <a:pPr algn="r"/>
            <a:endParaRPr lang="ru-RU" dirty="0"/>
          </a:p>
          <a:p>
            <a:pPr algn="l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lvl="0"/>
            <a:r>
              <a:rPr lang="ru-RU" sz="3200" u="sng" dirty="0"/>
              <a:t>Результаты опроса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229600" cy="276243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dirty="0"/>
              <a:t>Мы провели опрос среди нашего окружения и</a:t>
            </a:r>
          </a:p>
          <a:p>
            <a:pPr>
              <a:buNone/>
            </a:pPr>
            <a:r>
              <a:rPr lang="ru-RU" sz="3000" dirty="0"/>
              <a:t>задали два вопроса: </a:t>
            </a:r>
          </a:p>
          <a:p>
            <a:r>
              <a:rPr lang="ru-RU" sz="3000" dirty="0"/>
              <a:t>помогали ли вам фильмы и музыка при изучении/поддерживании уровня языка? </a:t>
            </a:r>
          </a:p>
          <a:p>
            <a:r>
              <a:rPr lang="ru-RU" sz="3000" dirty="0"/>
              <a:t>И Какие фильмы/сериалы больше всего</a:t>
            </a:r>
          </a:p>
          <a:p>
            <a:pPr>
              <a:buNone/>
            </a:pPr>
            <a:r>
              <a:rPr lang="ru-RU" sz="3000" dirty="0"/>
              <a:t>     подходят для изучения?</a:t>
            </a:r>
            <a:br>
              <a:rPr lang="ru-RU" sz="3000" dirty="0"/>
            </a:br>
            <a:endParaRPr lang="ru-RU" sz="3000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4C0B63-6230-2740-6DF6-D53D8607B1D9}"/>
              </a:ext>
            </a:extLst>
          </p:cNvPr>
          <p:cNvSpPr txBox="1"/>
          <p:nvPr/>
        </p:nvSpPr>
        <p:spPr>
          <a:xfrm>
            <a:off x="1046482" y="3767793"/>
            <a:ext cx="76431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В результате опроса большинство сказало</a:t>
            </a:r>
            <a:r>
              <a:rPr lang="ru-RU" sz="2400" dirty="0"/>
              <a:t>, что это и вправду помогло, как и поддерживать уровень владения языком, так и изучать что-то новое. Опрашиваемы также добавили, что </a:t>
            </a:r>
            <a:r>
              <a:rPr lang="ru-RU" sz="2400" u="sng" dirty="0"/>
              <a:t>литература</a:t>
            </a:r>
            <a:r>
              <a:rPr lang="ru-RU" sz="2400" dirty="0"/>
              <a:t> на языке оригинала тоже помогала им в изучении.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AFD013-32FA-3D08-4D8C-5F4871E13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874" y="4129247"/>
            <a:ext cx="3456384" cy="24541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3200" u="sng" dirty="0"/>
              <a:t>Список фильмов/сериалов/мультфильмов, а также литературы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5761" y="1613676"/>
            <a:ext cx="4038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400" u="sng" dirty="0"/>
              <a:t>Для начинающих:</a:t>
            </a:r>
            <a:br>
              <a:rPr lang="ru-RU" sz="3400" u="sng" dirty="0"/>
            </a:br>
            <a:endParaRPr lang="ru-RU" sz="3400" dirty="0"/>
          </a:p>
          <a:p>
            <a:pPr lvl="0"/>
            <a:r>
              <a:rPr lang="ru-RU" sz="3400" dirty="0"/>
              <a:t>Экстр@</a:t>
            </a:r>
          </a:p>
          <a:p>
            <a:pPr lvl="0"/>
            <a:r>
              <a:rPr lang="ru-RU" sz="3400" dirty="0"/>
              <a:t>Человек, которого зовут Флинтстоун </a:t>
            </a:r>
          </a:p>
          <a:p>
            <a:pPr lvl="0"/>
            <a:r>
              <a:rPr lang="ru-RU" sz="3400" dirty="0"/>
              <a:t>Каспер: Дружелюбное привидение </a:t>
            </a:r>
          </a:p>
          <a:p>
            <a:pPr lvl="0"/>
            <a:r>
              <a:rPr lang="ru-RU" sz="3400" dirty="0"/>
              <a:t>Свинка Пеппа</a:t>
            </a:r>
          </a:p>
          <a:p>
            <a:pPr lvl="0"/>
            <a:r>
              <a:rPr lang="ru-RU" sz="3400" dirty="0"/>
              <a:t>Аладдин</a:t>
            </a:r>
          </a:p>
          <a:p>
            <a:pPr lvl="0"/>
            <a:r>
              <a:rPr lang="ru-RU" sz="3400" dirty="0"/>
              <a:t>День сурка</a:t>
            </a:r>
          </a:p>
          <a:p>
            <a:pPr lvl="0"/>
            <a:r>
              <a:rPr lang="ru-RU" sz="3400" dirty="0"/>
              <a:t>Отпуск по обмену</a:t>
            </a:r>
          </a:p>
          <a:p>
            <a:pPr lvl="0"/>
            <a:r>
              <a:rPr lang="ru-RU" sz="3400" dirty="0"/>
              <a:t>Чарли и шоколадная фабрика</a:t>
            </a:r>
          </a:p>
          <a:p>
            <a:pPr lvl="0"/>
            <a:r>
              <a:rPr lang="ru-RU" sz="3400" dirty="0"/>
              <a:t>Друзья</a:t>
            </a:r>
          </a:p>
          <a:p>
            <a:pPr lvl="0"/>
            <a:r>
              <a:rPr lang="ru-RU" sz="3400" dirty="0"/>
              <a:t>Книга джунглей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484784"/>
            <a:ext cx="4038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u="sng" dirty="0"/>
              <a:t>Для основного, продвинутого</a:t>
            </a:r>
          </a:p>
          <a:p>
            <a:pPr>
              <a:buNone/>
            </a:pPr>
            <a:r>
              <a:rPr lang="ru-RU" sz="3200" u="sng" dirty="0"/>
              <a:t>уровня:</a:t>
            </a:r>
            <a:endParaRPr lang="ru-RU" sz="3200" dirty="0"/>
          </a:p>
          <a:p>
            <a:pPr lvl="0"/>
            <a:r>
              <a:rPr lang="ru-RU" sz="3200" dirty="0"/>
              <a:t>Доктор Хаус</a:t>
            </a:r>
          </a:p>
          <a:p>
            <a:pPr lvl="0"/>
            <a:r>
              <a:rPr lang="ru-RU" sz="3200" dirty="0"/>
              <a:t>Шерлок</a:t>
            </a:r>
          </a:p>
          <a:p>
            <a:pPr lvl="0"/>
            <a:r>
              <a:rPr lang="ru-RU" sz="3200" dirty="0"/>
              <a:t>Пираты Карибского моря</a:t>
            </a:r>
          </a:p>
          <a:p>
            <a:pPr lvl="0"/>
            <a:r>
              <a:rPr lang="ru-RU" sz="3200" dirty="0"/>
              <a:t>Гарри Поттер и тайная комната</a:t>
            </a:r>
          </a:p>
          <a:p>
            <a:pPr lvl="0"/>
            <a:r>
              <a:rPr lang="ru-RU" sz="3200" dirty="0"/>
              <a:t>Большая маленькая ложь</a:t>
            </a:r>
          </a:p>
          <a:p>
            <a:pPr lvl="0"/>
            <a:r>
              <a:rPr lang="ru-RU" sz="3200" dirty="0"/>
              <a:t>Побег из Шоушенка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8A9F6-5D9E-0FE6-3949-2E10BD412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3873941"/>
            <a:ext cx="2851673" cy="27094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u="sng" dirty="0"/>
              <a:t>И вот список литературы: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C238FC-C637-48E3-E196-2CF9F033D2C3}"/>
              </a:ext>
            </a:extLst>
          </p:cNvPr>
          <p:cNvSpPr txBox="1"/>
          <p:nvPr/>
        </p:nvSpPr>
        <p:spPr>
          <a:xfrm>
            <a:off x="457200" y="980728"/>
            <a:ext cx="6192688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Свидание со смертью- Агата Кристи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Форрест Гамп -Джон Эскотт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Трое в лодке-Джером К. Джером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Джейн Эйр-Шарлотта Бронте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Гордость и предубеждение -Джейн Остин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О дивный новый мир -Олдос Хаксли</a:t>
            </a:r>
            <a:endParaRPr lang="ru-RU" sz="16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33153A-5E43-D076-FE17-24A067623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221816">
            <a:off x="6626897" y="1119785"/>
            <a:ext cx="1622199" cy="1134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E902F-D13C-FA2E-F7D9-FD3ACC671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58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3200" u="sng" dirty="0"/>
              <a:t>Заключение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AF5495-AC9F-AD27-478E-6E39E7D85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058" y="1052736"/>
            <a:ext cx="8511338" cy="309634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800" dirty="0"/>
              <a:t>В результате работы над проектом был собран и систематизирован материал об изучении иностранного языка с помощью фильмов, сериалов и песен на английском языке. Мы пришли к выводу, что такой способ изучения языка является хорошей практикой как грамматики и лексики, так и устной речи, но все же не является основным. Изучая английский только таким способ, вам вряд ли удастся выучить язык, ведь для начала вам нужно иметь устойчивую базу, а только затем браться ее расширять.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AD46B-A438-2D35-FC16-D52E2033455C}"/>
              </a:ext>
            </a:extLst>
          </p:cNvPr>
          <p:cNvSpPr txBox="1"/>
          <p:nvPr/>
        </p:nvSpPr>
        <p:spPr>
          <a:xfrm>
            <a:off x="683568" y="5157192"/>
            <a:ext cx="64087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Список используемых источников и литературы:</a:t>
            </a:r>
          </a:p>
          <a:p>
            <a:r>
              <a:rPr lang="ru-RU" sz="2000" dirty="0"/>
              <a:t>•	Интернет</a:t>
            </a:r>
          </a:p>
          <a:p>
            <a:r>
              <a:rPr lang="ru-RU" sz="2000" dirty="0"/>
              <a:t>•	Личный опыт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2A47E9-F1BB-7AB9-EE13-5D7F85718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634" y="4154158"/>
            <a:ext cx="2463714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6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C2474D-0DED-B829-2BFD-0B282024D1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0" b="8000"/>
          <a:stretch/>
        </p:blipFill>
        <p:spPr>
          <a:xfrm>
            <a:off x="1088528" y="404664"/>
            <a:ext cx="6966944" cy="60486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C0E5ED-EEA8-F3E7-90CB-8ACF0EF0F5A3}"/>
              </a:ext>
            </a:extLst>
          </p:cNvPr>
          <p:cNvSpPr txBox="1"/>
          <p:nvPr/>
        </p:nvSpPr>
        <p:spPr>
          <a:xfrm rot="173256">
            <a:off x="3442350" y="897774"/>
            <a:ext cx="24482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Всем спасибо за внимание</a:t>
            </a:r>
          </a:p>
        </p:txBody>
      </p:sp>
      <p:sp>
        <p:nvSpPr>
          <p:cNvPr id="6" name="Сердце 5">
            <a:extLst>
              <a:ext uri="{FF2B5EF4-FFF2-40B4-BE49-F238E27FC236}">
                <a16:creationId xmlns:a16="http://schemas.microsoft.com/office/drawing/2014/main" id="{76B4A738-4755-CDF0-447B-33BBBE2283A4}"/>
              </a:ext>
            </a:extLst>
          </p:cNvPr>
          <p:cNvSpPr/>
          <p:nvPr/>
        </p:nvSpPr>
        <p:spPr>
          <a:xfrm>
            <a:off x="5521629" y="1556792"/>
            <a:ext cx="260981" cy="216024"/>
          </a:xfrm>
          <a:prstGeom prst="hear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0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0508EB-28E6-A6A8-6B78-D342F6E2D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92696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600" b="0" u="sng" dirty="0"/>
              <a:t>План: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58A524-74D3-6FA3-1C40-D3268EC53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980728"/>
            <a:ext cx="7772400" cy="417646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1.</a:t>
            </a:r>
            <a:r>
              <a:rPr lang="ru-RU" sz="2400" dirty="0">
                <a:solidFill>
                  <a:schemeClr val="tx1"/>
                </a:solidFill>
              </a:rPr>
              <a:t>	</a:t>
            </a:r>
            <a:r>
              <a:rPr lang="ru-RU" sz="2800" dirty="0">
                <a:solidFill>
                  <a:schemeClr val="tx1"/>
                </a:solidFill>
              </a:rPr>
              <a:t>Актуальность изучения данным способом</a:t>
            </a:r>
          </a:p>
          <a:p>
            <a:r>
              <a:rPr lang="ru-RU" sz="2800" dirty="0">
                <a:solidFill>
                  <a:schemeClr val="tx1"/>
                </a:solidFill>
              </a:rPr>
              <a:t>2.	Преимущества и недостатки такого изучения </a:t>
            </a:r>
          </a:p>
          <a:p>
            <a:r>
              <a:rPr lang="ru-RU" sz="2800" dirty="0">
                <a:solidFill>
                  <a:schemeClr val="tx1"/>
                </a:solidFill>
              </a:rPr>
              <a:t>3.	Каким образом происходит само изучение </a:t>
            </a:r>
          </a:p>
          <a:p>
            <a:r>
              <a:rPr lang="ru-RU" sz="2800" dirty="0">
                <a:solidFill>
                  <a:schemeClr val="tx1"/>
                </a:solidFill>
              </a:rPr>
              <a:t>4.	Результаты опроса</a:t>
            </a:r>
          </a:p>
          <a:p>
            <a:r>
              <a:rPr lang="ru-RU" sz="2800" dirty="0">
                <a:solidFill>
                  <a:schemeClr val="tx1"/>
                </a:solidFill>
              </a:rPr>
              <a:t>5.	Заключение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88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412" y="-918"/>
            <a:ext cx="8229600" cy="792088"/>
          </a:xfrm>
        </p:spPr>
        <p:txBody>
          <a:bodyPr>
            <a:noAutofit/>
          </a:bodyPr>
          <a:lstStyle/>
          <a:p>
            <a:r>
              <a:rPr lang="ru-RU" sz="3200" u="sng" dirty="0"/>
              <a:t>Актуальность темы: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7412" y="791170"/>
            <a:ext cx="8229600" cy="5774668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§"/>
            </a:pPr>
            <a:r>
              <a:rPr lang="ru-RU" sz="2800" dirty="0"/>
              <a:t> Исследовательская работа обусловлена тем, что прослушивание музыки и просмотр кинофильмов, могут являться одним из способов изучения языка.</a:t>
            </a:r>
          </a:p>
          <a:p>
            <a:pPr marL="0" indent="0" algn="ctr">
              <a:buNone/>
            </a:pPr>
            <a:r>
              <a:rPr lang="ru-RU" u="sng" dirty="0"/>
              <a:t>Цель исследования:</a:t>
            </a:r>
          </a:p>
          <a:p>
            <a:r>
              <a:rPr lang="ru-RU" sz="2800" dirty="0"/>
              <a:t> Доказать, что с помощью просмотра    фильмов/сериалов, прослушивания музыки возможно выучить английский язык.</a:t>
            </a:r>
          </a:p>
          <a:p>
            <a:r>
              <a:rPr lang="ru-RU" sz="2800" dirty="0"/>
              <a:t>Выявление средств и методов, с помощью которых можно качественно изучать английский язык.</a:t>
            </a:r>
            <a:br>
              <a:rPr lang="ru-RU" sz="2800" dirty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150" y="160337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u="sng" dirty="0"/>
              <a:t>Задачи исследования: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1A0CE9D-2C88-B61C-2DAB-02C33B957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822826"/>
          </a:xfrm>
        </p:spPr>
        <p:txBody>
          <a:bodyPr>
            <a:normAutofit/>
          </a:bodyPr>
          <a:lstStyle/>
          <a:p>
            <a:r>
              <a:rPr lang="ru-RU" sz="2800" dirty="0"/>
              <a:t>изучение лексики, пополнение лексикона;</a:t>
            </a:r>
          </a:p>
          <a:p>
            <a:r>
              <a:rPr lang="ru-RU" sz="2800" dirty="0"/>
              <a:t>отработка произношения;</a:t>
            </a:r>
          </a:p>
          <a:p>
            <a:r>
              <a:rPr lang="ru-RU" sz="2800" dirty="0"/>
              <a:t>научиться распознавать иностранную речь на слух;</a:t>
            </a:r>
          </a:p>
          <a:p>
            <a:r>
              <a:rPr lang="ru-RU" sz="2800" dirty="0"/>
              <a:t>изучить разговорный английский;</a:t>
            </a:r>
          </a:p>
          <a:p>
            <a:r>
              <a:rPr lang="ru-RU" sz="2800" dirty="0"/>
              <a:t>подобрать наиболее подходящие фильмы и сериалы для изучения английского языка;</a:t>
            </a:r>
          </a:p>
          <a:p>
            <a:r>
              <a:rPr lang="ru-RU" sz="2800" dirty="0"/>
              <a:t>провести опрос среди знакомых, и сделать выводы из полученных результатов.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1528880-A2F5-422C-35C7-E504317F24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99362">
            <a:off x="5084749" y="4151614"/>
            <a:ext cx="3066787" cy="22526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C0C977-A91D-91CB-207D-012287829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04" y="3717032"/>
            <a:ext cx="3937015" cy="2610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3600" u="sng" dirty="0"/>
              <a:t>Актуальность изучения данным способом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3878" y="1412776"/>
            <a:ext cx="7499176" cy="3284657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5100" dirty="0"/>
              <a:t>Английский является международным языком. Без его знания практически невозможно серьезно продвинуться по карьерной лестнице, в достаточной степени овладеть знаниями из различных областей и даже просто путешествовать.</a:t>
            </a:r>
            <a:br>
              <a:rPr lang="ru-RU" sz="5100" dirty="0"/>
            </a:br>
            <a:r>
              <a:rPr lang="ru-RU" sz="5100" dirty="0"/>
              <a:t> Для того чтобы эффективно осваивать английский язык, при этом не теряя интереса к нему, можно использовать целый ряд способов, одними из таких являются фильмы/сериалы и музыка.</a:t>
            </a:r>
          </a:p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42CA1AC-61F1-046A-E409-21DEBD500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0962">
            <a:off x="414395" y="1208874"/>
            <a:ext cx="1104670" cy="77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60337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u="sng" dirty="0"/>
              <a:t>Преимущества и недостатки использования данного способа изучения </a:t>
            </a:r>
            <a:endParaRPr lang="ru-RU" sz="4000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1481" y="1600200"/>
            <a:ext cx="8256562" cy="5514989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4000" dirty="0">
                <a:solidFill>
                  <a:srgbClr val="36BB33"/>
                </a:solidFill>
              </a:rPr>
              <a:t>Преимущества:</a:t>
            </a:r>
          </a:p>
          <a:p>
            <a:r>
              <a:rPr lang="ru-RU" sz="3400" dirty="0"/>
              <a:t>прослушивая музыку, мы улучшаем свое произношение, узнаем звучание тех или иных слов, учимся воспринимать слитную речь. Читая тексты песен, мы развиваем свой словарный запас.</a:t>
            </a:r>
          </a:p>
          <a:p>
            <a:r>
              <a:rPr lang="ru-RU" sz="3400" dirty="0"/>
              <a:t>развивается слуховой навык, и мы начинаем лучше понимать английскую речь. Зачастую в текстах песен быстрый темп речи, вслушиваясь в неё, стараемся различать фразы, мы улучшаем восприятие речи.</a:t>
            </a:r>
          </a:p>
          <a:p>
            <a:r>
              <a:rPr lang="ru-RU" sz="3400" dirty="0"/>
              <a:t>обучение и развлечение одновременно;</a:t>
            </a:r>
          </a:p>
          <a:p>
            <a:r>
              <a:rPr lang="ru-RU" sz="3400" dirty="0"/>
              <a:t>задействование эмоциональной, зрительной и слуховой видов памяти;</a:t>
            </a:r>
          </a:p>
          <a:p>
            <a:r>
              <a:rPr lang="ru-RU" sz="3400" dirty="0"/>
              <a:t>знакомство с особенностями других стран;</a:t>
            </a:r>
          </a:p>
          <a:p>
            <a:r>
              <a:rPr lang="ru-RU" sz="3400" dirty="0"/>
              <a:t>изучение иностранного сленга.</a:t>
            </a:r>
          </a:p>
          <a:p>
            <a:pPr marL="0" indent="0">
              <a:buNone/>
            </a:pPr>
            <a:r>
              <a:rPr lang="ru-RU" sz="2600" dirty="0"/>
              <a:t/>
            </a:r>
            <a:br>
              <a:rPr lang="ru-RU" sz="2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668043" y="1600200"/>
            <a:ext cx="45719" cy="4525963"/>
          </a:xfrm>
        </p:spPr>
        <p:txBody>
          <a:bodyPr>
            <a:normAutofit fontScale="70000" lnSpcReduction="20000"/>
          </a:bodyPr>
          <a:lstStyle/>
          <a:p>
            <a:pPr lvl="1">
              <a:buNone/>
            </a:pPr>
            <a:endParaRPr lang="ru-RU" sz="1800" dirty="0"/>
          </a:p>
          <a:p>
            <a:pPr lvl="1">
              <a:buNone/>
            </a:pP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7C6A44-C08D-401F-37D8-37F928289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548680"/>
            <a:ext cx="7772400" cy="648072"/>
          </a:xfrm>
        </p:spPr>
        <p:txBody>
          <a:bodyPr>
            <a:norm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b="0" dirty="0">
                <a:solidFill>
                  <a:srgbClr val="FF0000"/>
                </a:solidFill>
              </a:rPr>
              <a:t>недостатки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387692-EA0C-2A5B-6130-C44721D4F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552" y="1161267"/>
            <a:ext cx="7772400" cy="453650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во время просмотра фильма/прослушивания музыки, человек может зациклится на изучении языка, не слушая сюжет/смысл музыки;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утомляемость глаз, если долго сидеть перед экраном телевизора или монитора.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для просмотра фильмов/сериалов, прослушивания музыки с целью изучения английского, знание этого языка уже должно быть хотя бы на базовом уровне.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не во всех песнях правильное произношение, и это может запутать вас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7B4F2C-FA9B-7525-9DB1-E21B7C589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96570">
            <a:off x="7588669" y="208358"/>
            <a:ext cx="1268760" cy="12687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337291-2244-F687-FE66-729044144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1397">
            <a:off x="6909613" y="4941168"/>
            <a:ext cx="1694835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1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F8041B0-D2EE-BFB8-0CDE-EE12BFF7C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605" y="5369106"/>
            <a:ext cx="1586195" cy="106819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0061846-A683-BDD6-0FF4-9D5F72525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163" y="4825161"/>
            <a:ext cx="2707637" cy="1791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lvl="0"/>
            <a:r>
              <a:rPr lang="ru-RU" sz="3200" u="sng" dirty="0"/>
              <a:t>Каким образом происходит само изучение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0992"/>
            <a:ext cx="7931224" cy="1243390"/>
          </a:xfrm>
        </p:spPr>
        <p:txBody>
          <a:bodyPr>
            <a:noAutofit/>
          </a:bodyPr>
          <a:lstStyle/>
          <a:p>
            <a:r>
              <a:rPr lang="ru-RU" sz="2000" dirty="0"/>
              <a:t>    </a:t>
            </a:r>
            <a:r>
              <a:rPr lang="ru-RU" sz="2400" dirty="0"/>
              <a:t>Самое первое что вам нужно сделать это определить свой уровень владения языка, и затем выбрать фильм/сериал подходящего вам уровня.</a:t>
            </a:r>
            <a:br>
              <a:rPr lang="ru-RU" sz="2400" dirty="0"/>
            </a:b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E97EB9-5D50-7C6F-CF10-6DB787685FA6}"/>
              </a:ext>
            </a:extLst>
          </p:cNvPr>
          <p:cNvSpPr txBox="1"/>
          <p:nvPr/>
        </p:nvSpPr>
        <p:spPr>
          <a:xfrm>
            <a:off x="431692" y="2710211"/>
            <a:ext cx="793122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Если вы только начали изучать иностранный язык и относите себя к категории начинающий, рекомендуем делать выбор в пользу тех фильмов/сериалов/мультфильмов, которые вы уже смотрели, и хотя бы примерно знаете о чем идет речь. Так же для удобства можете включить субтитры, сначала русские, а затем уже английские (или и те, и те).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18D39AF-0AC5-2AED-E8C0-FCB43AF31419}"/>
              </a:ext>
            </a:extLst>
          </p:cNvPr>
          <p:cNvSpPr txBox="1"/>
          <p:nvPr/>
        </p:nvSpPr>
        <p:spPr>
          <a:xfrm>
            <a:off x="7149515" y="5633012"/>
            <a:ext cx="1586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Study English</a:t>
            </a:r>
            <a:r>
              <a:rPr lang="de-DE" dirty="0"/>
              <a:t>!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7F110E-A706-72EC-3C92-27C387B2D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29" y="4149080"/>
            <a:ext cx="3371454" cy="29500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3008313" cy="8441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84784" y="2199534"/>
            <a:ext cx="7859216" cy="2458932"/>
          </a:xfrm>
        </p:spPr>
        <p:txBody>
          <a:bodyPr>
            <a:normAutofit/>
          </a:bodyPr>
          <a:lstStyle/>
          <a:p>
            <a:r>
              <a:rPr lang="ru-RU" sz="2000" dirty="0"/>
              <a:t>Ваш уровень языка заметно улучшится только при условии, что вы будете активно применять полученные знания. Изучение языка с помощью видео — это не синоним приятного времяпрепровождения. Это не тоже самое, что поход в кино на интересный фильм. Вы изучаете не кинематограф, а язык, это требует внимания, усилий и сосредоточенности.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89479C-45C1-D9F9-5E1E-7A0592BC670A}"/>
              </a:ext>
            </a:extLst>
          </p:cNvPr>
          <p:cNvSpPr txBox="1"/>
          <p:nvPr/>
        </p:nvSpPr>
        <p:spPr>
          <a:xfrm>
            <a:off x="303300" y="445767"/>
            <a:ext cx="77129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Если вы хотите не просто развлечься, а извлечь пользу от просмотра, работайте со словарем. При встрече с незнакомым словом остановите видео, выпишите себе новую лексику или целое предложение с переводом к нему. Таким образом вы будете учить слова в контексте, научитесь употреблять их к месту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741</Words>
  <Application>Microsoft Office PowerPoint</Application>
  <PresentationFormat>Экран (4:3)</PresentationFormat>
  <Paragraphs>82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Courier New</vt:lpstr>
      <vt:lpstr>Wingdings</vt:lpstr>
      <vt:lpstr>Тема Office</vt:lpstr>
      <vt:lpstr> МБОУ «Сакская гимназия им. Героя Советского Союза Г.Д. Завгороднего»   ИСЛЕДОВАТЕЛЬСКИЙ ПРОЕКТ ПО АНГЛИСКОМУ ЯЗЫКУ На тему: «Фильмы и музыка, как способ изучения английского языка»  </vt:lpstr>
      <vt:lpstr>План:</vt:lpstr>
      <vt:lpstr>Актуальность темы:</vt:lpstr>
      <vt:lpstr>Задачи исследования:</vt:lpstr>
      <vt:lpstr>Актуальность изучения данным способом</vt:lpstr>
      <vt:lpstr>Преимущества и недостатки использования данного способа изучения </vt:lpstr>
      <vt:lpstr>недостатки</vt:lpstr>
      <vt:lpstr>Каким образом происходит само изучение </vt:lpstr>
      <vt:lpstr> </vt:lpstr>
      <vt:lpstr>Результаты опроса</vt:lpstr>
      <vt:lpstr>Список фильмов/сериалов/мультфильмов, а также литературы </vt:lpstr>
      <vt:lpstr>И вот список литературы: 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«Сакская гимназия им. Героя Советского Союза Г.Д. Завгороднего»   ИСЛЕДОВАТЕЛЬСКИЙ ПРОЕКТ ПО АНГЛИСКОМУ ЯЗЫКУ На тему: «Фильмы и музыка, как способ изучения английского языка»</dc:title>
  <dc:creator>Пользователь</dc:creator>
  <cp:lastModifiedBy>Пользователь</cp:lastModifiedBy>
  <cp:revision>13</cp:revision>
  <dcterms:created xsi:type="dcterms:W3CDTF">2022-05-11T17:26:38Z</dcterms:created>
  <dcterms:modified xsi:type="dcterms:W3CDTF">2024-01-29T18:19:43Z</dcterms:modified>
</cp:coreProperties>
</file>