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4"/>
  </p:notesMasterIdLst>
  <p:sldIdLst>
    <p:sldId id="256" r:id="rId2"/>
    <p:sldId id="306" r:id="rId3"/>
    <p:sldId id="257" r:id="rId4"/>
    <p:sldId id="258" r:id="rId5"/>
    <p:sldId id="307" r:id="rId6"/>
    <p:sldId id="259" r:id="rId7"/>
    <p:sldId id="260" r:id="rId8"/>
    <p:sldId id="308" r:id="rId9"/>
    <p:sldId id="261" r:id="rId10"/>
    <p:sldId id="262" r:id="rId11"/>
    <p:sldId id="264" r:id="rId12"/>
    <p:sldId id="265" r:id="rId13"/>
    <p:sldId id="266" r:id="rId14"/>
    <p:sldId id="268" r:id="rId15"/>
    <p:sldId id="269" r:id="rId16"/>
    <p:sldId id="270" r:id="rId17"/>
    <p:sldId id="271" r:id="rId18"/>
    <p:sldId id="272" r:id="rId19"/>
    <p:sldId id="290" r:id="rId20"/>
    <p:sldId id="291" r:id="rId21"/>
    <p:sldId id="294" r:id="rId22"/>
    <p:sldId id="295" r:id="rId23"/>
    <p:sldId id="296" r:id="rId24"/>
    <p:sldId id="297" r:id="rId25"/>
    <p:sldId id="298" r:id="rId26"/>
    <p:sldId id="299" r:id="rId27"/>
    <p:sldId id="309" r:id="rId28"/>
    <p:sldId id="302" r:id="rId29"/>
    <p:sldId id="303" r:id="rId30"/>
    <p:sldId id="300" r:id="rId31"/>
    <p:sldId id="311" r:id="rId32"/>
    <p:sldId id="301" r:id="rId33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62B4E9F-6A5D-4B7B-823E-30B8DB1FA308}">
  <a:tblStyle styleId="{D62B4E9F-6A5D-4B7B-823E-30B8DB1FA30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117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0518544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9" name="Google Shape;299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2" name="Google Shape;322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7" name="Google Shape;327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4" name="Google Shape;334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0" name="Google Shape;340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2" name="Google Shape;352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7" name="Google Shape;427;p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8" name="Google Shape;358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4" name="Google Shape;364;p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7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7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61" name="Google Shape;61;p1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8283388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ru-RU" sz="4400" b="1" i="0" u="none" dirty="0" smtClean="0">
                <a:solidFill>
                  <a:srgbClr val="002060"/>
                </a:solidFill>
                <a:cs typeface="Aharoni" pitchFamily="2" charset="-79"/>
                <a:sym typeface="Arial"/>
              </a:rPr>
              <a:t>  Образовательный проект</a:t>
            </a:r>
            <a:r>
              <a:rPr lang="ru-RU" sz="4400" b="0" i="0" u="none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ru-RU" sz="4400" b="0" i="0" u="none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4400" b="0" i="0" u="none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ru-RU" sz="4400" b="0" i="0" u="none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4400" b="1" i="0" u="none" dirty="0" err="1" smtClean="0">
                <a:solidFill>
                  <a:schemeClr val="dk2"/>
                </a:solidFill>
                <a:sym typeface="Arial"/>
              </a:rPr>
              <a:t>Активизация</a:t>
            </a:r>
            <a:r>
              <a:rPr lang="en-US" sz="4400" b="1" i="0" u="none" dirty="0" smtClean="0">
                <a:solidFill>
                  <a:schemeClr val="dk2"/>
                </a:solidFill>
                <a:sym typeface="Arial"/>
              </a:rPr>
              <a:t> </a:t>
            </a:r>
            <a:r>
              <a:rPr lang="en-US" sz="4400" b="1" i="0" u="none" dirty="0" err="1">
                <a:solidFill>
                  <a:schemeClr val="dk2"/>
                </a:solidFill>
                <a:sym typeface="Arial"/>
              </a:rPr>
              <a:t>познавательной</a:t>
            </a:r>
            <a:r>
              <a:rPr lang="en-US" sz="4400" b="1" i="0" u="none" dirty="0">
                <a:solidFill>
                  <a:schemeClr val="dk2"/>
                </a:solidFill>
                <a:sym typeface="Arial"/>
              </a:rPr>
              <a:t> </a:t>
            </a:r>
            <a:r>
              <a:rPr lang="en-US" sz="4400" b="1" i="0" u="none" dirty="0" err="1">
                <a:solidFill>
                  <a:schemeClr val="dk2"/>
                </a:solidFill>
                <a:sym typeface="Arial"/>
              </a:rPr>
              <a:t>деятельности</a:t>
            </a:r>
            <a:r>
              <a:rPr lang="en-US" sz="4400" b="1" i="0" u="none" dirty="0">
                <a:solidFill>
                  <a:schemeClr val="dk2"/>
                </a:solidFill>
                <a:sym typeface="Arial"/>
              </a:rPr>
              <a:t> </a:t>
            </a:r>
            <a:r>
              <a:rPr lang="en-US" sz="4400" b="1" i="0" u="none" dirty="0" err="1">
                <a:solidFill>
                  <a:schemeClr val="dk2"/>
                </a:solidFill>
                <a:sym typeface="Arial"/>
              </a:rPr>
              <a:t>младших</a:t>
            </a:r>
            <a:r>
              <a:rPr lang="en-US" sz="4400" b="1" i="0" u="none" dirty="0">
                <a:solidFill>
                  <a:schemeClr val="dk2"/>
                </a:solidFill>
                <a:sym typeface="Arial"/>
              </a:rPr>
              <a:t> </a:t>
            </a:r>
            <a:r>
              <a:rPr lang="en-US" sz="4400" b="1" i="0" u="none" dirty="0" err="1">
                <a:solidFill>
                  <a:schemeClr val="dk2"/>
                </a:solidFill>
                <a:sym typeface="Arial"/>
              </a:rPr>
              <a:t>школьников</a:t>
            </a:r>
            <a:r>
              <a:rPr lang="en-US" sz="4400" b="1" i="0" u="none" dirty="0">
                <a:solidFill>
                  <a:schemeClr val="dk2"/>
                </a:solidFill>
                <a:sym typeface="Arial"/>
              </a:rPr>
              <a:t> </a:t>
            </a:r>
            <a:r>
              <a:rPr lang="en-US" sz="4400" b="1" i="0" u="none" dirty="0" err="1">
                <a:solidFill>
                  <a:schemeClr val="dk2"/>
                </a:solidFill>
                <a:sym typeface="Arial"/>
              </a:rPr>
              <a:t>на</a:t>
            </a:r>
            <a:r>
              <a:rPr lang="en-US" sz="4400" b="1" i="0" u="none" dirty="0">
                <a:solidFill>
                  <a:schemeClr val="dk2"/>
                </a:solidFill>
                <a:sym typeface="Arial"/>
              </a:rPr>
              <a:t> </a:t>
            </a:r>
            <a:r>
              <a:rPr lang="en-US" sz="4400" b="1" i="0" u="none" dirty="0" err="1">
                <a:solidFill>
                  <a:schemeClr val="dk2"/>
                </a:solidFill>
                <a:sym typeface="Arial"/>
              </a:rPr>
              <a:t>уроках</a:t>
            </a:r>
            <a:r>
              <a:rPr lang="en-US" sz="4400" b="1" i="0" u="none" dirty="0">
                <a:solidFill>
                  <a:schemeClr val="dk2"/>
                </a:solidFill>
                <a:sym typeface="Arial"/>
              </a:rPr>
              <a:t> </a:t>
            </a:r>
            <a:r>
              <a:rPr lang="en-US" sz="4400" b="1" i="0" u="none" dirty="0" err="1">
                <a:solidFill>
                  <a:schemeClr val="dk2"/>
                </a:solidFill>
                <a:sym typeface="Arial"/>
              </a:rPr>
              <a:t>математики</a:t>
            </a:r>
            <a:r>
              <a:rPr lang="en-US" sz="4400" b="1" i="0" u="none" dirty="0">
                <a:solidFill>
                  <a:schemeClr val="dk2"/>
                </a:solidFill>
                <a:sym typeface="Arial"/>
              </a:rPr>
              <a:t> </a:t>
            </a:r>
            <a:r>
              <a:rPr lang="en-US" sz="4400" b="1" i="0" u="none" dirty="0" err="1">
                <a:solidFill>
                  <a:schemeClr val="dk2"/>
                </a:solidFill>
                <a:sym typeface="Arial"/>
              </a:rPr>
              <a:t>через</a:t>
            </a:r>
            <a:r>
              <a:rPr lang="en-US" sz="4400" b="1" i="0" u="none" dirty="0">
                <a:solidFill>
                  <a:schemeClr val="dk2"/>
                </a:solidFill>
                <a:sym typeface="Arial"/>
              </a:rPr>
              <a:t> </a:t>
            </a:r>
            <a:r>
              <a:rPr lang="en-US" sz="4400" b="1" i="0" u="none" dirty="0" err="1">
                <a:solidFill>
                  <a:schemeClr val="dk2"/>
                </a:solidFill>
                <a:sym typeface="Arial"/>
              </a:rPr>
              <a:t>игру</a:t>
            </a:r>
            <a:r>
              <a:rPr lang="en-US" sz="4400" b="1" i="0" u="none" dirty="0">
                <a:solidFill>
                  <a:schemeClr val="dk2"/>
                </a:solidFill>
                <a:sym typeface="Arial"/>
              </a:rPr>
              <a:t>.</a:t>
            </a:r>
            <a:endParaRPr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2C04"/>
              </a:buClr>
              <a:buSzPts val="4400"/>
              <a:buFont typeface="Times New Roman"/>
              <a:buNone/>
            </a:pPr>
            <a:r>
              <a:rPr lang="en-US" sz="4400" b="0" i="0" u="none">
                <a:solidFill>
                  <a:srgbClr val="C02C0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ОЖИДАЕМЫЕ РЕЗУЛЬТАТЫ</a:t>
            </a:r>
            <a:endParaRPr/>
          </a:p>
        </p:txBody>
      </p:sp>
      <p:sp>
        <p:nvSpPr>
          <p:cNvPr id="120" name="Google Shape;120;p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>
              <a:spcBef>
                <a:spcPts val="0"/>
              </a:spcBef>
              <a:buSzPts val="4000"/>
              <a:buNone/>
            </a:pPr>
            <a:r>
              <a:rPr lang="ru-RU" sz="4000" dirty="0" smtClean="0">
                <a:latin typeface="Times New Roman"/>
                <a:ea typeface="Times New Roman"/>
                <a:cs typeface="Times New Roman"/>
                <a:sym typeface="Times New Roman"/>
              </a:rPr>
              <a:t>    </a:t>
            </a:r>
            <a:r>
              <a:rPr lang="ru-RU" sz="4400" dirty="0" smtClean="0">
                <a:latin typeface="Times New Roman"/>
                <a:ea typeface="Times New Roman"/>
                <a:cs typeface="Times New Roman"/>
                <a:sym typeface="Times New Roman"/>
              </a:rPr>
              <a:t>1.Повышение интереса </a:t>
            </a:r>
            <a:r>
              <a:rPr lang="ru-RU" sz="4400" dirty="0">
                <a:latin typeface="Times New Roman"/>
                <a:ea typeface="Times New Roman"/>
                <a:cs typeface="Times New Roman"/>
                <a:sym typeface="Times New Roman"/>
              </a:rPr>
              <a:t>к  учебному процессу. </a:t>
            </a:r>
            <a:endParaRPr lang="ru-RU" sz="4400" dirty="0"/>
          </a:p>
          <a:p>
            <a:pPr marL="342900" lvl="0">
              <a:spcBef>
                <a:spcPts val="800"/>
              </a:spcBef>
              <a:buSzPts val="4000"/>
              <a:buNone/>
            </a:pPr>
            <a:r>
              <a:rPr lang="ru-RU" sz="4400" dirty="0"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lang="ru-RU" sz="4400" dirty="0" smtClean="0">
                <a:latin typeface="Times New Roman"/>
                <a:ea typeface="Times New Roman"/>
                <a:cs typeface="Times New Roman"/>
                <a:sym typeface="Times New Roman"/>
              </a:rPr>
              <a:t>   2.Повышение работоспособности. </a:t>
            </a:r>
            <a:endParaRPr lang="ru-RU" sz="4400" dirty="0"/>
          </a:p>
          <a:p>
            <a:pPr marL="342900" lvl="0">
              <a:spcBef>
                <a:spcPts val="800"/>
              </a:spcBef>
              <a:buSzPts val="4000"/>
              <a:buNone/>
            </a:pPr>
            <a:r>
              <a:rPr lang="ru-RU" sz="4400" dirty="0">
                <a:latin typeface="Times New Roman"/>
                <a:ea typeface="Times New Roman"/>
                <a:cs typeface="Times New Roman"/>
                <a:sym typeface="Times New Roman"/>
              </a:rPr>
              <a:t>   3. </a:t>
            </a:r>
            <a:r>
              <a:rPr lang="ru-RU" sz="4400" dirty="0" smtClean="0">
                <a:latin typeface="Times New Roman"/>
                <a:ea typeface="Times New Roman"/>
                <a:cs typeface="Times New Roman"/>
                <a:sym typeface="Times New Roman"/>
              </a:rPr>
              <a:t>Повышение усвоения учебного материала</a:t>
            </a:r>
            <a:r>
              <a:rPr lang="ru-RU" sz="3600" dirty="0" smtClean="0"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1"/>
          <p:cNvSpPr txBox="1">
            <a:spLocks noGrp="1"/>
          </p:cNvSpPr>
          <p:nvPr>
            <p:ph type="ctrTitle"/>
          </p:nvPr>
        </p:nvSpPr>
        <p:spPr>
          <a:xfrm>
            <a:off x="2209800" y="228600"/>
            <a:ext cx="6357937" cy="42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Times New Roman"/>
              <a:buNone/>
            </a:pPr>
            <a:r>
              <a:rPr lang="en-US" sz="40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Активность  обучающихся</a:t>
            </a:r>
            <a:endParaRPr/>
          </a:p>
        </p:txBody>
      </p:sp>
      <p:sp>
        <p:nvSpPr>
          <p:cNvPr id="132" name="Google Shape;132;p21"/>
          <p:cNvSpPr txBox="1">
            <a:spLocks noGrp="1"/>
          </p:cNvSpPr>
          <p:nvPr>
            <p:ph type="subTitle" idx="1"/>
          </p:nvPr>
        </p:nvSpPr>
        <p:spPr>
          <a:xfrm>
            <a:off x="2286000" y="1000125"/>
            <a:ext cx="6429375" cy="5518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Устный счёт</a:t>
            </a:r>
            <a:endParaRPr/>
          </a:p>
        </p:txBody>
      </p:sp>
      <p:graphicFrame>
        <p:nvGraphicFramePr>
          <p:cNvPr id="133" name="Google Shape;133;p21"/>
          <p:cNvGraphicFramePr/>
          <p:nvPr/>
        </p:nvGraphicFramePr>
        <p:xfrm>
          <a:off x="1143000" y="1500187"/>
          <a:ext cx="7358050" cy="4824350"/>
        </p:xfrm>
        <a:graphic>
          <a:graphicData uri="http://schemas.openxmlformats.org/drawingml/2006/table">
            <a:tbl>
              <a:tblPr>
                <a:noFill/>
                <a:tableStyleId>{D62B4E9F-6A5D-4B7B-823E-30B8DB1FA308}</a:tableStyleId>
              </a:tblPr>
              <a:tblGrid>
                <a:gridCol w="99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89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242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65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1" i="0" u="none" strike="noStrike" cap="none" dirty="0" err="1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Время</a:t>
                      </a:r>
                      <a:endParaRPr dirty="0"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b="1" i="0" u="none" strike="noStrike" cap="none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С </a:t>
                      </a:r>
                      <a:r>
                        <a:rPr lang="en-US" sz="2000" b="1" i="0" u="none" strike="noStrike" cap="none" dirty="0" err="1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применением</a:t>
                      </a:r>
                      <a:r>
                        <a:rPr lang="en-US" sz="2000" b="1" i="0" u="none" strike="noStrike" cap="none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2000" b="1" i="0" u="none" strike="noStrike" cap="none" dirty="0" err="1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игр</a:t>
                      </a:r>
                      <a:endParaRPr dirty="0"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b="1" i="0" u="none" strike="noStrike" cap="non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Традиционный  урок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1мин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30%</a:t>
                      </a:r>
                      <a:endParaRPr dirty="0"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20%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2мин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50%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30%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3мин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78%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45%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4мин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65%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40%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5мин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50%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35%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6мин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40%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30%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5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7мин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30%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20%</a:t>
                      </a:r>
                      <a:endParaRPr dirty="0"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0ABA"/>
              </a:buClr>
              <a:buSzPts val="4000"/>
              <a:buFont typeface="Times New Roman"/>
              <a:buNone/>
            </a:pPr>
            <a:r>
              <a:rPr lang="en-US" sz="4000" b="0" i="0" u="none">
                <a:solidFill>
                  <a:srgbClr val="170AB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ЗАКРЕПЛЕНИЕ ИЗУЧЕННОГО</a:t>
            </a:r>
            <a:endParaRPr/>
          </a:p>
        </p:txBody>
      </p:sp>
      <p:sp>
        <p:nvSpPr>
          <p:cNvPr id="139" name="Google Shape;139;p22"/>
          <p:cNvSpPr txBox="1">
            <a:spLocks noGrp="1"/>
          </p:cNvSpPr>
          <p:nvPr>
            <p:ph type="body" idx="1"/>
          </p:nvPr>
        </p:nvSpPr>
        <p:spPr>
          <a:xfrm>
            <a:off x="533400" y="1219200"/>
            <a:ext cx="8229600" cy="4983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</a:t>
            </a:r>
            <a:r>
              <a:rPr lang="en-US" sz="2000" b="0" i="1" u="none">
                <a:solidFill>
                  <a:srgbClr val="A91B8B"/>
                </a:solidFill>
                <a:latin typeface="Arial"/>
                <a:ea typeface="Arial"/>
                <a:cs typeface="Arial"/>
                <a:sym typeface="Arial"/>
              </a:rPr>
              <a:t>С применением игр                 Традиционный урок</a:t>
            </a:r>
            <a:r>
              <a:rPr lang="en-US" sz="2000" b="0" i="0" u="none">
                <a:solidFill>
                  <a:srgbClr val="A91B8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A91B8B"/>
              </a:buClr>
              <a:buSzPts val="1600"/>
              <a:buFont typeface="Arial"/>
              <a:buChar char="•"/>
            </a:pPr>
            <a:r>
              <a:rPr lang="en-US" sz="1600" b="0" i="0" u="none">
                <a:solidFill>
                  <a:srgbClr val="A91B8B"/>
                </a:solidFill>
                <a:latin typeface="Arial"/>
                <a:ea typeface="Arial"/>
                <a:cs typeface="Arial"/>
                <a:sym typeface="Arial"/>
              </a:rPr>
              <a:t> 1мин                    27%                                                           20%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A91B8B"/>
              </a:buClr>
              <a:buSzPts val="1600"/>
              <a:buFont typeface="Arial"/>
              <a:buChar char="•"/>
            </a:pPr>
            <a:r>
              <a:rPr lang="en-US" sz="1600" b="0" i="0" u="none">
                <a:solidFill>
                  <a:srgbClr val="A91B8B"/>
                </a:solidFill>
                <a:latin typeface="Arial"/>
                <a:ea typeface="Arial"/>
                <a:cs typeface="Arial"/>
                <a:sym typeface="Arial"/>
              </a:rPr>
              <a:t> 2мин                    40%                                                            20%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A91B8B"/>
              </a:buClr>
              <a:buSzPts val="1600"/>
              <a:buFont typeface="Arial"/>
              <a:buChar char="•"/>
            </a:pPr>
            <a:r>
              <a:rPr lang="en-US" sz="1600" b="0" i="0" u="none">
                <a:solidFill>
                  <a:srgbClr val="A91B8B"/>
                </a:solidFill>
                <a:latin typeface="Arial"/>
                <a:ea typeface="Arial"/>
                <a:cs typeface="Arial"/>
                <a:sym typeface="Arial"/>
              </a:rPr>
              <a:t> 3мин                    50%                                                            30%    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A91B8B"/>
              </a:buClr>
              <a:buSzPts val="1600"/>
              <a:buFont typeface="Arial"/>
              <a:buChar char="•"/>
            </a:pPr>
            <a:r>
              <a:rPr lang="en-US" sz="1600" b="0" i="0" u="none">
                <a:solidFill>
                  <a:srgbClr val="A91B8B"/>
                </a:solidFill>
                <a:latin typeface="Arial"/>
                <a:ea typeface="Arial"/>
                <a:cs typeface="Arial"/>
                <a:sym typeface="Arial"/>
              </a:rPr>
              <a:t> 4мин                   56%                                                            35%    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A91B8B"/>
              </a:buClr>
              <a:buSzPts val="1600"/>
              <a:buFont typeface="Arial"/>
              <a:buChar char="•"/>
            </a:pPr>
            <a:r>
              <a:rPr lang="en-US" sz="1600" b="0" i="0" u="none">
                <a:solidFill>
                  <a:srgbClr val="A91B8B"/>
                </a:solidFill>
                <a:latin typeface="Arial"/>
                <a:ea typeface="Arial"/>
                <a:cs typeface="Arial"/>
                <a:sym typeface="Arial"/>
              </a:rPr>
              <a:t>5мин                     60%                                                            42%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A91B8B"/>
              </a:buClr>
              <a:buSzPts val="1600"/>
              <a:buFont typeface="Arial"/>
              <a:buChar char="•"/>
            </a:pPr>
            <a:r>
              <a:rPr lang="en-US" sz="1600" b="0" i="0" u="none">
                <a:solidFill>
                  <a:srgbClr val="A91B8B"/>
                </a:solidFill>
                <a:latin typeface="Arial"/>
                <a:ea typeface="Arial"/>
                <a:cs typeface="Arial"/>
                <a:sym typeface="Arial"/>
              </a:rPr>
              <a:t>6мин                     65%                                                            45%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A91B8B"/>
              </a:buClr>
              <a:buSzPts val="1600"/>
              <a:buFont typeface="Arial"/>
              <a:buChar char="•"/>
            </a:pPr>
            <a:r>
              <a:rPr lang="en-US" sz="1600" b="0" i="0" u="none">
                <a:solidFill>
                  <a:srgbClr val="A91B8B"/>
                </a:solidFill>
                <a:latin typeface="Arial"/>
                <a:ea typeface="Arial"/>
                <a:cs typeface="Arial"/>
                <a:sym typeface="Arial"/>
              </a:rPr>
              <a:t>7мин                    70%                                                             50%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A91B8B"/>
              </a:buClr>
              <a:buSzPts val="1600"/>
              <a:buFont typeface="Arial"/>
              <a:buChar char="•"/>
            </a:pPr>
            <a:r>
              <a:rPr lang="en-US" sz="1600" b="0" i="0" u="none">
                <a:solidFill>
                  <a:srgbClr val="A91B8B"/>
                </a:solidFill>
                <a:latin typeface="Arial"/>
                <a:ea typeface="Arial"/>
                <a:cs typeface="Arial"/>
                <a:sym typeface="Arial"/>
              </a:rPr>
              <a:t>8мин                     80%                                                             60%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A91B8B"/>
              </a:buClr>
              <a:buSzPts val="1600"/>
              <a:buFont typeface="Arial"/>
              <a:buChar char="•"/>
            </a:pPr>
            <a:r>
              <a:rPr lang="en-US" sz="1600" b="0" i="0" u="none">
                <a:solidFill>
                  <a:srgbClr val="A91B8B"/>
                </a:solidFill>
                <a:latin typeface="Arial"/>
                <a:ea typeface="Arial"/>
                <a:cs typeface="Arial"/>
                <a:sym typeface="Arial"/>
              </a:rPr>
              <a:t>9мин                     90%                                                             55%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A91B8B"/>
              </a:buClr>
              <a:buSzPts val="1600"/>
              <a:buFont typeface="Arial"/>
              <a:buChar char="•"/>
            </a:pPr>
            <a:r>
              <a:rPr lang="en-US" sz="1600" b="0" i="0" u="none">
                <a:solidFill>
                  <a:srgbClr val="A91B8B"/>
                </a:solidFill>
                <a:latin typeface="Arial"/>
                <a:ea typeface="Arial"/>
                <a:cs typeface="Arial"/>
                <a:sym typeface="Arial"/>
              </a:rPr>
              <a:t>10мин                   87%                                                             50%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A91B8B"/>
              </a:buClr>
              <a:buSzPts val="1600"/>
              <a:buFont typeface="Arial"/>
              <a:buChar char="•"/>
            </a:pPr>
            <a:r>
              <a:rPr lang="en-US" sz="1600" b="0" i="0" u="none">
                <a:solidFill>
                  <a:srgbClr val="A91B8B"/>
                </a:solidFill>
                <a:latin typeface="Arial"/>
                <a:ea typeface="Arial"/>
                <a:cs typeface="Arial"/>
                <a:sym typeface="Arial"/>
              </a:rPr>
              <a:t>11мин                   87%                                                             44%  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A91B8B"/>
              </a:buClr>
              <a:buSzPts val="1600"/>
              <a:buFont typeface="Arial"/>
              <a:buChar char="•"/>
            </a:pPr>
            <a:r>
              <a:rPr lang="en-US" sz="1600" b="0" i="0" u="none">
                <a:solidFill>
                  <a:srgbClr val="A91B8B"/>
                </a:solidFill>
                <a:latin typeface="Arial"/>
                <a:ea typeface="Arial"/>
                <a:cs typeface="Arial"/>
                <a:sym typeface="Arial"/>
              </a:rPr>
              <a:t>12мин                   75%                                                              42%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A91B8B"/>
              </a:buClr>
              <a:buSzPts val="1600"/>
              <a:buFont typeface="Arial"/>
              <a:buChar char="•"/>
            </a:pPr>
            <a:r>
              <a:rPr lang="en-US" sz="1600" b="0" i="0" u="none">
                <a:solidFill>
                  <a:srgbClr val="A91B8B"/>
                </a:solidFill>
                <a:latin typeface="Arial"/>
                <a:ea typeface="Arial"/>
                <a:cs typeface="Arial"/>
                <a:sym typeface="Arial"/>
              </a:rPr>
              <a:t>13мин                   70%                                                              40%   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A91B8B"/>
              </a:buClr>
              <a:buSzPts val="1600"/>
              <a:buFont typeface="Arial"/>
              <a:buChar char="•"/>
            </a:pPr>
            <a:r>
              <a:rPr lang="en-US" sz="1600" b="0" i="0" u="none">
                <a:solidFill>
                  <a:srgbClr val="A91B8B"/>
                </a:solidFill>
                <a:latin typeface="Arial"/>
                <a:ea typeface="Arial"/>
                <a:cs typeface="Arial"/>
                <a:sym typeface="Arial"/>
              </a:rPr>
              <a:t>14мин                   70%                                                              40%    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A91B8B"/>
              </a:buClr>
              <a:buSzPts val="1600"/>
              <a:buFont typeface="Arial"/>
              <a:buChar char="•"/>
            </a:pPr>
            <a:r>
              <a:rPr lang="en-US" sz="1600" b="0" i="0" u="none">
                <a:solidFill>
                  <a:srgbClr val="A91B8B"/>
                </a:solidFill>
                <a:latin typeface="Arial"/>
                <a:ea typeface="Arial"/>
                <a:cs typeface="Arial"/>
                <a:sym typeface="Arial"/>
              </a:rPr>
              <a:t>15мин                   70%                                                              40%     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3"/>
          <p:cNvSpPr txBox="1">
            <a:spLocks noGrp="1"/>
          </p:cNvSpPr>
          <p:nvPr>
            <p:ph type="ctrTitle"/>
          </p:nvPr>
        </p:nvSpPr>
        <p:spPr>
          <a:xfrm>
            <a:off x="1928812" y="290512"/>
            <a:ext cx="6143625" cy="554037"/>
          </a:xfrm>
          <a:prstGeom prst="rect">
            <a:avLst/>
          </a:prstGeom>
          <a:solidFill>
            <a:srgbClr val="FFC000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63500" dist="20000" dir="540000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</a:pPr>
            <a:r>
              <a:rPr lang="en-US" sz="3200" b="0" i="0" u="none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Анализ</a:t>
            </a:r>
            <a:r>
              <a:rPr lang="en-US" sz="3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0" i="0" u="none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анкет</a:t>
            </a:r>
            <a:endParaRPr dirty="0"/>
          </a:p>
        </p:txBody>
      </p:sp>
      <p:sp>
        <p:nvSpPr>
          <p:cNvPr id="145" name="Google Shape;145;p23"/>
          <p:cNvSpPr txBox="1">
            <a:spLocks noGrp="1"/>
          </p:cNvSpPr>
          <p:nvPr>
            <p:ph type="subTitle" idx="4294967295"/>
          </p:nvPr>
        </p:nvSpPr>
        <p:spPr>
          <a:xfrm>
            <a:off x="838200" y="1571612"/>
            <a:ext cx="7805766" cy="5057788"/>
          </a:xfrm>
          <a:prstGeom prst="rect">
            <a:avLst/>
          </a:prstGeom>
          <a:solidFill>
            <a:srgbClr val="71BEC4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oto Sans Symbols"/>
              <a:buNone/>
            </a:pPr>
            <a:r>
              <a:rPr lang="ru-RU" sz="2800" b="1" i="0" u="none" strike="noStrike" cap="none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</a:t>
            </a:r>
            <a:r>
              <a:rPr lang="en-US" sz="2800" b="1" i="0" u="none" strike="noStrike" cap="none" dirty="0" err="1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Участвовали</a:t>
            </a:r>
            <a:r>
              <a:rPr lang="en-US" sz="2800" b="1" i="0" u="none" strike="noStrike" cap="none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19</a:t>
            </a:r>
            <a:r>
              <a:rPr lang="en-US" sz="2800" b="1" i="0" u="none" strike="noStrike" cap="none" dirty="0" err="1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человек</a:t>
            </a:r>
            <a:r>
              <a:rPr lang="en-US" sz="2800" b="1" i="0" u="none" strike="noStrike" cap="none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.</a:t>
            </a:r>
            <a:endParaRPr lang="ru-RU" sz="2800" b="1" i="0" u="none" strike="noStrike" cap="none" dirty="0" smtClean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oto Sans Symbols"/>
              <a:buNone/>
            </a:pPr>
            <a:endParaRPr b="1" dirty="0">
              <a:solidFill>
                <a:schemeClr val="tx1"/>
              </a:solidFill>
            </a:endParaRPr>
          </a:p>
          <a:p>
            <a:pPr marL="0" marR="0" lvl="0" indent="0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oto Sans Symbols"/>
              <a:buNone/>
            </a:pPr>
            <a:r>
              <a:rPr lang="en-US" sz="2400" b="1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</a:t>
            </a:r>
            <a:r>
              <a:rPr lang="en-US" sz="2400" b="1" i="0" u="none" strike="noStrike" cap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Нравится</a:t>
            </a:r>
            <a:r>
              <a:rPr lang="en-US" sz="2400" b="1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strike="noStrike" cap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ли</a:t>
            </a:r>
            <a:r>
              <a:rPr lang="en-US" sz="2400" b="1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strike="noStrike" cap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тебе</a:t>
            </a:r>
            <a:r>
              <a:rPr lang="en-US" sz="2400" b="1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lang="en-US" sz="2400" b="1" i="0" u="none" strike="noStrike" cap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учиться</a:t>
            </a:r>
            <a:r>
              <a:rPr lang="en-US" sz="2400" b="1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в </a:t>
            </a:r>
            <a:r>
              <a:rPr lang="en-US" sz="2400" b="1" i="0" u="none" strike="noStrike" cap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школе</a:t>
            </a:r>
            <a:r>
              <a:rPr lang="en-US" sz="2400" b="1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?  -  </a:t>
            </a:r>
            <a:r>
              <a:rPr lang="en-US" sz="2400" b="1" i="0" u="none" strike="noStrike" cap="none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ru-RU" sz="2400" b="1" i="0" u="none" strike="noStrike" cap="none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</a:t>
            </a:r>
            <a:r>
              <a:rPr lang="en-US" sz="2400" b="1" i="0" u="none" strike="noStrike" cap="none" dirty="0" err="1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человек</a:t>
            </a:r>
            <a:r>
              <a:rPr lang="en-US" sz="2400" b="1" i="0" u="none" strike="noStrike" cap="none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b="1" dirty="0">
              <a:solidFill>
                <a:schemeClr val="tx1"/>
              </a:solidFill>
            </a:endParaRPr>
          </a:p>
          <a:p>
            <a:pPr marL="0" marR="0" lvl="0" indent="0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oto Sans Symbols"/>
              <a:buNone/>
            </a:pPr>
            <a:r>
              <a:rPr lang="en-US" sz="2400" b="1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</a:t>
            </a:r>
            <a:r>
              <a:rPr lang="en-US" sz="2400" b="1" i="0" u="none" strike="noStrike" cap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Нравится</a:t>
            </a:r>
            <a:r>
              <a:rPr lang="en-US" sz="2400" b="1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strike="noStrike" cap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ли</a:t>
            </a:r>
            <a:r>
              <a:rPr lang="en-US" sz="2400" b="1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strike="noStrike" cap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урок</a:t>
            </a:r>
            <a:r>
              <a:rPr lang="en-US" sz="2400" b="1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strike="noStrike" cap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математики</a:t>
            </a:r>
            <a:r>
              <a:rPr lang="en-US" sz="2400" b="1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?– </a:t>
            </a:r>
            <a:r>
              <a:rPr lang="en-US" sz="2400" b="1" i="0" u="none" strike="noStrike" cap="none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ru-RU" sz="2400" b="1" i="0" u="none" strike="noStrike" cap="none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r>
            <a:r>
              <a:rPr lang="en-US" sz="2400" b="1" i="0" u="none" strike="noStrike" cap="none" dirty="0" err="1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человек</a:t>
            </a:r>
            <a:r>
              <a:rPr lang="en-US" sz="2400" b="1" i="0" u="none" strike="noStrike" cap="none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endParaRPr b="1" dirty="0">
              <a:solidFill>
                <a:schemeClr val="tx1"/>
              </a:solidFill>
            </a:endParaRPr>
          </a:p>
          <a:p>
            <a:pPr marL="0" marR="0" lvl="0" indent="0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oto Sans Symbols"/>
              <a:buNone/>
            </a:pPr>
            <a:r>
              <a:rPr lang="en-US" sz="2400" b="1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</a:t>
            </a:r>
            <a:r>
              <a:rPr lang="en-US" sz="2400" b="1" i="0" u="none" strike="noStrike" cap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Любишь</a:t>
            </a:r>
            <a:r>
              <a:rPr lang="en-US" sz="2400" b="1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strike="noStrike" cap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ли</a:t>
            </a:r>
            <a:r>
              <a:rPr lang="en-US" sz="2400" b="1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strike="noStrike" cap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ты</a:t>
            </a:r>
            <a:r>
              <a:rPr lang="en-US" sz="2400" b="1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strike="noStrike" cap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решать</a:t>
            </a:r>
            <a:r>
              <a:rPr lang="en-US" sz="2400" b="1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strike="noStrike" cap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задачи</a:t>
            </a:r>
            <a:r>
              <a:rPr lang="en-US" sz="2400" b="1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, </a:t>
            </a:r>
            <a:r>
              <a:rPr lang="en-US" sz="2400" b="1" i="0" u="none" strike="noStrike" cap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примеры</a:t>
            </a:r>
            <a:r>
              <a:rPr lang="en-US" sz="2400" b="1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?- </a:t>
            </a:r>
            <a:r>
              <a:rPr lang="en-US" sz="2400" b="1" i="0" u="none" strike="noStrike" cap="none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ru-RU" sz="2400" b="1" i="0" u="none" strike="noStrike" cap="none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</a:t>
            </a:r>
            <a:r>
              <a:rPr lang="en-US" sz="2400" b="1" i="0" u="none" strike="noStrike" cap="none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strike="noStrike" cap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человек</a:t>
            </a:r>
            <a:r>
              <a:rPr lang="en-US" sz="2400" b="1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endParaRPr b="1" dirty="0">
              <a:solidFill>
                <a:schemeClr val="tx1"/>
              </a:solidFill>
            </a:endParaRPr>
          </a:p>
          <a:p>
            <a:pPr marL="0" marR="0" lvl="0" indent="0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oto Sans Symbols"/>
              <a:buNone/>
            </a:pPr>
            <a:r>
              <a:rPr lang="en-US" sz="2400" b="1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</a:t>
            </a:r>
            <a:r>
              <a:rPr lang="en-US" sz="2400" b="1" i="0" u="none" strike="noStrike" cap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Нравятся</a:t>
            </a:r>
            <a:r>
              <a:rPr lang="en-US" sz="2400" b="1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strike="noStrike" cap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ли</a:t>
            </a:r>
            <a:r>
              <a:rPr lang="en-US" sz="2400" b="1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strike="noStrike" cap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тебе</a:t>
            </a:r>
            <a:r>
              <a:rPr lang="en-US" sz="2400" b="1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strike="noStrike" cap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игры</a:t>
            </a:r>
            <a:r>
              <a:rPr lang="en-US" sz="2400" b="1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strike="noStrike" cap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</a:t>
            </a:r>
            <a:r>
              <a:rPr lang="en-US" sz="2400" b="1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strike="noStrike" cap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уроках</a:t>
            </a:r>
            <a:r>
              <a:rPr lang="en-US" sz="2400" b="1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strike="noStrike" cap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математики</a:t>
            </a:r>
            <a:r>
              <a:rPr lang="en-US" sz="2400" b="1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?-</a:t>
            </a:r>
            <a:r>
              <a:rPr lang="en-US" sz="2400" b="1" i="0" u="none" strike="noStrike" cap="none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ru-RU" sz="2400" b="1" i="0" u="none" strike="noStrike" cap="none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 </a:t>
            </a:r>
            <a:r>
              <a:rPr lang="en-US" sz="2400" b="1" i="0" u="none" strike="noStrike" cap="none" dirty="0" err="1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чел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овек</a:t>
            </a:r>
            <a:r>
              <a:rPr lang="en-US" sz="2400" b="1" i="0" u="none" strike="noStrike" cap="none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b="1" dirty="0">
              <a:solidFill>
                <a:schemeClr val="tx1"/>
              </a:solidFill>
            </a:endParaRPr>
          </a:p>
          <a:p>
            <a:pPr marL="0" marR="0" lvl="0" indent="0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oto Sans Symbols"/>
              <a:buNone/>
            </a:pPr>
            <a:r>
              <a:rPr lang="en-US" sz="2400" b="1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</a:t>
            </a:r>
            <a:r>
              <a:rPr lang="en-US" sz="2400" b="1" i="0" u="none" strike="noStrike" cap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Как</a:t>
            </a:r>
            <a:r>
              <a:rPr lang="en-US" sz="2400" b="1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strike="noStrike" cap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думаешь</a:t>
            </a:r>
            <a:r>
              <a:rPr lang="en-US" sz="2400" b="1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400" b="1" i="0" u="none" strike="noStrike" cap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можно</a:t>
            </a:r>
            <a:r>
              <a:rPr lang="en-US" sz="2400" b="1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strike="noStrike" cap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ли</a:t>
            </a:r>
            <a:r>
              <a:rPr lang="en-US" sz="2400" b="1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strike="noStrike" cap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учиться</a:t>
            </a:r>
            <a:r>
              <a:rPr lang="en-US" sz="2400" b="1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400" b="1" i="0" u="none" strike="noStrike" cap="none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играя</a:t>
            </a:r>
            <a:r>
              <a:rPr lang="en-US" sz="2400" b="1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?-</a:t>
            </a:r>
            <a:r>
              <a:rPr lang="en-US" sz="2400" b="1" i="0" u="none" strike="noStrike" cap="none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ru-RU" sz="2400" b="1" i="0" u="none" strike="noStrike" cap="none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</a:t>
            </a:r>
            <a:r>
              <a:rPr lang="en-US" sz="2400" b="1" i="0" u="none" strike="noStrike" cap="none" dirty="0" err="1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челове</a:t>
            </a:r>
            <a:r>
              <a:rPr lang="ru-RU" sz="2400" b="1" i="0" u="none" strike="noStrike" cap="none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</a:t>
            </a:r>
            <a:r>
              <a:rPr lang="en-US" sz="2400" b="1" i="0" u="none" strike="noStrike" cap="none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822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5"/>
          <p:cNvSpPr txBox="1">
            <a:spLocks noGrp="1"/>
          </p:cNvSpPr>
          <p:nvPr>
            <p:ph type="body" idx="1"/>
          </p:nvPr>
        </p:nvSpPr>
        <p:spPr>
          <a:xfrm>
            <a:off x="533400" y="1066800"/>
            <a:ext cx="4146176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2400" b="0" i="0" u="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  </a:t>
            </a:r>
            <a:r>
              <a:rPr lang="en-US" sz="2400" b="1" i="0" u="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«</a:t>
            </a:r>
            <a:r>
              <a:rPr lang="en-US" sz="2400" b="1" i="0" u="none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Игра</a:t>
            </a:r>
            <a:r>
              <a:rPr lang="en-US" sz="2400" b="1" i="0" u="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– </a:t>
            </a:r>
            <a:r>
              <a:rPr lang="en-US" sz="2400" b="1" i="0" u="none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это</a:t>
            </a:r>
            <a:r>
              <a:rPr lang="en-US" sz="2400" b="1" i="0" u="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1" i="0" u="none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огромное</a:t>
            </a:r>
            <a:r>
              <a:rPr lang="en-US" sz="2400" b="1" i="0" u="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1" i="0" u="none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светлое</a:t>
            </a:r>
            <a:r>
              <a:rPr lang="en-US" sz="2400" b="1" i="0" u="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1" i="0" u="none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окно</a:t>
            </a:r>
            <a:r>
              <a:rPr lang="en-US" sz="2400" b="1" i="0" u="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, </a:t>
            </a:r>
            <a:r>
              <a:rPr lang="en-US" sz="2400" b="1" i="0" u="none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через</a:t>
            </a:r>
            <a:r>
              <a:rPr lang="en-US" sz="2400" b="1" i="0" u="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1" i="0" u="none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которое</a:t>
            </a:r>
            <a:r>
              <a:rPr lang="en-US" sz="2400" b="1" i="0" u="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в </a:t>
            </a:r>
            <a:r>
              <a:rPr lang="en-US" sz="2400" b="1" i="0" u="none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духовный</a:t>
            </a:r>
            <a:r>
              <a:rPr lang="en-US" sz="2400" b="1" i="0" u="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1" i="0" u="none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мир</a:t>
            </a:r>
            <a:r>
              <a:rPr lang="en-US" sz="2400" b="1" i="0" u="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1" i="0" u="none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ребёнка</a:t>
            </a:r>
            <a:r>
              <a:rPr lang="en-US" sz="2400" b="1" i="0" u="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1" i="0" u="none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вливается</a:t>
            </a:r>
            <a:r>
              <a:rPr lang="en-US" sz="2400" b="1" i="0" u="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1" i="0" u="none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живительный</a:t>
            </a:r>
            <a:r>
              <a:rPr lang="en-US" sz="2400" b="1" i="0" u="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1" i="0" u="none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поток</a:t>
            </a:r>
            <a:r>
              <a:rPr lang="en-US" sz="2400" b="1" i="0" u="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1" i="0" u="none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представлений</a:t>
            </a:r>
            <a:r>
              <a:rPr lang="en-US" sz="2400" b="1" i="0" u="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, </a:t>
            </a:r>
            <a:r>
              <a:rPr lang="en-US" sz="2400" b="1" i="0" u="none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понятий</a:t>
            </a:r>
            <a:r>
              <a:rPr lang="en-US" sz="2400" b="1" i="0" u="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1" i="0" u="none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об</a:t>
            </a:r>
            <a:r>
              <a:rPr lang="en-US" sz="2400" b="1" i="0" u="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1" i="0" u="none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окружающем</a:t>
            </a:r>
            <a:r>
              <a:rPr lang="en-US" sz="2400" b="1" i="0" u="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1" i="0" u="none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мире</a:t>
            </a:r>
            <a:r>
              <a:rPr lang="en-US" sz="2400" b="1" i="0" u="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. </a:t>
            </a:r>
            <a:r>
              <a:rPr lang="en-US" sz="2400" b="1" i="0" u="none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Игра</a:t>
            </a:r>
            <a:r>
              <a:rPr lang="en-US" sz="2400" b="1" i="0" u="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– </a:t>
            </a:r>
            <a:r>
              <a:rPr lang="en-US" sz="2400" b="1" i="0" u="none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это</a:t>
            </a:r>
            <a:r>
              <a:rPr lang="en-US" sz="2400" b="1" i="0" u="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1" i="0" u="none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искра</a:t>
            </a:r>
            <a:r>
              <a:rPr lang="en-US" sz="2400" b="1" i="0" u="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, </a:t>
            </a:r>
            <a:r>
              <a:rPr lang="en-US" sz="2400" b="1" i="0" u="none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зажигающая</a:t>
            </a:r>
            <a:r>
              <a:rPr lang="en-US" sz="2400" b="1" i="0" u="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1" i="0" u="none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огонёк</a:t>
            </a:r>
            <a:r>
              <a:rPr lang="en-US" sz="2400" b="1" i="0" u="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1" i="0" u="none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пытливости</a:t>
            </a:r>
            <a:r>
              <a:rPr lang="en-US" sz="2400" b="1" i="0" u="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и </a:t>
            </a:r>
            <a:r>
              <a:rPr lang="en-US" sz="2400" b="1" i="0" u="none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любознательности</a:t>
            </a:r>
            <a:r>
              <a:rPr lang="en-US" sz="2400" b="1" i="0" u="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».</a:t>
            </a:r>
            <a:endParaRPr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-US" sz="2400" b="0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           </a:t>
            </a:r>
            <a:endParaRPr lang="ru-RU" sz="2400" b="0" i="0" u="none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342900" marR="0" lvl="0" indent="-342900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0" u="none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400" b="1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В.А. </a:t>
            </a:r>
            <a:r>
              <a:rPr lang="en-US" sz="2400" b="1" i="0" u="none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Сухомлинский</a:t>
            </a:r>
            <a:r>
              <a:rPr lang="en-US" sz="2400" b="1" i="0" u="none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endParaRPr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8556" y="1162050"/>
            <a:ext cx="3057525" cy="453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6"/>
          <p:cNvSpPr txBox="1">
            <a:spLocks noGrp="1"/>
          </p:cNvSpPr>
          <p:nvPr>
            <p:ph type="body" idx="1"/>
          </p:nvPr>
        </p:nvSpPr>
        <p:spPr>
          <a:xfrm>
            <a:off x="457200" y="1909481"/>
            <a:ext cx="8229600" cy="45316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</a:pPr>
            <a:r>
              <a:rPr lang="en-US" sz="4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  <a:r>
              <a:rPr lang="ru-RU" sz="4800" b="0" i="0" u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en-US" sz="4800" b="0" i="0" u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en-US" sz="4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US" sz="4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Настольные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</a:pPr>
            <a:r>
              <a:rPr lang="en-US" sz="4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  <a:r>
              <a:rPr lang="ru-RU" sz="4800" b="0" i="0" u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en-US" sz="4800" b="0" i="0" u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4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US" sz="4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Дидактические</a:t>
            </a:r>
            <a:r>
              <a:rPr lang="en-US" sz="4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</a:pPr>
            <a:r>
              <a:rPr lang="en-US" sz="4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а) </a:t>
            </a:r>
            <a:r>
              <a:rPr lang="en-US" sz="4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Сюжетно</a:t>
            </a:r>
            <a:r>
              <a:rPr lang="en-US" sz="4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– </a:t>
            </a:r>
            <a:r>
              <a:rPr lang="en-US" sz="4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ролевые</a:t>
            </a:r>
            <a:r>
              <a:rPr lang="en-US" sz="4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</a:pPr>
            <a:r>
              <a:rPr lang="en-US" sz="4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б) </a:t>
            </a:r>
            <a:r>
              <a:rPr lang="en-US" sz="4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Игры</a:t>
            </a:r>
            <a:r>
              <a:rPr lang="en-US" sz="4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– </a:t>
            </a:r>
            <a:r>
              <a:rPr lang="en-US" sz="4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путешествия</a:t>
            </a:r>
            <a:r>
              <a:rPr lang="en-US" sz="4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</a:pPr>
            <a:r>
              <a:rPr lang="en-US" sz="4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в) </a:t>
            </a:r>
            <a:r>
              <a:rPr lang="en-US" sz="4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Интеллектуальные</a:t>
            </a:r>
            <a:r>
              <a:rPr lang="en-US" sz="4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dirty="0"/>
          </a:p>
        </p:txBody>
      </p:sp>
      <p:sp>
        <p:nvSpPr>
          <p:cNvPr id="3" name="Google Shape;144;p23"/>
          <p:cNvSpPr txBox="1">
            <a:spLocks/>
          </p:cNvSpPr>
          <p:nvPr/>
        </p:nvSpPr>
        <p:spPr>
          <a:xfrm>
            <a:off x="1798184" y="290511"/>
            <a:ext cx="6143625" cy="1015775"/>
          </a:xfrm>
          <a:prstGeom prst="rect">
            <a:avLst/>
          </a:prstGeom>
          <a:solidFill>
            <a:srgbClr val="FFC000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63500" dist="20000" dir="540000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200"/>
              <a:buFont typeface="Times New Roman"/>
              <a:buNone/>
            </a:pPr>
            <a:r>
              <a:rPr lang="ru-RU" sz="3200" dirty="0" smtClean="0">
                <a:solidFill>
                  <a:srgbClr val="000000"/>
                </a:solidFill>
                <a:latin typeface="Times New Roman"/>
                <a:cs typeface="Times New Roman"/>
                <a:sym typeface="Times New Roman"/>
              </a:rPr>
              <a:t>Виды игр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822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7"/>
          <p:cNvSpPr txBox="1">
            <a:spLocks noGrp="1"/>
          </p:cNvSpPr>
          <p:nvPr>
            <p:ph type="body" idx="1"/>
          </p:nvPr>
        </p:nvSpPr>
        <p:spPr>
          <a:xfrm>
            <a:off x="457200" y="457200"/>
            <a:ext cx="8229600" cy="18614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</a:pPr>
            <a:r>
              <a:rPr lang="en-US" sz="2800" b="0" i="0" u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1" i="0" u="none" dirty="0" err="1">
                <a:solidFill>
                  <a:schemeClr val="dk2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Настольные</a:t>
            </a:r>
            <a:r>
              <a:rPr lang="en-US" sz="2800" b="1" i="0" u="none" dirty="0">
                <a:solidFill>
                  <a:schemeClr val="dk2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800" b="1" i="0" u="none" dirty="0" err="1">
                <a:solidFill>
                  <a:schemeClr val="dk2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игры</a:t>
            </a:r>
            <a:r>
              <a:rPr lang="en-US" sz="2800" b="0" i="0" u="none" dirty="0">
                <a:solidFill>
                  <a:schemeClr val="dk2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2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развивают</a:t>
            </a:r>
            <a:r>
              <a:rPr lang="en-US" sz="2800" b="0" i="0" u="none" dirty="0">
                <a:solidFill>
                  <a:schemeClr val="dk2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2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воображение</a:t>
            </a:r>
            <a:r>
              <a:rPr lang="en-US" sz="2800" b="0" i="0" u="none" dirty="0">
                <a:solidFill>
                  <a:schemeClr val="dk2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, </a:t>
            </a:r>
            <a:r>
              <a:rPr lang="en-US" sz="2800" b="0" i="0" u="none" dirty="0" err="1">
                <a:solidFill>
                  <a:schemeClr val="dk2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сообразительность</a:t>
            </a:r>
            <a:r>
              <a:rPr lang="en-US" sz="2800" b="0" i="0" u="none" dirty="0">
                <a:solidFill>
                  <a:schemeClr val="dk2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и </a:t>
            </a:r>
            <a:r>
              <a:rPr lang="en-US" sz="2800" b="0" i="0" u="none" dirty="0" err="1">
                <a:solidFill>
                  <a:schemeClr val="dk2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наблюдательность</a:t>
            </a:r>
            <a:r>
              <a:rPr lang="en-US" sz="2800" b="0" i="0" u="none" dirty="0">
                <a:solidFill>
                  <a:schemeClr val="dk2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. </a:t>
            </a:r>
            <a:r>
              <a:rPr lang="en-US" sz="2800" b="0" i="0" u="none" dirty="0" err="1">
                <a:solidFill>
                  <a:schemeClr val="dk2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Дети</a:t>
            </a:r>
            <a:r>
              <a:rPr lang="en-US" sz="2800" b="0" i="0" u="none" dirty="0">
                <a:solidFill>
                  <a:schemeClr val="dk2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2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учатся</a:t>
            </a:r>
            <a:r>
              <a:rPr lang="en-US" sz="2800" b="0" i="0" u="none" dirty="0">
                <a:solidFill>
                  <a:schemeClr val="dk2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2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быстро</a:t>
            </a:r>
            <a:r>
              <a:rPr lang="en-US" sz="2800" b="0" i="0" u="none" dirty="0">
                <a:solidFill>
                  <a:schemeClr val="dk2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и </a:t>
            </a:r>
            <a:r>
              <a:rPr lang="en-US" sz="2800" b="0" i="0" u="none" dirty="0" err="1">
                <a:solidFill>
                  <a:schemeClr val="dk2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логично</a:t>
            </a:r>
            <a:r>
              <a:rPr lang="en-US" sz="2800" b="0" i="0" u="none" dirty="0">
                <a:solidFill>
                  <a:schemeClr val="dk2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2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рассуждать</a:t>
            </a:r>
            <a:r>
              <a:rPr lang="en-US" sz="2800" b="0" i="0" u="none" dirty="0">
                <a:solidFill>
                  <a:schemeClr val="dk2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. </a:t>
            </a:r>
            <a:endParaRPr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00100" y="2188029"/>
            <a:ext cx="37719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 настольным играм относят такие математические игры как математическое лото, игры на шахматной доске, игры со спичками, различные головоломки и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т.п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025" y="1753961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5641" y="4721434"/>
            <a:ext cx="2505075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533" y="3186566"/>
            <a:ext cx="2555998" cy="1208768"/>
          </a:xfrm>
          <a:prstGeom prst="rect">
            <a:avLst/>
          </a:prstGeom>
          <a:noFill/>
          <a:ln w="57150">
            <a:solidFill>
              <a:srgbClr val="7030A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8"/>
          <p:cNvSpPr txBox="1">
            <a:spLocks noGrp="1"/>
          </p:cNvSpPr>
          <p:nvPr>
            <p:ph type="body" idx="1"/>
          </p:nvPr>
        </p:nvSpPr>
        <p:spPr>
          <a:xfrm>
            <a:off x="609600" y="3810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1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</a:t>
            </a:r>
            <a:r>
              <a:rPr lang="en-US" sz="3200" b="1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Дидактические</a:t>
            </a:r>
            <a:r>
              <a:rPr lang="en-US" sz="3200" b="1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1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игры</a:t>
            </a:r>
            <a:r>
              <a:rPr lang="en-US" sz="3200" b="1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направлены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решение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конкретных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задач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обучения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детей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32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но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в </a:t>
            </a:r>
            <a:r>
              <a:rPr lang="en-US" sz="32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тоже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время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в </a:t>
            </a:r>
            <a:r>
              <a:rPr lang="en-US" sz="32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них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проявляются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воспитывающие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и </a:t>
            </a:r>
            <a:r>
              <a:rPr lang="en-US" sz="32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развивающие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влияния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игровой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деятельности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Большинство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дидактических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игр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заключают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в </a:t>
            </a:r>
            <a:r>
              <a:rPr lang="en-US" sz="32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себе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вопрос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32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задание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32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призыв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к </a:t>
            </a:r>
            <a:r>
              <a:rPr lang="en-US" sz="32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действию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32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например</a:t>
            </a:r>
            <a:r>
              <a:rPr lang="en-US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dirty="0"/>
          </a:p>
          <a:p>
            <a: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670" y="182880"/>
            <a:ext cx="8172449" cy="5623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47"/>
          <p:cNvSpPr txBox="1">
            <a:spLocks noGrp="1"/>
          </p:cNvSpPr>
          <p:nvPr>
            <p:ph type="body" idx="1"/>
          </p:nvPr>
        </p:nvSpPr>
        <p:spPr>
          <a:xfrm>
            <a:off x="762000" y="0"/>
            <a:ext cx="822960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1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Сюжетно-ролевые</a:t>
            </a:r>
            <a:r>
              <a:rPr lang="en-US" sz="2800" b="1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1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игры</a:t>
            </a:r>
            <a:r>
              <a:rPr lang="en-US" sz="2800" b="1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можно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обозначить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как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творческие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Их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основное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отличие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от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других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игр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заключается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в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самостоятельности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создания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сюжета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и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правил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игры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и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их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выполнение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Наиболее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притягательную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силу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для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младших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школьников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имеют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те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роли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которые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дают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им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возможность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проявлять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высокие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моральные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качества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личности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честность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смелость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товарищество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находчивость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остроумие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смекалку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Поэтому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такие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игры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содействуют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не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только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выработке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отдельных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математических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навыков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но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и 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остроты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и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логичности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мысли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err="1" smtClean="0">
                <a:solidFill>
                  <a:schemeClr val="tx1"/>
                </a:solidFill>
              </a:rPr>
              <a:t>Арсемикова</a:t>
            </a:r>
            <a:r>
              <a:rPr lang="ru-RU" sz="3600" b="1" dirty="0" smtClean="0">
                <a:solidFill>
                  <a:schemeClr val="tx1"/>
                </a:solidFill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</a:rPr>
              <a:t>Аминат</a:t>
            </a:r>
            <a:r>
              <a:rPr lang="ru-RU" sz="3600" b="1" dirty="0" smtClean="0">
                <a:solidFill>
                  <a:schemeClr val="tx1"/>
                </a:solidFill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</a:rPr>
              <a:t>Идрисовна</a:t>
            </a:r>
            <a:r>
              <a:rPr lang="ru-RU" sz="3600" b="1" dirty="0" smtClean="0">
                <a:solidFill>
                  <a:schemeClr val="tx1"/>
                </a:solidFill>
              </a:rPr>
              <a:t>- </a:t>
            </a:r>
            <a:endParaRPr lang="ru-RU" sz="3600" b="1" dirty="0">
              <a:solidFill>
                <a:schemeClr val="tx1"/>
              </a:solidFill>
            </a:endParaRPr>
          </a:p>
          <a:p>
            <a:pPr marL="114300" indent="0">
              <a:buNone/>
            </a:pPr>
            <a:r>
              <a:rPr lang="ru-RU" sz="3600" b="1" dirty="0" smtClean="0">
                <a:solidFill>
                  <a:schemeClr val="tx1"/>
                </a:solidFill>
              </a:rPr>
              <a:t>     </a:t>
            </a:r>
            <a:r>
              <a:rPr lang="ru-RU" sz="2800" b="1" dirty="0" smtClean="0">
                <a:solidFill>
                  <a:srgbClr val="002060"/>
                </a:solidFill>
              </a:rPr>
              <a:t>учитель начальных классов МБОУ «СОШ  с. Дачу-</a:t>
            </a:r>
            <a:r>
              <a:rPr lang="ru-RU" sz="2800" b="1" dirty="0" err="1" smtClean="0">
                <a:solidFill>
                  <a:srgbClr val="002060"/>
                </a:solidFill>
              </a:rPr>
              <a:t>Борзой»</a:t>
            </a:r>
            <a:r>
              <a:rPr lang="ru-RU" sz="2400" b="1" dirty="0" err="1">
                <a:solidFill>
                  <a:srgbClr val="002060"/>
                </a:solidFill>
              </a:rPr>
              <a:t>.</a:t>
            </a:r>
            <a:r>
              <a:rPr lang="ru-RU" sz="3200" b="1" dirty="0" err="1" smtClean="0">
                <a:solidFill>
                  <a:schemeClr val="bg1"/>
                </a:solidFill>
              </a:rPr>
              <a:t>на</a:t>
            </a:r>
            <a:endParaRPr lang="ru-RU" sz="3200" b="1" dirty="0" smtClean="0">
              <a:solidFill>
                <a:schemeClr val="bg1"/>
              </a:solidFill>
            </a:endParaRPr>
          </a:p>
          <a:p>
            <a:pPr lvl="0">
              <a:buClr>
                <a:srgbClr val="F3A447"/>
              </a:buClr>
            </a:pPr>
            <a:endParaRPr lang="ru-RU" sz="3600" b="1" dirty="0" smtClean="0">
              <a:solidFill>
                <a:schemeClr val="tx1"/>
              </a:solidFill>
            </a:endParaRPr>
          </a:p>
          <a:p>
            <a:pPr lvl="0">
              <a:buClr>
                <a:srgbClr val="F3A447"/>
              </a:buClr>
              <a:buFont typeface="Arial" pitchFamily="34" charset="0"/>
              <a:buChar char="•"/>
            </a:pPr>
            <a:r>
              <a:rPr lang="ru-RU" sz="3600" b="1" dirty="0">
                <a:solidFill>
                  <a:schemeClr val="tx1"/>
                </a:solidFill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</a:rPr>
              <a:t>  Учащиеся 3 «а» класса </a:t>
            </a:r>
            <a:r>
              <a:rPr lang="ru-RU" sz="3200" b="1" dirty="0" smtClean="0">
                <a:solidFill>
                  <a:schemeClr val="bg1"/>
                </a:solidFill>
              </a:rPr>
              <a:t>М</a:t>
            </a:r>
          </a:p>
          <a:p>
            <a:pPr lvl="0">
              <a:buClr>
                <a:srgbClr val="F3A447"/>
              </a:buClr>
            </a:pPr>
            <a:r>
              <a:rPr lang="ru-RU" b="1" dirty="0" smtClean="0">
                <a:solidFill>
                  <a:schemeClr val="tx1"/>
                </a:solidFill>
              </a:rPr>
              <a:t>МБОУ </a:t>
            </a:r>
            <a:r>
              <a:rPr lang="ru-RU" b="1" dirty="0">
                <a:solidFill>
                  <a:schemeClr val="tx1"/>
                </a:solidFill>
              </a:rPr>
              <a:t>«</a:t>
            </a:r>
            <a:r>
              <a:rPr lang="ru-RU" b="1" dirty="0" err="1">
                <a:solidFill>
                  <a:schemeClr val="tx1"/>
                </a:solidFill>
              </a:rPr>
              <a:t>Сош</a:t>
            </a:r>
            <a:r>
              <a:rPr lang="ru-RU" b="1" dirty="0">
                <a:solidFill>
                  <a:schemeClr val="tx1"/>
                </a:solidFill>
              </a:rPr>
              <a:t> с. Дачу-Борзой</a:t>
            </a:r>
            <a:r>
              <a:rPr lang="ru-RU" b="1" dirty="0" smtClean="0">
                <a:solidFill>
                  <a:schemeClr val="tx1"/>
                </a:solidFill>
              </a:rPr>
              <a:t>».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3600" b="1" dirty="0" err="1" smtClean="0">
                <a:solidFill>
                  <a:schemeClr val="bg1"/>
                </a:solidFill>
              </a:rPr>
              <a:t>н</a:t>
            </a:r>
            <a:r>
              <a:rPr lang="ru-RU" sz="3200" b="1" dirty="0" err="1" smtClean="0">
                <a:solidFill>
                  <a:schemeClr val="bg1"/>
                </a:solidFill>
              </a:rPr>
              <a:t>Б</a:t>
            </a:r>
            <a:r>
              <a:rPr lang="ru-RU" sz="3200" b="1" dirty="0" smtClean="0">
                <a:solidFill>
                  <a:schemeClr val="bg1"/>
                </a:solidFill>
              </a:rPr>
              <a:t> </a:t>
            </a:r>
            <a:r>
              <a:rPr lang="ru-RU" sz="3200" b="1" dirty="0">
                <a:solidFill>
                  <a:schemeClr val="bg1"/>
                </a:solidFill>
              </a:rPr>
              <a:t>«СОШ с. Дачу-Борзой» Шатойского муниципального района.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002060"/>
                </a:solidFill>
              </a:rPr>
              <a:t>Участники</a:t>
            </a:r>
            <a:r>
              <a:rPr lang="ru-RU" sz="6600" dirty="0" smtClean="0">
                <a:solidFill>
                  <a:srgbClr val="002060"/>
                </a:solidFill>
              </a:rPr>
              <a:t>:</a:t>
            </a:r>
            <a:endParaRPr lang="ru-RU" sz="6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88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4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Игра</a:t>
            </a:r>
            <a:r>
              <a:rPr lang="en-US" sz="4400" b="0" i="0" u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«</a:t>
            </a:r>
            <a:r>
              <a:rPr lang="en-US" sz="4400" b="0" i="0" u="none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Театр</a:t>
            </a:r>
            <a:r>
              <a:rPr lang="en-US" sz="4400" b="0" i="0" u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» </a:t>
            </a:r>
            <a:endParaRPr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617662">
            <a:off x="1573134" y="1396595"/>
            <a:ext cx="5737455" cy="45822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51"/>
          <p:cNvSpPr txBox="1">
            <a:spLocks noGrp="1"/>
          </p:cNvSpPr>
          <p:nvPr>
            <p:ph type="body" idx="1"/>
          </p:nvPr>
        </p:nvSpPr>
        <p:spPr>
          <a:xfrm>
            <a:off x="533400" y="152400"/>
            <a:ext cx="8229600" cy="6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1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Игры-путешествия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способствуют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углублению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закреплению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учебного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материала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играх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—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путешествиях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ненавязчиво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обогащается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запас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развивается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речь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активизируется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внимание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детей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расширяется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кругозор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прививается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интерес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к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предмету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развивается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творческая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фантазия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и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воспитываются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нравственные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качества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И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главное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-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огромный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эффект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;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ни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одного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скучающего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уроке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!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Всем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интересно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дети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играют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а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играя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непроизвольно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закрепляют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и 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доводят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до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автоматизированного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навыка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математические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знания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9" name="Google Shape;329;p52" descr="s11150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Google Shape;330;p52" descr="space_3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304800" y="-228600"/>
            <a:ext cx="9753600" cy="7315200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Google Shape;331;p52"/>
          <p:cNvSpPr/>
          <p:nvPr/>
        </p:nvSpPr>
        <p:spPr>
          <a:xfrm>
            <a:off x="-179614" y="1196975"/>
            <a:ext cx="9628414" cy="4319587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l"/>
            <a:r>
              <a:rPr b="0" i="0" dirty="0" err="1">
                <a:ln>
                  <a:noFill/>
                </a:ln>
                <a:gradFill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Impact"/>
              </a:rPr>
              <a:t>Путешествие</a:t>
            </a:r>
            <a:r>
              <a:rPr b="0" i="0" dirty="0">
                <a:ln>
                  <a:noFill/>
                </a:ln>
                <a:gradFill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Impact"/>
              </a:rPr>
              <a:t> </a:t>
            </a:r>
            <a:r>
              <a:rPr b="0" i="0" dirty="0" err="1">
                <a:ln>
                  <a:noFill/>
                </a:ln>
                <a:gradFill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Impact"/>
              </a:rPr>
              <a:t>по</a:t>
            </a:r>
            <a:r>
              <a:rPr b="0" i="0" dirty="0">
                <a:ln>
                  <a:noFill/>
                </a:ln>
                <a:gradFill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Impact"/>
              </a:rPr>
              <a:t> </a:t>
            </a:r>
            <a:r>
              <a:rPr b="0" i="0" dirty="0" err="1">
                <a:ln>
                  <a:noFill/>
                </a:ln>
                <a:gradFill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Impact"/>
              </a:rPr>
              <a:t>галактике</a:t>
            </a:r>
            <a:r>
              <a:rPr b="0" i="0" dirty="0">
                <a:ln>
                  <a:noFill/>
                </a:ln>
                <a:gradFill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Impact"/>
              </a:rPr>
              <a:t>  "</a:t>
            </a:r>
            <a:r>
              <a:rPr b="0" i="0" dirty="0" err="1">
                <a:ln>
                  <a:noFill/>
                </a:ln>
                <a:gradFill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Impact"/>
              </a:rPr>
              <a:t>Математика</a:t>
            </a:r>
            <a:r>
              <a:rPr b="0" i="0" dirty="0">
                <a:ln>
                  <a:noFill/>
                </a:ln>
                <a:gradFill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Impact"/>
              </a:rPr>
              <a:t>"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6" name="Google Shape;336;p53" descr="Млечный Путь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37" name="Google Shape;337;p53"/>
          <p:cNvSpPr/>
          <p:nvPr/>
        </p:nvSpPr>
        <p:spPr>
          <a:xfrm>
            <a:off x="277586" y="1196975"/>
            <a:ext cx="8392885" cy="3887787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l"/>
            <a:r>
              <a:rPr b="0" i="0" dirty="0" err="1">
                <a:ln>
                  <a:noFill/>
                </a:ln>
                <a:gradFill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Impact"/>
              </a:rPr>
              <a:t>Созвездие</a:t>
            </a:r>
            <a:r>
              <a:rPr b="0" i="0" dirty="0">
                <a:ln>
                  <a:noFill/>
                </a:ln>
                <a:gradFill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Impact"/>
              </a:rPr>
              <a:t>  "</a:t>
            </a:r>
            <a:r>
              <a:rPr b="0" i="0" dirty="0" err="1">
                <a:ln>
                  <a:noFill/>
                </a:ln>
                <a:gradFill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Impact"/>
              </a:rPr>
              <a:t>Разминка</a:t>
            </a:r>
            <a:r>
              <a:rPr b="0" i="0" dirty="0">
                <a:ln>
                  <a:noFill/>
                </a:ln>
                <a:gradFill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Impact"/>
              </a:rPr>
              <a:t>"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2" name="Google Shape;342;p54" descr="space_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04800" y="-228600"/>
            <a:ext cx="9753600" cy="7315200"/>
          </a:xfrm>
          <a:prstGeom prst="rect">
            <a:avLst/>
          </a:prstGeom>
          <a:noFill/>
          <a:ln>
            <a:noFill/>
          </a:ln>
        </p:spPr>
      </p:pic>
      <p:sp>
        <p:nvSpPr>
          <p:cNvPr id="343" name="Google Shape;343;p54"/>
          <p:cNvSpPr/>
          <p:nvPr/>
        </p:nvSpPr>
        <p:spPr>
          <a:xfrm>
            <a:off x="228600" y="1196975"/>
            <a:ext cx="8915400" cy="3887787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l"/>
            <a:r>
              <a:rPr b="0" i="0" dirty="0" err="1">
                <a:ln>
                  <a:noFill/>
                </a:ln>
                <a:gradFill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Impact"/>
              </a:rPr>
              <a:t>Созвездие</a:t>
            </a:r>
            <a:r>
              <a:rPr b="0" i="0" dirty="0">
                <a:ln>
                  <a:noFill/>
                </a:ln>
                <a:gradFill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Impact"/>
              </a:rPr>
              <a:t>  "</a:t>
            </a:r>
            <a:r>
              <a:rPr b="0" i="0" dirty="0" err="1">
                <a:ln>
                  <a:noFill/>
                </a:ln>
                <a:gradFill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Impact"/>
              </a:rPr>
              <a:t>Примерово</a:t>
            </a:r>
            <a:r>
              <a:rPr b="0" i="0" dirty="0">
                <a:ln>
                  <a:noFill/>
                </a:ln>
                <a:gradFill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Impact"/>
              </a:rPr>
              <a:t>"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" name="Google Shape;348;p55" descr="space_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49" name="Google Shape;349;p55"/>
          <p:cNvSpPr/>
          <p:nvPr/>
        </p:nvSpPr>
        <p:spPr>
          <a:xfrm>
            <a:off x="669472" y="1196975"/>
            <a:ext cx="7854042" cy="3887787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l"/>
            <a:r>
              <a:rPr b="0" i="0" dirty="0" err="1">
                <a:ln>
                  <a:noFill/>
                </a:ln>
                <a:gradFill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Impact"/>
              </a:rPr>
              <a:t>Созвездие</a:t>
            </a:r>
            <a:r>
              <a:rPr b="0" i="0" dirty="0">
                <a:ln>
                  <a:noFill/>
                </a:ln>
                <a:gradFill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Impact"/>
              </a:rPr>
              <a:t>  "</a:t>
            </a:r>
            <a:r>
              <a:rPr b="0" i="0" dirty="0" err="1">
                <a:ln>
                  <a:noFill/>
                </a:ln>
                <a:gradFill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Impact"/>
              </a:rPr>
              <a:t>Задачкино</a:t>
            </a:r>
            <a:r>
              <a:rPr b="0" i="0" dirty="0">
                <a:ln>
                  <a:noFill/>
                </a:ln>
                <a:gradFill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Impact"/>
              </a:rPr>
              <a:t>"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4" name="Google Shape;354;p56" descr="space_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04800" y="-228600"/>
            <a:ext cx="9753600" cy="7315200"/>
          </a:xfrm>
          <a:prstGeom prst="rect">
            <a:avLst/>
          </a:prstGeom>
          <a:noFill/>
          <a:ln>
            <a:noFill/>
          </a:ln>
        </p:spPr>
      </p:pic>
      <p:sp>
        <p:nvSpPr>
          <p:cNvPr id="355" name="Google Shape;355;p56"/>
          <p:cNvSpPr/>
          <p:nvPr/>
        </p:nvSpPr>
        <p:spPr>
          <a:xfrm>
            <a:off x="277586" y="1196975"/>
            <a:ext cx="8719457" cy="3887787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l"/>
            <a:r>
              <a:rPr b="0" i="0" dirty="0" err="1">
                <a:ln>
                  <a:noFill/>
                </a:ln>
                <a:gradFill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Impact"/>
              </a:rPr>
              <a:t>Созвездие</a:t>
            </a:r>
            <a:r>
              <a:rPr b="0" i="0" dirty="0">
                <a:ln>
                  <a:noFill/>
                </a:ln>
                <a:gradFill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Impact"/>
              </a:rPr>
              <a:t>  "</a:t>
            </a:r>
            <a:r>
              <a:rPr b="0" i="0" dirty="0" err="1">
                <a:ln>
                  <a:noFill/>
                </a:ln>
                <a:gradFill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Impact"/>
              </a:rPr>
              <a:t>Размышляйкино</a:t>
            </a:r>
            <a:r>
              <a:rPr b="0" i="0" dirty="0">
                <a:ln>
                  <a:noFill/>
                </a:ln>
                <a:gradFill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Impact"/>
              </a:rPr>
              <a:t>"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24643" y="718457"/>
            <a:ext cx="736418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/>
              </a:rPr>
              <a:t>Ключом развития математических способностей является  организация целенаправленной интеллектуально – познавательной деятельности, и я пришла к выводу, что именно  </a:t>
            </a:r>
            <a:r>
              <a:rPr lang="ru-RU" sz="3200" b="1" dirty="0">
                <a:latin typeface="Times New Roman"/>
              </a:rPr>
              <a:t>интеллектуальные игры</a:t>
            </a:r>
            <a:r>
              <a:rPr lang="ru-RU" sz="3200" dirty="0">
                <a:latin typeface="Times New Roman"/>
              </a:rPr>
              <a:t> опираются на поисковую активность и сообразительность ребенка, а не усвоение каких-либо конкретных знаний и умений</a:t>
            </a:r>
            <a:r>
              <a:rPr lang="ru-RU" sz="2800" b="1" dirty="0">
                <a:latin typeface="Times New Roman"/>
              </a:rPr>
              <a:t>.</a:t>
            </a:r>
            <a:r>
              <a:rPr lang="ru-RU" dirty="0">
                <a:solidFill>
                  <a:srgbClr val="800080"/>
                </a:solidFill>
                <a:latin typeface="Times New Roman"/>
              </a:rPr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72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59"/>
          <p:cNvSpPr txBox="1"/>
          <p:nvPr/>
        </p:nvSpPr>
        <p:spPr>
          <a:xfrm>
            <a:off x="468312" y="0"/>
            <a:ext cx="7921625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Book Antiqua"/>
              <a:buNone/>
            </a:pPr>
            <a:r>
              <a:rPr lang="en-US" sz="4400" b="0" i="0" u="none">
                <a:solidFill>
                  <a:schemeClr val="accent2"/>
                </a:solidFill>
                <a:latin typeface="Book Antiqua"/>
                <a:ea typeface="Book Antiqua"/>
                <a:cs typeface="Book Antiqua"/>
                <a:sym typeface="Book Antiqua"/>
              </a:rPr>
              <a:t>Кроссворд</a:t>
            </a:r>
            <a:endParaRPr/>
          </a:p>
        </p:txBody>
      </p:sp>
      <p:sp>
        <p:nvSpPr>
          <p:cNvPr id="373" name="Google Shape;373;p59"/>
          <p:cNvSpPr txBox="1"/>
          <p:nvPr/>
        </p:nvSpPr>
        <p:spPr>
          <a:xfrm>
            <a:off x="0" y="692150"/>
            <a:ext cx="9144000" cy="822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400"/>
              <a:buFont typeface="Book Antiqua"/>
              <a:buNone/>
            </a:pPr>
            <a:r>
              <a:rPr lang="en-US" sz="2400" b="0" i="0" u="none">
                <a:solidFill>
                  <a:srgbClr val="0000FF"/>
                </a:solidFill>
                <a:latin typeface="Book Antiqua"/>
                <a:ea typeface="Book Antiqua"/>
                <a:cs typeface="Book Antiqua"/>
                <a:sym typeface="Book Antiqua"/>
              </a:rPr>
              <a:t>	Разгадай ребусы. Пример-подсказка: 3буна – это «трибуна».</a:t>
            </a:r>
            <a:endParaRPr/>
          </a:p>
        </p:txBody>
      </p:sp>
      <p:cxnSp>
        <p:nvCxnSpPr>
          <p:cNvPr id="374" name="Google Shape;374;p59"/>
          <p:cNvCxnSpPr/>
          <p:nvPr/>
        </p:nvCxnSpPr>
        <p:spPr>
          <a:xfrm>
            <a:off x="2771775" y="2060575"/>
            <a:ext cx="3240087" cy="0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75" name="Google Shape;375;p59"/>
          <p:cNvCxnSpPr/>
          <p:nvPr/>
        </p:nvCxnSpPr>
        <p:spPr>
          <a:xfrm>
            <a:off x="1474787" y="2708275"/>
            <a:ext cx="4537075" cy="0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76" name="Google Shape;376;p59"/>
          <p:cNvCxnSpPr/>
          <p:nvPr/>
        </p:nvCxnSpPr>
        <p:spPr>
          <a:xfrm>
            <a:off x="1474787" y="3355975"/>
            <a:ext cx="4537075" cy="0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77" name="Google Shape;377;p59"/>
          <p:cNvCxnSpPr/>
          <p:nvPr/>
        </p:nvCxnSpPr>
        <p:spPr>
          <a:xfrm>
            <a:off x="1474787" y="4005262"/>
            <a:ext cx="4537075" cy="0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78" name="Google Shape;378;p59"/>
          <p:cNvCxnSpPr/>
          <p:nvPr/>
        </p:nvCxnSpPr>
        <p:spPr>
          <a:xfrm>
            <a:off x="2122487" y="4652962"/>
            <a:ext cx="4537075" cy="0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79" name="Google Shape;379;p59"/>
          <p:cNvCxnSpPr/>
          <p:nvPr/>
        </p:nvCxnSpPr>
        <p:spPr>
          <a:xfrm>
            <a:off x="179387" y="5302250"/>
            <a:ext cx="6516687" cy="0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80" name="Google Shape;380;p59"/>
          <p:cNvCxnSpPr/>
          <p:nvPr/>
        </p:nvCxnSpPr>
        <p:spPr>
          <a:xfrm>
            <a:off x="179387" y="5949950"/>
            <a:ext cx="4572000" cy="0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81" name="Google Shape;381;p59"/>
          <p:cNvCxnSpPr/>
          <p:nvPr/>
        </p:nvCxnSpPr>
        <p:spPr>
          <a:xfrm>
            <a:off x="2771775" y="2060575"/>
            <a:ext cx="0" cy="3887787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82" name="Google Shape;382;p59"/>
          <p:cNvCxnSpPr/>
          <p:nvPr/>
        </p:nvCxnSpPr>
        <p:spPr>
          <a:xfrm>
            <a:off x="3419475" y="2060575"/>
            <a:ext cx="0" cy="3887787"/>
          </a:xfrm>
          <a:prstGeom prst="straightConnector1">
            <a:avLst/>
          </a:prstGeom>
          <a:noFill/>
          <a:ln w="57150" cap="flat" cmpd="sng">
            <a:solidFill>
              <a:schemeClr val="lt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83" name="Google Shape;383;p59"/>
          <p:cNvCxnSpPr/>
          <p:nvPr/>
        </p:nvCxnSpPr>
        <p:spPr>
          <a:xfrm>
            <a:off x="4067175" y="2060575"/>
            <a:ext cx="0" cy="3887787"/>
          </a:xfrm>
          <a:prstGeom prst="straightConnector1">
            <a:avLst/>
          </a:prstGeom>
          <a:noFill/>
          <a:ln w="57150" cap="flat" cmpd="sng">
            <a:solidFill>
              <a:schemeClr val="lt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84" name="Google Shape;384;p59"/>
          <p:cNvCxnSpPr/>
          <p:nvPr/>
        </p:nvCxnSpPr>
        <p:spPr>
          <a:xfrm>
            <a:off x="4714875" y="2060575"/>
            <a:ext cx="0" cy="3887787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85" name="Google Shape;385;p59"/>
          <p:cNvCxnSpPr/>
          <p:nvPr/>
        </p:nvCxnSpPr>
        <p:spPr>
          <a:xfrm>
            <a:off x="5364162" y="2060575"/>
            <a:ext cx="0" cy="3240087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86" name="Google Shape;386;p59"/>
          <p:cNvCxnSpPr/>
          <p:nvPr/>
        </p:nvCxnSpPr>
        <p:spPr>
          <a:xfrm>
            <a:off x="6011862" y="2060575"/>
            <a:ext cx="0" cy="3240087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87" name="Google Shape;387;p59"/>
          <p:cNvCxnSpPr/>
          <p:nvPr/>
        </p:nvCxnSpPr>
        <p:spPr>
          <a:xfrm>
            <a:off x="6659562" y="4652962"/>
            <a:ext cx="0" cy="647700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88" name="Google Shape;388;p59"/>
          <p:cNvCxnSpPr/>
          <p:nvPr/>
        </p:nvCxnSpPr>
        <p:spPr>
          <a:xfrm>
            <a:off x="2122487" y="2708275"/>
            <a:ext cx="0" cy="1944687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89" name="Google Shape;389;p59"/>
          <p:cNvCxnSpPr/>
          <p:nvPr/>
        </p:nvCxnSpPr>
        <p:spPr>
          <a:xfrm>
            <a:off x="1474787" y="2708275"/>
            <a:ext cx="0" cy="1296987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90" name="Google Shape;390;p59"/>
          <p:cNvCxnSpPr/>
          <p:nvPr/>
        </p:nvCxnSpPr>
        <p:spPr>
          <a:xfrm>
            <a:off x="2122487" y="5300662"/>
            <a:ext cx="0" cy="647700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91" name="Google Shape;391;p59"/>
          <p:cNvCxnSpPr/>
          <p:nvPr/>
        </p:nvCxnSpPr>
        <p:spPr>
          <a:xfrm>
            <a:off x="1474787" y="5300662"/>
            <a:ext cx="0" cy="647700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92" name="Google Shape;392;p59"/>
          <p:cNvCxnSpPr/>
          <p:nvPr/>
        </p:nvCxnSpPr>
        <p:spPr>
          <a:xfrm>
            <a:off x="827087" y="5300662"/>
            <a:ext cx="0" cy="647700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93" name="Google Shape;393;p59"/>
          <p:cNvCxnSpPr/>
          <p:nvPr/>
        </p:nvCxnSpPr>
        <p:spPr>
          <a:xfrm>
            <a:off x="179387" y="5302250"/>
            <a:ext cx="0" cy="647700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394" name="Google Shape;394;p59"/>
          <p:cNvSpPr txBox="1"/>
          <p:nvPr/>
        </p:nvSpPr>
        <p:spPr>
          <a:xfrm>
            <a:off x="5795962" y="1412875"/>
            <a:ext cx="3132137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ts val="2600"/>
              <a:buFont typeface="Book Antiqua"/>
              <a:buNone/>
            </a:pPr>
            <a:r>
              <a:rPr lang="en-US" sz="2600" b="0" i="0" u="sng">
                <a:solidFill>
                  <a:srgbClr val="008000"/>
                </a:solidFill>
                <a:latin typeface="Book Antiqua"/>
                <a:ea typeface="Book Antiqua"/>
                <a:cs typeface="Book Antiqua"/>
                <a:sym typeface="Book Antiqua"/>
              </a:rPr>
              <a:t>По горизонтали:</a:t>
            </a:r>
            <a:endParaRPr/>
          </a:p>
        </p:txBody>
      </p:sp>
      <p:sp>
        <p:nvSpPr>
          <p:cNvPr id="395" name="Google Shape;395;p59"/>
          <p:cNvSpPr txBox="1"/>
          <p:nvPr/>
        </p:nvSpPr>
        <p:spPr>
          <a:xfrm>
            <a:off x="2771775" y="2060575"/>
            <a:ext cx="431800" cy="3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ook Antiqua"/>
              <a:buNone/>
            </a:pPr>
            <a:r>
              <a:rPr lang="en-US" sz="1800" b="0" i="0" u="non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1</a:t>
            </a:r>
            <a:endParaRPr/>
          </a:p>
        </p:txBody>
      </p:sp>
      <p:sp>
        <p:nvSpPr>
          <p:cNvPr id="396" name="Google Shape;396;p59"/>
          <p:cNvSpPr txBox="1"/>
          <p:nvPr/>
        </p:nvSpPr>
        <p:spPr>
          <a:xfrm>
            <a:off x="1476375" y="2708275"/>
            <a:ext cx="431800" cy="3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ook Antiqua"/>
              <a:buNone/>
            </a:pPr>
            <a:r>
              <a:rPr lang="en-US" sz="1800" b="0" i="0" u="non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2</a:t>
            </a:r>
            <a:endParaRPr/>
          </a:p>
        </p:txBody>
      </p:sp>
      <p:sp>
        <p:nvSpPr>
          <p:cNvPr id="397" name="Google Shape;397;p59"/>
          <p:cNvSpPr txBox="1"/>
          <p:nvPr/>
        </p:nvSpPr>
        <p:spPr>
          <a:xfrm>
            <a:off x="1476375" y="3357562"/>
            <a:ext cx="431800" cy="3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ook Antiqua"/>
              <a:buNone/>
            </a:pPr>
            <a:r>
              <a:rPr lang="en-US" sz="1800" b="0" i="0" u="non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3</a:t>
            </a:r>
            <a:endParaRPr/>
          </a:p>
        </p:txBody>
      </p:sp>
      <p:sp>
        <p:nvSpPr>
          <p:cNvPr id="398" name="Google Shape;398;p59"/>
          <p:cNvSpPr txBox="1"/>
          <p:nvPr/>
        </p:nvSpPr>
        <p:spPr>
          <a:xfrm>
            <a:off x="2124075" y="4005262"/>
            <a:ext cx="431800" cy="3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ook Antiqua"/>
              <a:buNone/>
            </a:pPr>
            <a:r>
              <a:rPr lang="en-US" sz="1800" b="0" i="0" u="non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4</a:t>
            </a:r>
            <a:endParaRPr/>
          </a:p>
        </p:txBody>
      </p:sp>
      <p:sp>
        <p:nvSpPr>
          <p:cNvPr id="399" name="Google Shape;399;p59"/>
          <p:cNvSpPr txBox="1"/>
          <p:nvPr/>
        </p:nvSpPr>
        <p:spPr>
          <a:xfrm>
            <a:off x="2771775" y="4652962"/>
            <a:ext cx="431800" cy="3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ook Antiqua"/>
              <a:buNone/>
            </a:pPr>
            <a:r>
              <a:rPr lang="en-US" sz="1800" b="0" i="0" u="non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5</a:t>
            </a:r>
            <a:endParaRPr/>
          </a:p>
        </p:txBody>
      </p:sp>
      <p:sp>
        <p:nvSpPr>
          <p:cNvPr id="400" name="Google Shape;400;p59"/>
          <p:cNvSpPr txBox="1"/>
          <p:nvPr/>
        </p:nvSpPr>
        <p:spPr>
          <a:xfrm>
            <a:off x="179387" y="5300662"/>
            <a:ext cx="431800" cy="3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ook Antiqua"/>
              <a:buNone/>
            </a:pPr>
            <a:r>
              <a:rPr lang="en-US" sz="1800" b="0" i="0" u="non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6</a:t>
            </a:r>
            <a:endParaRPr/>
          </a:p>
        </p:txBody>
      </p:sp>
      <p:cxnSp>
        <p:nvCxnSpPr>
          <p:cNvPr id="401" name="Google Shape;401;p59"/>
          <p:cNvCxnSpPr/>
          <p:nvPr/>
        </p:nvCxnSpPr>
        <p:spPr>
          <a:xfrm>
            <a:off x="4067175" y="2060575"/>
            <a:ext cx="0" cy="3887787"/>
          </a:xfrm>
          <a:prstGeom prst="straightConnector1">
            <a:avLst/>
          </a:prstGeom>
          <a:noFill/>
          <a:ln w="57150" cap="flat" cmpd="sng">
            <a:solidFill>
              <a:srgbClr val="CC0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402" name="Google Shape;402;p59"/>
          <p:cNvCxnSpPr/>
          <p:nvPr/>
        </p:nvCxnSpPr>
        <p:spPr>
          <a:xfrm>
            <a:off x="3419475" y="2060575"/>
            <a:ext cx="0" cy="3887787"/>
          </a:xfrm>
          <a:prstGeom prst="straightConnector1">
            <a:avLst/>
          </a:prstGeom>
          <a:noFill/>
          <a:ln w="57150" cap="flat" cmpd="sng">
            <a:solidFill>
              <a:srgbClr val="CC0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403" name="Google Shape;403;p59"/>
          <p:cNvCxnSpPr/>
          <p:nvPr/>
        </p:nvCxnSpPr>
        <p:spPr>
          <a:xfrm>
            <a:off x="3419475" y="2060575"/>
            <a:ext cx="647700" cy="0"/>
          </a:xfrm>
          <a:prstGeom prst="straightConnector1">
            <a:avLst/>
          </a:prstGeom>
          <a:noFill/>
          <a:ln w="57150" cap="flat" cmpd="sng">
            <a:solidFill>
              <a:srgbClr val="CC0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404" name="Google Shape;404;p59"/>
          <p:cNvCxnSpPr/>
          <p:nvPr/>
        </p:nvCxnSpPr>
        <p:spPr>
          <a:xfrm>
            <a:off x="3419475" y="5949950"/>
            <a:ext cx="647700" cy="0"/>
          </a:xfrm>
          <a:prstGeom prst="straightConnector1">
            <a:avLst/>
          </a:prstGeom>
          <a:noFill/>
          <a:ln w="57150" cap="flat" cmpd="sng">
            <a:solidFill>
              <a:srgbClr val="CC0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405" name="Google Shape;405;p59"/>
          <p:cNvSpPr txBox="1"/>
          <p:nvPr/>
        </p:nvSpPr>
        <p:spPr>
          <a:xfrm>
            <a:off x="6156325" y="1916112"/>
            <a:ext cx="2520950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99"/>
              </a:buClr>
              <a:buSzPts val="3600"/>
              <a:buFont typeface="Book Antiqua"/>
              <a:buNone/>
            </a:pPr>
            <a:r>
              <a:rPr lang="en-US" sz="3600" b="0" i="0" u="none">
                <a:solidFill>
                  <a:srgbClr val="990099"/>
                </a:solidFill>
                <a:latin typeface="Book Antiqua"/>
                <a:ea typeface="Book Antiqua"/>
                <a:cs typeface="Book Antiqua"/>
                <a:sym typeface="Book Antiqua"/>
              </a:rPr>
              <a:t>1. С3ж. </a:t>
            </a:r>
            <a:endParaRPr/>
          </a:p>
        </p:txBody>
      </p:sp>
      <p:sp>
        <p:nvSpPr>
          <p:cNvPr id="406" name="Google Shape;406;p59"/>
          <p:cNvSpPr txBox="1"/>
          <p:nvPr/>
        </p:nvSpPr>
        <p:spPr>
          <a:xfrm>
            <a:off x="6156325" y="2492375"/>
            <a:ext cx="2520950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99"/>
              </a:buClr>
              <a:buSzPts val="3600"/>
              <a:buFont typeface="Book Antiqua"/>
              <a:buNone/>
            </a:pPr>
            <a:r>
              <a:rPr lang="en-US" sz="3600" b="0" i="0" u="none">
                <a:solidFill>
                  <a:srgbClr val="990099"/>
                </a:solidFill>
                <a:latin typeface="Book Antiqua"/>
                <a:ea typeface="Book Antiqua"/>
                <a:cs typeface="Book Antiqua"/>
                <a:sym typeface="Book Antiqua"/>
              </a:rPr>
              <a:t>2. Ак3са.</a:t>
            </a:r>
            <a:endParaRPr/>
          </a:p>
        </p:txBody>
      </p:sp>
      <p:sp>
        <p:nvSpPr>
          <p:cNvPr id="407" name="Google Shape;407;p59"/>
          <p:cNvSpPr txBox="1"/>
          <p:nvPr/>
        </p:nvSpPr>
        <p:spPr>
          <a:xfrm>
            <a:off x="6156325" y="2997200"/>
            <a:ext cx="2520950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99"/>
              </a:buClr>
              <a:buSzPts val="3600"/>
              <a:buFont typeface="Book Antiqua"/>
              <a:buNone/>
            </a:pPr>
            <a:r>
              <a:rPr lang="en-US" sz="3600" b="0" i="0" u="none">
                <a:solidFill>
                  <a:srgbClr val="990099"/>
                </a:solidFill>
                <a:latin typeface="Book Antiqua"/>
                <a:ea typeface="Book Antiqua"/>
                <a:cs typeface="Book Antiqua"/>
                <a:sym typeface="Book Antiqua"/>
              </a:rPr>
              <a:t>3. Р1ка. </a:t>
            </a:r>
            <a:endParaRPr/>
          </a:p>
        </p:txBody>
      </p:sp>
      <p:sp>
        <p:nvSpPr>
          <p:cNvPr id="408" name="Google Shape;408;p59"/>
          <p:cNvSpPr txBox="1"/>
          <p:nvPr/>
        </p:nvSpPr>
        <p:spPr>
          <a:xfrm>
            <a:off x="6156325" y="3500437"/>
            <a:ext cx="2520950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99"/>
              </a:buClr>
              <a:buSzPts val="3600"/>
              <a:buFont typeface="Book Antiqua"/>
              <a:buNone/>
            </a:pPr>
            <a:r>
              <a:rPr lang="en-US" sz="3600" b="0" i="0" u="none">
                <a:solidFill>
                  <a:srgbClr val="990099"/>
                </a:solidFill>
                <a:latin typeface="Book Antiqua"/>
                <a:ea typeface="Book Antiqua"/>
                <a:cs typeface="Book Antiqua"/>
                <a:sym typeface="Book Antiqua"/>
              </a:rPr>
              <a:t>4. Ну3я. </a:t>
            </a:r>
            <a:endParaRPr/>
          </a:p>
        </p:txBody>
      </p:sp>
      <p:sp>
        <p:nvSpPr>
          <p:cNvPr id="409" name="Google Shape;409;p59"/>
          <p:cNvSpPr txBox="1"/>
          <p:nvPr/>
        </p:nvSpPr>
        <p:spPr>
          <a:xfrm>
            <a:off x="6623050" y="4005262"/>
            <a:ext cx="2520950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99"/>
              </a:buClr>
              <a:buSzPts val="3600"/>
              <a:buFont typeface="Book Antiqua"/>
              <a:buNone/>
            </a:pPr>
            <a:r>
              <a:rPr lang="en-US" sz="3600" b="0" i="0" u="none">
                <a:solidFill>
                  <a:srgbClr val="990099"/>
                </a:solidFill>
                <a:latin typeface="Book Antiqua"/>
                <a:ea typeface="Book Antiqua"/>
                <a:cs typeface="Book Antiqua"/>
                <a:sym typeface="Book Antiqua"/>
              </a:rPr>
              <a:t>5. По2л.</a:t>
            </a:r>
            <a:endParaRPr/>
          </a:p>
        </p:txBody>
      </p:sp>
      <p:sp>
        <p:nvSpPr>
          <p:cNvPr id="410" name="Google Shape;410;p59"/>
          <p:cNvSpPr txBox="1"/>
          <p:nvPr/>
        </p:nvSpPr>
        <p:spPr>
          <a:xfrm>
            <a:off x="6623050" y="4652962"/>
            <a:ext cx="2520950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99"/>
              </a:buClr>
              <a:buSzPts val="3600"/>
              <a:buFont typeface="Book Antiqua"/>
              <a:buNone/>
            </a:pPr>
            <a:r>
              <a:rPr lang="en-US" sz="3600" b="0" i="0" u="none">
                <a:solidFill>
                  <a:srgbClr val="990099"/>
                </a:solidFill>
                <a:latin typeface="Book Antiqua"/>
                <a:ea typeface="Book Antiqua"/>
                <a:cs typeface="Book Antiqua"/>
                <a:sym typeface="Book Antiqua"/>
              </a:rPr>
              <a:t>6. Ви3на.</a:t>
            </a:r>
            <a:endParaRPr/>
          </a:p>
        </p:txBody>
      </p:sp>
      <p:sp>
        <p:nvSpPr>
          <p:cNvPr id="411" name="Google Shape;411;p59"/>
          <p:cNvSpPr txBox="1"/>
          <p:nvPr/>
        </p:nvSpPr>
        <p:spPr>
          <a:xfrm>
            <a:off x="2987675" y="1916112"/>
            <a:ext cx="3241675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ts val="5400"/>
              <a:buFont typeface="Book Antiqua"/>
              <a:buNone/>
            </a:pPr>
            <a:r>
              <a:rPr lang="en-US" sz="5400" b="0" i="0" u="none">
                <a:solidFill>
                  <a:srgbClr val="008000"/>
                </a:solidFill>
                <a:latin typeface="Book Antiqua"/>
                <a:ea typeface="Book Antiqua"/>
                <a:cs typeface="Book Antiqua"/>
                <a:sym typeface="Book Antiqua"/>
              </a:rPr>
              <a:t>с </a:t>
            </a:r>
            <a:r>
              <a:rPr lang="en-US" sz="5400" b="0" i="0" u="none">
                <a:solidFill>
                  <a:srgbClr val="990099"/>
                </a:solidFill>
                <a:latin typeface="Book Antiqua"/>
                <a:ea typeface="Book Antiqua"/>
                <a:cs typeface="Book Antiqua"/>
                <a:sym typeface="Book Antiqua"/>
              </a:rPr>
              <a:t>т</a:t>
            </a:r>
            <a:r>
              <a:rPr lang="en-US" sz="5400" b="0" i="0" u="none">
                <a:solidFill>
                  <a:srgbClr val="008000"/>
                </a:solidFill>
                <a:latin typeface="Book Antiqua"/>
                <a:ea typeface="Book Antiqua"/>
                <a:cs typeface="Book Antiqua"/>
                <a:sym typeface="Book Antiqua"/>
              </a:rPr>
              <a:t> р и ж </a:t>
            </a:r>
            <a:endParaRPr/>
          </a:p>
        </p:txBody>
      </p:sp>
      <p:sp>
        <p:nvSpPr>
          <p:cNvPr id="412" name="Google Shape;412;p59"/>
          <p:cNvSpPr txBox="1"/>
          <p:nvPr/>
        </p:nvSpPr>
        <p:spPr>
          <a:xfrm>
            <a:off x="1619250" y="2565400"/>
            <a:ext cx="4535487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ts val="5400"/>
              <a:buFont typeface="Book Antiqua"/>
              <a:buNone/>
            </a:pPr>
            <a:r>
              <a:rPr lang="en-US" sz="5400" b="0" i="0" u="none">
                <a:solidFill>
                  <a:srgbClr val="008000"/>
                </a:solidFill>
                <a:latin typeface="Book Antiqua"/>
                <a:ea typeface="Book Antiqua"/>
                <a:cs typeface="Book Antiqua"/>
                <a:sym typeface="Book Antiqua"/>
              </a:rPr>
              <a:t>а к т  </a:t>
            </a:r>
            <a:r>
              <a:rPr lang="en-US" sz="5400" b="0" i="0" u="none">
                <a:solidFill>
                  <a:srgbClr val="990099"/>
                </a:solidFill>
                <a:latin typeface="Book Antiqua"/>
                <a:ea typeface="Book Antiqua"/>
                <a:cs typeface="Book Antiqua"/>
                <a:sym typeface="Book Antiqua"/>
              </a:rPr>
              <a:t>р</a:t>
            </a:r>
            <a:r>
              <a:rPr lang="en-US" sz="5400" b="0" i="0" u="none">
                <a:solidFill>
                  <a:srgbClr val="008000"/>
                </a:solidFill>
                <a:latin typeface="Book Antiqua"/>
                <a:ea typeface="Book Antiqua"/>
                <a:cs typeface="Book Antiqua"/>
                <a:sym typeface="Book Antiqua"/>
              </a:rPr>
              <a:t> и с   а </a:t>
            </a:r>
            <a:endParaRPr/>
          </a:p>
        </p:txBody>
      </p:sp>
      <p:sp>
        <p:nvSpPr>
          <p:cNvPr id="413" name="Google Shape;413;p59"/>
          <p:cNvSpPr txBox="1"/>
          <p:nvPr/>
        </p:nvSpPr>
        <p:spPr>
          <a:xfrm>
            <a:off x="1547812" y="3213100"/>
            <a:ext cx="4752975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ts val="5400"/>
              <a:buFont typeface="Book Antiqua"/>
              <a:buNone/>
            </a:pPr>
            <a:r>
              <a:rPr lang="en-US" sz="5400" b="0" i="0" u="none">
                <a:solidFill>
                  <a:srgbClr val="008000"/>
                </a:solidFill>
                <a:latin typeface="Book Antiqua"/>
                <a:ea typeface="Book Antiqua"/>
                <a:cs typeface="Book Antiqua"/>
                <a:sym typeface="Book Antiqua"/>
              </a:rPr>
              <a:t>р о  д </a:t>
            </a:r>
            <a:r>
              <a:rPr lang="en-US" sz="5400" b="0" i="0" u="none">
                <a:solidFill>
                  <a:srgbClr val="990099"/>
                </a:solidFill>
                <a:latin typeface="Book Antiqua"/>
                <a:ea typeface="Book Antiqua"/>
                <a:cs typeface="Book Antiqua"/>
                <a:sym typeface="Book Antiqua"/>
              </a:rPr>
              <a:t>и</a:t>
            </a:r>
            <a:r>
              <a:rPr lang="en-US" sz="5400" b="0" i="0" u="none">
                <a:solidFill>
                  <a:srgbClr val="008000"/>
                </a:solidFill>
                <a:latin typeface="Book Antiqua"/>
                <a:ea typeface="Book Antiqua"/>
                <a:cs typeface="Book Antiqua"/>
                <a:sym typeface="Book Antiqua"/>
              </a:rPr>
              <a:t> н к  а </a:t>
            </a:r>
            <a:endParaRPr/>
          </a:p>
        </p:txBody>
      </p:sp>
      <p:sp>
        <p:nvSpPr>
          <p:cNvPr id="414" name="Google Shape;414;p59"/>
          <p:cNvSpPr txBox="1"/>
          <p:nvPr/>
        </p:nvSpPr>
        <p:spPr>
          <a:xfrm>
            <a:off x="2195512" y="3789362"/>
            <a:ext cx="403225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ts val="5400"/>
              <a:buFont typeface="Book Antiqua"/>
              <a:buNone/>
            </a:pPr>
            <a:r>
              <a:rPr lang="en-US" sz="5400" b="0" i="0" u="none">
                <a:solidFill>
                  <a:srgbClr val="008000"/>
                </a:solidFill>
                <a:latin typeface="Book Antiqua"/>
                <a:ea typeface="Book Antiqua"/>
                <a:cs typeface="Book Antiqua"/>
                <a:sym typeface="Book Antiqua"/>
              </a:rPr>
              <a:t>н у  </a:t>
            </a:r>
            <a:r>
              <a:rPr lang="en-US" sz="5400" b="0" i="0" u="none">
                <a:solidFill>
                  <a:srgbClr val="990099"/>
                </a:solidFill>
                <a:latin typeface="Book Antiqua"/>
                <a:ea typeface="Book Antiqua"/>
                <a:cs typeface="Book Antiqua"/>
                <a:sym typeface="Book Antiqua"/>
              </a:rPr>
              <a:t>т</a:t>
            </a:r>
            <a:r>
              <a:rPr lang="en-US" sz="5400" b="0" i="0" u="none">
                <a:solidFill>
                  <a:srgbClr val="008000"/>
                </a:solidFill>
                <a:latin typeface="Book Antiqua"/>
                <a:ea typeface="Book Antiqua"/>
                <a:cs typeface="Book Antiqua"/>
                <a:sym typeface="Book Antiqua"/>
              </a:rPr>
              <a:t> р и  я </a:t>
            </a:r>
            <a:endParaRPr/>
          </a:p>
        </p:txBody>
      </p:sp>
      <p:sp>
        <p:nvSpPr>
          <p:cNvPr id="415" name="Google Shape;415;p59"/>
          <p:cNvSpPr txBox="1"/>
          <p:nvPr/>
        </p:nvSpPr>
        <p:spPr>
          <a:xfrm>
            <a:off x="2771775" y="4508500"/>
            <a:ext cx="396081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ts val="5400"/>
              <a:buFont typeface="Book Antiqua"/>
              <a:buNone/>
            </a:pPr>
            <a:r>
              <a:rPr lang="en-US" sz="5400" b="0" i="0" u="none">
                <a:solidFill>
                  <a:srgbClr val="008000"/>
                </a:solidFill>
                <a:latin typeface="Book Antiqua"/>
                <a:ea typeface="Book Antiqua"/>
                <a:cs typeface="Book Antiqua"/>
                <a:sym typeface="Book Antiqua"/>
              </a:rPr>
              <a:t>п </a:t>
            </a:r>
            <a:r>
              <a:rPr lang="en-US" sz="5400" b="0" i="0" u="none">
                <a:solidFill>
                  <a:srgbClr val="990099"/>
                </a:solidFill>
                <a:latin typeface="Book Antiqua"/>
                <a:ea typeface="Book Antiqua"/>
                <a:cs typeface="Book Antiqua"/>
                <a:sym typeface="Book Antiqua"/>
              </a:rPr>
              <a:t>о</a:t>
            </a:r>
            <a:r>
              <a:rPr lang="en-US" sz="5400" b="0" i="0" u="none">
                <a:solidFill>
                  <a:srgbClr val="008000"/>
                </a:solidFill>
                <a:latin typeface="Book Antiqua"/>
                <a:ea typeface="Book Antiqua"/>
                <a:cs typeface="Book Antiqua"/>
                <a:sym typeface="Book Antiqua"/>
              </a:rPr>
              <a:t>  д в  а л </a:t>
            </a:r>
            <a:endParaRPr/>
          </a:p>
        </p:txBody>
      </p:sp>
      <p:sp>
        <p:nvSpPr>
          <p:cNvPr id="416" name="Google Shape;416;p59"/>
          <p:cNvSpPr txBox="1"/>
          <p:nvPr/>
        </p:nvSpPr>
        <p:spPr>
          <a:xfrm>
            <a:off x="250825" y="5157787"/>
            <a:ext cx="4535487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ts val="5400"/>
              <a:buFont typeface="Book Antiqua"/>
              <a:buNone/>
            </a:pPr>
            <a:r>
              <a:rPr lang="en-US" sz="5400" b="0" i="0" u="none">
                <a:solidFill>
                  <a:srgbClr val="008000"/>
                </a:solidFill>
                <a:latin typeface="Book Antiqua"/>
                <a:ea typeface="Book Antiqua"/>
                <a:cs typeface="Book Antiqua"/>
                <a:sym typeface="Book Antiqua"/>
              </a:rPr>
              <a:t>в и  т р и </a:t>
            </a:r>
            <a:r>
              <a:rPr lang="en-US" sz="5400" b="0" i="0" u="none">
                <a:solidFill>
                  <a:srgbClr val="990099"/>
                </a:solidFill>
                <a:latin typeface="Book Antiqua"/>
                <a:ea typeface="Book Antiqua"/>
                <a:cs typeface="Book Antiqua"/>
                <a:sym typeface="Book Antiqua"/>
              </a:rPr>
              <a:t>н</a:t>
            </a:r>
            <a:r>
              <a:rPr lang="en-US" sz="5400" b="0" i="0" u="none">
                <a:solidFill>
                  <a:srgbClr val="008000"/>
                </a:solidFill>
                <a:latin typeface="Book Antiqua"/>
                <a:ea typeface="Book Antiqua"/>
                <a:cs typeface="Book Antiqua"/>
                <a:sym typeface="Book Antiqua"/>
              </a:rPr>
              <a:t> а </a:t>
            </a:r>
            <a:endParaRPr/>
          </a:p>
        </p:txBody>
      </p:sp>
      <p:sp>
        <p:nvSpPr>
          <p:cNvPr id="417" name="Google Shape;417;p59"/>
          <p:cNvSpPr txBox="1"/>
          <p:nvPr/>
        </p:nvSpPr>
        <p:spPr>
          <a:xfrm>
            <a:off x="0" y="616585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400"/>
              <a:buFont typeface="Book Antiqua"/>
              <a:buNone/>
            </a:pPr>
            <a:r>
              <a:rPr lang="en-US" sz="2400" b="0" i="0" u="none">
                <a:solidFill>
                  <a:srgbClr val="0000FF"/>
                </a:solidFill>
                <a:latin typeface="Book Antiqua"/>
                <a:ea typeface="Book Antiqua"/>
                <a:cs typeface="Book Antiqua"/>
                <a:sym typeface="Book Antiqua"/>
              </a:rPr>
              <a:t>В выделенных клетках по вертикали: 3тон</a:t>
            </a:r>
            <a:endParaRPr/>
          </a:p>
        </p:txBody>
      </p:sp>
      <p:sp>
        <p:nvSpPr>
          <p:cNvPr id="418" name="Google Shape;418;p59"/>
          <p:cNvSpPr txBox="1"/>
          <p:nvPr/>
        </p:nvSpPr>
        <p:spPr>
          <a:xfrm>
            <a:off x="6300787" y="2060575"/>
            <a:ext cx="1871662" cy="36036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9" name="Google Shape;419;p59"/>
          <p:cNvSpPr txBox="1"/>
          <p:nvPr/>
        </p:nvSpPr>
        <p:spPr>
          <a:xfrm>
            <a:off x="6300787" y="2636837"/>
            <a:ext cx="2087562" cy="431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0" name="Google Shape;420;p59"/>
          <p:cNvSpPr txBox="1"/>
          <p:nvPr/>
        </p:nvSpPr>
        <p:spPr>
          <a:xfrm>
            <a:off x="6300787" y="3141662"/>
            <a:ext cx="1800225" cy="431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1" name="Google Shape;421;p59"/>
          <p:cNvSpPr txBox="1"/>
          <p:nvPr/>
        </p:nvSpPr>
        <p:spPr>
          <a:xfrm>
            <a:off x="6300787" y="3644900"/>
            <a:ext cx="1800225" cy="431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2" name="Google Shape;422;p59"/>
          <p:cNvSpPr txBox="1"/>
          <p:nvPr/>
        </p:nvSpPr>
        <p:spPr>
          <a:xfrm>
            <a:off x="6732587" y="4149725"/>
            <a:ext cx="2087562" cy="431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3" name="Google Shape;423;p59"/>
          <p:cNvSpPr txBox="1"/>
          <p:nvPr/>
        </p:nvSpPr>
        <p:spPr>
          <a:xfrm>
            <a:off x="6804025" y="4797425"/>
            <a:ext cx="2089150" cy="431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4" name="Google Shape;424;p59"/>
          <p:cNvSpPr/>
          <p:nvPr/>
        </p:nvSpPr>
        <p:spPr>
          <a:xfrm>
            <a:off x="8748712" y="6570662"/>
            <a:ext cx="395287" cy="28733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  <a:moveTo>
                  <a:pt x="92711" y="60000"/>
                </a:moveTo>
                <a:lnTo>
                  <a:pt x="27289" y="15000"/>
                </a:lnTo>
                <a:lnTo>
                  <a:pt x="27289" y="105000"/>
                </a:lnTo>
                <a:close/>
              </a:path>
              <a:path w="120000" h="120000" fill="darken" extrusionOk="0">
                <a:moveTo>
                  <a:pt x="92711" y="60000"/>
                </a:moveTo>
                <a:lnTo>
                  <a:pt x="27289" y="15000"/>
                </a:lnTo>
                <a:lnTo>
                  <a:pt x="27289" y="105000"/>
                </a:lnTo>
                <a:close/>
              </a:path>
              <a:path w="120000" h="120000" fill="none" extrusionOk="0">
                <a:moveTo>
                  <a:pt x="92711" y="60000"/>
                </a:moveTo>
                <a:lnTo>
                  <a:pt x="27289" y="105000"/>
                </a:lnTo>
                <a:lnTo>
                  <a:pt x="27289" y="15000"/>
                </a:lnTo>
                <a:close/>
              </a:path>
              <a:path w="120000" h="120000" fill="none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500"/>
                            </p:stCondLst>
                            <p:childTnLst>
                              <p:par>
                                <p:cTn id="1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/>
                                        <p:tgtEl>
                                          <p:spTgt spid="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/>
                                        <p:tgtEl>
                                          <p:spTgt spid="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/>
                                        <p:tgtEl>
                                          <p:spTgt spid="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/>
                                        <p:tgtEl>
                                          <p:spTgt spid="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/>
                                        <p:tgtEl>
                                          <p:spTgt spid="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60"/>
          <p:cNvSpPr txBox="1"/>
          <p:nvPr/>
        </p:nvSpPr>
        <p:spPr>
          <a:xfrm>
            <a:off x="611187" y="260350"/>
            <a:ext cx="7921625" cy="769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CC"/>
              </a:buClr>
              <a:buSzPts val="4400"/>
              <a:buFont typeface="Book Antiqua"/>
              <a:buNone/>
            </a:pPr>
            <a:r>
              <a:rPr lang="en-US" sz="4400" b="0" i="0" u="none">
                <a:solidFill>
                  <a:srgbClr val="0033CC"/>
                </a:solidFill>
                <a:latin typeface="Book Antiqua"/>
                <a:ea typeface="Book Antiqua"/>
                <a:cs typeface="Book Antiqua"/>
                <a:sym typeface="Book Antiqua"/>
              </a:rPr>
              <a:t>Математический кроссворд</a:t>
            </a:r>
            <a:endParaRPr/>
          </a:p>
        </p:txBody>
      </p:sp>
      <p:cxnSp>
        <p:nvCxnSpPr>
          <p:cNvPr id="430" name="Google Shape;430;p60"/>
          <p:cNvCxnSpPr/>
          <p:nvPr/>
        </p:nvCxnSpPr>
        <p:spPr>
          <a:xfrm>
            <a:off x="2268537" y="1916112"/>
            <a:ext cx="1439862" cy="0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431" name="Google Shape;431;p60"/>
          <p:cNvCxnSpPr/>
          <p:nvPr/>
        </p:nvCxnSpPr>
        <p:spPr>
          <a:xfrm>
            <a:off x="2268537" y="2636837"/>
            <a:ext cx="2159000" cy="0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432" name="Google Shape;432;p60"/>
          <p:cNvCxnSpPr/>
          <p:nvPr/>
        </p:nvCxnSpPr>
        <p:spPr>
          <a:xfrm>
            <a:off x="2987675" y="3355975"/>
            <a:ext cx="1439862" cy="0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433" name="Google Shape;433;p60"/>
          <p:cNvCxnSpPr/>
          <p:nvPr/>
        </p:nvCxnSpPr>
        <p:spPr>
          <a:xfrm>
            <a:off x="2268537" y="1916112"/>
            <a:ext cx="0" cy="720725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434" name="Google Shape;434;p60"/>
          <p:cNvCxnSpPr/>
          <p:nvPr/>
        </p:nvCxnSpPr>
        <p:spPr>
          <a:xfrm>
            <a:off x="2987675" y="1916112"/>
            <a:ext cx="0" cy="1439862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435" name="Google Shape;435;p60"/>
          <p:cNvCxnSpPr/>
          <p:nvPr/>
        </p:nvCxnSpPr>
        <p:spPr>
          <a:xfrm>
            <a:off x="3708400" y="1916112"/>
            <a:ext cx="0" cy="2160587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436" name="Google Shape;436;p60"/>
          <p:cNvCxnSpPr/>
          <p:nvPr/>
        </p:nvCxnSpPr>
        <p:spPr>
          <a:xfrm>
            <a:off x="4427537" y="2636837"/>
            <a:ext cx="0" cy="1439862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437" name="Google Shape;437;p60"/>
          <p:cNvCxnSpPr/>
          <p:nvPr/>
        </p:nvCxnSpPr>
        <p:spPr>
          <a:xfrm>
            <a:off x="3708400" y="4076700"/>
            <a:ext cx="719137" cy="0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438" name="Google Shape;438;p60"/>
          <p:cNvCxnSpPr/>
          <p:nvPr/>
        </p:nvCxnSpPr>
        <p:spPr>
          <a:xfrm>
            <a:off x="5435600" y="1916112"/>
            <a:ext cx="1439862" cy="0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439" name="Google Shape;439;p60"/>
          <p:cNvCxnSpPr/>
          <p:nvPr/>
        </p:nvCxnSpPr>
        <p:spPr>
          <a:xfrm>
            <a:off x="4716462" y="2636837"/>
            <a:ext cx="2159000" cy="0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440" name="Google Shape;440;p60"/>
          <p:cNvCxnSpPr/>
          <p:nvPr/>
        </p:nvCxnSpPr>
        <p:spPr>
          <a:xfrm>
            <a:off x="4716462" y="3355975"/>
            <a:ext cx="1439862" cy="0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441" name="Google Shape;441;p60"/>
          <p:cNvCxnSpPr/>
          <p:nvPr/>
        </p:nvCxnSpPr>
        <p:spPr>
          <a:xfrm>
            <a:off x="4716462" y="4076700"/>
            <a:ext cx="719137" cy="0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442" name="Google Shape;442;p60"/>
          <p:cNvCxnSpPr/>
          <p:nvPr/>
        </p:nvCxnSpPr>
        <p:spPr>
          <a:xfrm>
            <a:off x="6877050" y="1916112"/>
            <a:ext cx="0" cy="720725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443" name="Google Shape;443;p60"/>
          <p:cNvCxnSpPr/>
          <p:nvPr/>
        </p:nvCxnSpPr>
        <p:spPr>
          <a:xfrm>
            <a:off x="6156325" y="1916112"/>
            <a:ext cx="0" cy="1439862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444" name="Google Shape;444;p60"/>
          <p:cNvCxnSpPr/>
          <p:nvPr/>
        </p:nvCxnSpPr>
        <p:spPr>
          <a:xfrm>
            <a:off x="5435600" y="1916112"/>
            <a:ext cx="0" cy="2160587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445" name="Google Shape;445;p60"/>
          <p:cNvCxnSpPr/>
          <p:nvPr/>
        </p:nvCxnSpPr>
        <p:spPr>
          <a:xfrm>
            <a:off x="4716462" y="2636837"/>
            <a:ext cx="0" cy="1439862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446" name="Google Shape;446;p60"/>
          <p:cNvCxnSpPr/>
          <p:nvPr/>
        </p:nvCxnSpPr>
        <p:spPr>
          <a:xfrm>
            <a:off x="3708400" y="4292600"/>
            <a:ext cx="719137" cy="0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447" name="Google Shape;447;p60"/>
          <p:cNvCxnSpPr/>
          <p:nvPr/>
        </p:nvCxnSpPr>
        <p:spPr>
          <a:xfrm>
            <a:off x="4716462" y="4292600"/>
            <a:ext cx="719137" cy="0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448" name="Google Shape;448;p60"/>
          <p:cNvCxnSpPr/>
          <p:nvPr/>
        </p:nvCxnSpPr>
        <p:spPr>
          <a:xfrm>
            <a:off x="2987675" y="5013325"/>
            <a:ext cx="1439862" cy="0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449" name="Google Shape;449;p60"/>
          <p:cNvCxnSpPr/>
          <p:nvPr/>
        </p:nvCxnSpPr>
        <p:spPr>
          <a:xfrm>
            <a:off x="4716462" y="5013325"/>
            <a:ext cx="1439862" cy="0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450" name="Google Shape;450;p60"/>
          <p:cNvCxnSpPr/>
          <p:nvPr/>
        </p:nvCxnSpPr>
        <p:spPr>
          <a:xfrm>
            <a:off x="2268537" y="5732462"/>
            <a:ext cx="2159000" cy="0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451" name="Google Shape;451;p60"/>
          <p:cNvCxnSpPr/>
          <p:nvPr/>
        </p:nvCxnSpPr>
        <p:spPr>
          <a:xfrm>
            <a:off x="4716462" y="5732462"/>
            <a:ext cx="2159000" cy="0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452" name="Google Shape;452;p60"/>
          <p:cNvCxnSpPr/>
          <p:nvPr/>
        </p:nvCxnSpPr>
        <p:spPr>
          <a:xfrm>
            <a:off x="2268537" y="6453187"/>
            <a:ext cx="1439862" cy="0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453" name="Google Shape;453;p60"/>
          <p:cNvCxnSpPr/>
          <p:nvPr/>
        </p:nvCxnSpPr>
        <p:spPr>
          <a:xfrm>
            <a:off x="5435600" y="6453187"/>
            <a:ext cx="1439862" cy="0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454" name="Google Shape;454;p60"/>
          <p:cNvCxnSpPr/>
          <p:nvPr/>
        </p:nvCxnSpPr>
        <p:spPr>
          <a:xfrm>
            <a:off x="4427537" y="4292600"/>
            <a:ext cx="0" cy="1439862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455" name="Google Shape;455;p60"/>
          <p:cNvCxnSpPr/>
          <p:nvPr/>
        </p:nvCxnSpPr>
        <p:spPr>
          <a:xfrm>
            <a:off x="3708400" y="4292600"/>
            <a:ext cx="0" cy="2160587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456" name="Google Shape;456;p60"/>
          <p:cNvCxnSpPr/>
          <p:nvPr/>
        </p:nvCxnSpPr>
        <p:spPr>
          <a:xfrm>
            <a:off x="2987675" y="5013325"/>
            <a:ext cx="0" cy="1439862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457" name="Google Shape;457;p60"/>
          <p:cNvCxnSpPr/>
          <p:nvPr/>
        </p:nvCxnSpPr>
        <p:spPr>
          <a:xfrm>
            <a:off x="2268537" y="5732462"/>
            <a:ext cx="0" cy="720725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458" name="Google Shape;458;p60"/>
          <p:cNvCxnSpPr/>
          <p:nvPr/>
        </p:nvCxnSpPr>
        <p:spPr>
          <a:xfrm>
            <a:off x="4716462" y="4292600"/>
            <a:ext cx="0" cy="1439862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459" name="Google Shape;459;p60"/>
          <p:cNvCxnSpPr/>
          <p:nvPr/>
        </p:nvCxnSpPr>
        <p:spPr>
          <a:xfrm>
            <a:off x="5435600" y="4292600"/>
            <a:ext cx="0" cy="2160587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460" name="Google Shape;460;p60"/>
          <p:cNvCxnSpPr/>
          <p:nvPr/>
        </p:nvCxnSpPr>
        <p:spPr>
          <a:xfrm>
            <a:off x="6156325" y="5013325"/>
            <a:ext cx="0" cy="1439862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461" name="Google Shape;461;p60"/>
          <p:cNvCxnSpPr/>
          <p:nvPr/>
        </p:nvCxnSpPr>
        <p:spPr>
          <a:xfrm>
            <a:off x="6877050" y="5732462"/>
            <a:ext cx="0" cy="720725"/>
          </a:xfrm>
          <a:prstGeom prst="straightConnector1">
            <a:avLst/>
          </a:prstGeom>
          <a:noFill/>
          <a:ln w="57150" cap="flat" cmpd="sng">
            <a:solidFill>
              <a:srgbClr val="00008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462" name="Google Shape;462;p60"/>
          <p:cNvSpPr txBox="1"/>
          <p:nvPr/>
        </p:nvSpPr>
        <p:spPr>
          <a:xfrm>
            <a:off x="1979612" y="1844675"/>
            <a:ext cx="431800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ook Antiqua"/>
              <a:buNone/>
            </a:pPr>
            <a:r>
              <a:rPr lang="en-US" sz="1800" b="0" i="0" u="non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1</a:t>
            </a:r>
            <a:endParaRPr/>
          </a:p>
        </p:txBody>
      </p:sp>
      <p:sp>
        <p:nvSpPr>
          <p:cNvPr id="463" name="Google Shape;463;p60"/>
          <p:cNvSpPr txBox="1"/>
          <p:nvPr/>
        </p:nvSpPr>
        <p:spPr>
          <a:xfrm>
            <a:off x="3060700" y="1484312"/>
            <a:ext cx="431800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ook Antiqua"/>
              <a:buNone/>
            </a:pPr>
            <a:r>
              <a:rPr lang="en-US" sz="1800" b="0" i="0" u="non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2</a:t>
            </a:r>
            <a:endParaRPr/>
          </a:p>
        </p:txBody>
      </p:sp>
      <p:sp>
        <p:nvSpPr>
          <p:cNvPr id="464" name="Google Shape;464;p60"/>
          <p:cNvSpPr txBox="1"/>
          <p:nvPr/>
        </p:nvSpPr>
        <p:spPr>
          <a:xfrm>
            <a:off x="2627312" y="2708275"/>
            <a:ext cx="431800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ook Antiqua"/>
              <a:buNone/>
            </a:pPr>
            <a:r>
              <a:rPr lang="en-US" sz="1800" b="0" i="0" u="non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4</a:t>
            </a:r>
            <a:endParaRPr/>
          </a:p>
        </p:txBody>
      </p:sp>
      <p:sp>
        <p:nvSpPr>
          <p:cNvPr id="465" name="Google Shape;465;p60"/>
          <p:cNvSpPr txBox="1"/>
          <p:nvPr/>
        </p:nvSpPr>
        <p:spPr>
          <a:xfrm>
            <a:off x="3779837" y="2205037"/>
            <a:ext cx="431800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ook Antiqua"/>
              <a:buNone/>
            </a:pPr>
            <a:r>
              <a:rPr lang="en-US" sz="1800" b="0" i="0" u="non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5</a:t>
            </a:r>
            <a:endParaRPr/>
          </a:p>
        </p:txBody>
      </p:sp>
      <p:sp>
        <p:nvSpPr>
          <p:cNvPr id="466" name="Google Shape;466;p60"/>
          <p:cNvSpPr txBox="1"/>
          <p:nvPr/>
        </p:nvSpPr>
        <p:spPr>
          <a:xfrm>
            <a:off x="5580062" y="1484312"/>
            <a:ext cx="431800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ook Antiqua"/>
              <a:buNone/>
            </a:pPr>
            <a:r>
              <a:rPr lang="en-US" sz="1800" b="0" i="0" u="non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3</a:t>
            </a:r>
            <a:endParaRPr/>
          </a:p>
        </p:txBody>
      </p:sp>
      <p:sp>
        <p:nvSpPr>
          <p:cNvPr id="467" name="Google Shape;467;p60"/>
          <p:cNvSpPr txBox="1"/>
          <p:nvPr/>
        </p:nvSpPr>
        <p:spPr>
          <a:xfrm>
            <a:off x="4932362" y="2205037"/>
            <a:ext cx="431800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ook Antiqua"/>
              <a:buNone/>
            </a:pPr>
            <a:r>
              <a:rPr lang="en-US" sz="1800" b="0" i="0" u="non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6</a:t>
            </a:r>
            <a:endParaRPr/>
          </a:p>
        </p:txBody>
      </p:sp>
      <p:sp>
        <p:nvSpPr>
          <p:cNvPr id="468" name="Google Shape;468;p60"/>
          <p:cNvSpPr txBox="1"/>
          <p:nvPr/>
        </p:nvSpPr>
        <p:spPr>
          <a:xfrm>
            <a:off x="3708400" y="4221162"/>
            <a:ext cx="431800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ook Antiqua"/>
              <a:buNone/>
            </a:pPr>
            <a:r>
              <a:rPr lang="en-US" sz="1800" b="0" i="0" u="non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7</a:t>
            </a:r>
            <a:endParaRPr/>
          </a:p>
        </p:txBody>
      </p:sp>
      <p:sp>
        <p:nvSpPr>
          <p:cNvPr id="469" name="Google Shape;469;p60"/>
          <p:cNvSpPr txBox="1"/>
          <p:nvPr/>
        </p:nvSpPr>
        <p:spPr>
          <a:xfrm>
            <a:off x="4716462" y="4221162"/>
            <a:ext cx="431800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ook Antiqua"/>
              <a:buNone/>
            </a:pPr>
            <a:r>
              <a:rPr lang="en-US" sz="1800" b="0" i="0" u="non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8</a:t>
            </a:r>
            <a:endParaRPr/>
          </a:p>
        </p:txBody>
      </p:sp>
      <p:sp>
        <p:nvSpPr>
          <p:cNvPr id="470" name="Google Shape;470;p60"/>
          <p:cNvSpPr txBox="1"/>
          <p:nvPr/>
        </p:nvSpPr>
        <p:spPr>
          <a:xfrm>
            <a:off x="2987675" y="5013325"/>
            <a:ext cx="431800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ook Antiqua"/>
              <a:buNone/>
            </a:pPr>
            <a:r>
              <a:rPr lang="en-US" sz="1800" b="0" i="0" u="non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9</a:t>
            </a:r>
            <a:endParaRPr/>
          </a:p>
        </p:txBody>
      </p:sp>
      <p:sp>
        <p:nvSpPr>
          <p:cNvPr id="471" name="Google Shape;471;p60"/>
          <p:cNvSpPr txBox="1"/>
          <p:nvPr/>
        </p:nvSpPr>
        <p:spPr>
          <a:xfrm>
            <a:off x="4643437" y="5013325"/>
            <a:ext cx="576262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ook Antiqua"/>
              <a:buNone/>
            </a:pPr>
            <a:r>
              <a:rPr lang="en-US" sz="1800" b="0" i="0" u="non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10</a:t>
            </a:r>
            <a:endParaRPr/>
          </a:p>
        </p:txBody>
      </p:sp>
      <p:sp>
        <p:nvSpPr>
          <p:cNvPr id="472" name="Google Shape;472;p60"/>
          <p:cNvSpPr txBox="1"/>
          <p:nvPr/>
        </p:nvSpPr>
        <p:spPr>
          <a:xfrm>
            <a:off x="5435600" y="5013325"/>
            <a:ext cx="576262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ook Antiqua"/>
              <a:buNone/>
            </a:pPr>
            <a:r>
              <a:rPr lang="en-US" sz="1800" b="0" i="0" u="non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11</a:t>
            </a:r>
            <a:endParaRPr/>
          </a:p>
        </p:txBody>
      </p:sp>
      <p:sp>
        <p:nvSpPr>
          <p:cNvPr id="473" name="Google Shape;473;p60"/>
          <p:cNvSpPr txBox="1"/>
          <p:nvPr/>
        </p:nvSpPr>
        <p:spPr>
          <a:xfrm>
            <a:off x="2268537" y="5661025"/>
            <a:ext cx="576262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ook Antiqua"/>
              <a:buNone/>
            </a:pPr>
            <a:r>
              <a:rPr lang="en-US" sz="1800" b="0" i="0" u="non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12</a:t>
            </a:r>
            <a:endParaRPr/>
          </a:p>
        </p:txBody>
      </p:sp>
      <p:sp>
        <p:nvSpPr>
          <p:cNvPr id="474" name="Google Shape;474;p60"/>
          <p:cNvSpPr txBox="1"/>
          <p:nvPr/>
        </p:nvSpPr>
        <p:spPr>
          <a:xfrm>
            <a:off x="5364162" y="5732462"/>
            <a:ext cx="576262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ook Antiqua"/>
              <a:buNone/>
            </a:pPr>
            <a:r>
              <a:rPr lang="en-US" sz="1800" b="0" i="0" u="non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13</a:t>
            </a:r>
            <a:endParaRPr/>
          </a:p>
        </p:txBody>
      </p:sp>
      <p:sp>
        <p:nvSpPr>
          <p:cNvPr id="475" name="Google Shape;475;p60"/>
          <p:cNvSpPr txBox="1"/>
          <p:nvPr/>
        </p:nvSpPr>
        <p:spPr>
          <a:xfrm>
            <a:off x="0" y="1268412"/>
            <a:ext cx="3132137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Book Antiqua"/>
              <a:buNone/>
            </a:pPr>
            <a:r>
              <a:rPr lang="en-US" sz="2800" b="0" i="0" u="none">
                <a:solidFill>
                  <a:schemeClr val="accent2"/>
                </a:solidFill>
                <a:latin typeface="Book Antiqua"/>
                <a:ea typeface="Book Antiqua"/>
                <a:cs typeface="Book Antiqua"/>
                <a:sym typeface="Book Antiqua"/>
              </a:rPr>
              <a:t>По горизонтали:</a:t>
            </a:r>
            <a:endParaRPr/>
          </a:p>
        </p:txBody>
      </p:sp>
      <p:sp>
        <p:nvSpPr>
          <p:cNvPr id="476" name="Google Shape;476;p60"/>
          <p:cNvSpPr txBox="1"/>
          <p:nvPr/>
        </p:nvSpPr>
        <p:spPr>
          <a:xfrm>
            <a:off x="0" y="1844675"/>
            <a:ext cx="2339975" cy="708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900"/>
              </a:buClr>
              <a:buSzPts val="4000"/>
              <a:buFont typeface="Book Antiqua"/>
              <a:buNone/>
            </a:pPr>
            <a:r>
              <a:rPr lang="en-US" sz="4000" b="0" i="0" u="none">
                <a:solidFill>
                  <a:srgbClr val="009900"/>
                </a:solidFill>
                <a:latin typeface="Book Antiqua"/>
                <a:ea typeface="Book Antiqua"/>
                <a:cs typeface="Book Antiqua"/>
                <a:sym typeface="Book Antiqua"/>
              </a:rPr>
              <a:t>1) 7 · 6=</a:t>
            </a:r>
            <a:endParaRPr/>
          </a:p>
        </p:txBody>
      </p:sp>
      <p:sp>
        <p:nvSpPr>
          <p:cNvPr id="477" name="Google Shape;477;p60"/>
          <p:cNvSpPr txBox="1"/>
          <p:nvPr/>
        </p:nvSpPr>
        <p:spPr>
          <a:xfrm>
            <a:off x="0" y="2492375"/>
            <a:ext cx="2484437" cy="708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900"/>
              </a:buClr>
              <a:buSzPts val="4000"/>
              <a:buFont typeface="Book Antiqua"/>
              <a:buNone/>
            </a:pPr>
            <a:r>
              <a:rPr lang="en-US" sz="4000" b="0" i="0" u="none">
                <a:solidFill>
                  <a:srgbClr val="009900"/>
                </a:solidFill>
                <a:latin typeface="Book Antiqua"/>
                <a:ea typeface="Book Antiqua"/>
                <a:cs typeface="Book Antiqua"/>
                <a:sym typeface="Book Antiqua"/>
              </a:rPr>
              <a:t>3) 5 · 5=</a:t>
            </a:r>
            <a:endParaRPr/>
          </a:p>
        </p:txBody>
      </p:sp>
      <p:sp>
        <p:nvSpPr>
          <p:cNvPr id="478" name="Google Shape;478;p60"/>
          <p:cNvSpPr txBox="1"/>
          <p:nvPr/>
        </p:nvSpPr>
        <p:spPr>
          <a:xfrm>
            <a:off x="0" y="3068637"/>
            <a:ext cx="2771775" cy="708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900"/>
              </a:buClr>
              <a:buSzPts val="4000"/>
              <a:buFont typeface="Book Antiqua"/>
              <a:buNone/>
            </a:pPr>
            <a:r>
              <a:rPr lang="en-US" sz="4000" b="0" i="0" u="none">
                <a:solidFill>
                  <a:srgbClr val="009900"/>
                </a:solidFill>
                <a:latin typeface="Book Antiqua"/>
                <a:ea typeface="Book Antiqua"/>
                <a:cs typeface="Book Antiqua"/>
                <a:sym typeface="Book Antiqua"/>
              </a:rPr>
              <a:t>4) 2 · 7=</a:t>
            </a:r>
            <a:endParaRPr/>
          </a:p>
        </p:txBody>
      </p:sp>
      <p:sp>
        <p:nvSpPr>
          <p:cNvPr id="479" name="Google Shape;479;p60"/>
          <p:cNvSpPr txBox="1"/>
          <p:nvPr/>
        </p:nvSpPr>
        <p:spPr>
          <a:xfrm>
            <a:off x="0" y="3644900"/>
            <a:ext cx="2484437" cy="708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900"/>
              </a:buClr>
              <a:buSzPts val="4000"/>
              <a:buFont typeface="Book Antiqua"/>
              <a:buNone/>
            </a:pPr>
            <a:r>
              <a:rPr lang="en-US" sz="4000" b="0" i="0" u="none">
                <a:solidFill>
                  <a:srgbClr val="009900"/>
                </a:solidFill>
                <a:latin typeface="Book Antiqua"/>
                <a:ea typeface="Book Antiqua"/>
                <a:cs typeface="Book Antiqua"/>
                <a:sym typeface="Book Antiqua"/>
              </a:rPr>
              <a:t>6) 6 · 9=</a:t>
            </a:r>
            <a:endParaRPr/>
          </a:p>
        </p:txBody>
      </p:sp>
      <p:sp>
        <p:nvSpPr>
          <p:cNvPr id="480" name="Google Shape;480;p60"/>
          <p:cNvSpPr txBox="1"/>
          <p:nvPr/>
        </p:nvSpPr>
        <p:spPr>
          <a:xfrm>
            <a:off x="0" y="4221162"/>
            <a:ext cx="2484437" cy="708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900"/>
              </a:buClr>
              <a:buSzPts val="4000"/>
              <a:buFont typeface="Book Antiqua"/>
              <a:buNone/>
            </a:pPr>
            <a:r>
              <a:rPr lang="en-US" sz="4000" b="0" i="0" u="none">
                <a:solidFill>
                  <a:srgbClr val="009900"/>
                </a:solidFill>
                <a:latin typeface="Book Antiqua"/>
                <a:ea typeface="Book Antiqua"/>
                <a:cs typeface="Book Antiqua"/>
                <a:sym typeface="Book Antiqua"/>
              </a:rPr>
              <a:t>9) 5 · 6=</a:t>
            </a:r>
            <a:endParaRPr/>
          </a:p>
        </p:txBody>
      </p:sp>
      <p:sp>
        <p:nvSpPr>
          <p:cNvPr id="481" name="Google Shape;481;p60"/>
          <p:cNvSpPr txBox="1"/>
          <p:nvPr/>
        </p:nvSpPr>
        <p:spPr>
          <a:xfrm>
            <a:off x="0" y="4724400"/>
            <a:ext cx="2484437" cy="708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900"/>
              </a:buClr>
              <a:buSzPts val="4000"/>
              <a:buFont typeface="Book Antiqua"/>
              <a:buNone/>
            </a:pPr>
            <a:r>
              <a:rPr lang="en-US" sz="4000" b="0" i="0" u="none">
                <a:solidFill>
                  <a:srgbClr val="009900"/>
                </a:solidFill>
                <a:latin typeface="Book Antiqua"/>
                <a:ea typeface="Book Antiqua"/>
                <a:cs typeface="Book Antiqua"/>
                <a:sym typeface="Book Antiqua"/>
              </a:rPr>
              <a:t>10) 4 · 8=</a:t>
            </a:r>
            <a:endParaRPr/>
          </a:p>
        </p:txBody>
      </p:sp>
      <p:sp>
        <p:nvSpPr>
          <p:cNvPr id="482" name="Google Shape;482;p60"/>
          <p:cNvSpPr txBox="1"/>
          <p:nvPr/>
        </p:nvSpPr>
        <p:spPr>
          <a:xfrm>
            <a:off x="0" y="5300662"/>
            <a:ext cx="2484437" cy="708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900"/>
              </a:buClr>
              <a:buSzPts val="4000"/>
              <a:buFont typeface="Book Antiqua"/>
              <a:buNone/>
            </a:pPr>
            <a:r>
              <a:rPr lang="en-US" sz="4000" b="0" i="0" u="none">
                <a:solidFill>
                  <a:srgbClr val="009900"/>
                </a:solidFill>
                <a:latin typeface="Book Antiqua"/>
                <a:ea typeface="Book Antiqua"/>
                <a:cs typeface="Book Antiqua"/>
                <a:sym typeface="Book Antiqua"/>
              </a:rPr>
              <a:t>12) 3 · 5=</a:t>
            </a:r>
            <a:endParaRPr/>
          </a:p>
        </p:txBody>
      </p:sp>
      <p:sp>
        <p:nvSpPr>
          <p:cNvPr id="483" name="Google Shape;483;p60"/>
          <p:cNvSpPr txBox="1"/>
          <p:nvPr/>
        </p:nvSpPr>
        <p:spPr>
          <a:xfrm>
            <a:off x="0" y="5876925"/>
            <a:ext cx="2339975" cy="708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900"/>
              </a:buClr>
              <a:buSzPts val="4000"/>
              <a:buFont typeface="Book Antiqua"/>
              <a:buNone/>
            </a:pPr>
            <a:r>
              <a:rPr lang="en-US" sz="4000" b="0" i="0" u="none">
                <a:solidFill>
                  <a:srgbClr val="009900"/>
                </a:solidFill>
                <a:latin typeface="Book Antiqua"/>
                <a:ea typeface="Book Antiqua"/>
                <a:cs typeface="Book Antiqua"/>
                <a:sym typeface="Book Antiqua"/>
              </a:rPr>
              <a:t>13) 9 · 9=</a:t>
            </a:r>
            <a:endParaRPr/>
          </a:p>
        </p:txBody>
      </p:sp>
      <p:sp>
        <p:nvSpPr>
          <p:cNvPr id="484" name="Google Shape;484;p60"/>
          <p:cNvSpPr txBox="1"/>
          <p:nvPr/>
        </p:nvSpPr>
        <p:spPr>
          <a:xfrm>
            <a:off x="6011862" y="1196975"/>
            <a:ext cx="3132137" cy="523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Book Antiqua"/>
              <a:buNone/>
            </a:pPr>
            <a:r>
              <a:rPr lang="en-US" sz="2800" b="0" i="0" u="none">
                <a:solidFill>
                  <a:schemeClr val="accent2"/>
                </a:solidFill>
                <a:latin typeface="Book Antiqua"/>
                <a:ea typeface="Book Antiqua"/>
                <a:cs typeface="Book Antiqua"/>
                <a:sym typeface="Book Antiqua"/>
              </a:rPr>
              <a:t>По вертикали:</a:t>
            </a:r>
            <a:endParaRPr/>
          </a:p>
        </p:txBody>
      </p:sp>
      <p:sp>
        <p:nvSpPr>
          <p:cNvPr id="485" name="Google Shape;485;p60"/>
          <p:cNvSpPr txBox="1"/>
          <p:nvPr/>
        </p:nvSpPr>
        <p:spPr>
          <a:xfrm>
            <a:off x="6838950" y="1844675"/>
            <a:ext cx="2305050" cy="708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ts val="4000"/>
              <a:buFont typeface="Book Antiqua"/>
              <a:buNone/>
            </a:pPr>
            <a:r>
              <a:rPr lang="en-US" sz="4000" b="0" i="0" u="none">
                <a:solidFill>
                  <a:srgbClr val="008000"/>
                </a:solidFill>
                <a:latin typeface="Book Antiqua"/>
                <a:ea typeface="Book Antiqua"/>
                <a:cs typeface="Book Antiqua"/>
                <a:sym typeface="Book Antiqua"/>
              </a:rPr>
              <a:t>2) 3 · 7=</a:t>
            </a:r>
            <a:endParaRPr/>
          </a:p>
        </p:txBody>
      </p:sp>
      <p:sp>
        <p:nvSpPr>
          <p:cNvPr id="486" name="Google Shape;486;p60"/>
          <p:cNvSpPr txBox="1"/>
          <p:nvPr/>
        </p:nvSpPr>
        <p:spPr>
          <a:xfrm>
            <a:off x="6804025" y="2347912"/>
            <a:ext cx="2339975" cy="708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ts val="4000"/>
              <a:buFont typeface="Book Antiqua"/>
              <a:buNone/>
            </a:pPr>
            <a:r>
              <a:rPr lang="en-US" sz="4000" b="0" i="0" u="none">
                <a:solidFill>
                  <a:srgbClr val="008000"/>
                </a:solidFill>
                <a:latin typeface="Book Antiqua"/>
                <a:ea typeface="Book Antiqua"/>
                <a:cs typeface="Book Antiqua"/>
                <a:sym typeface="Book Antiqua"/>
              </a:rPr>
              <a:t>3) 6 · 4=</a:t>
            </a:r>
            <a:endParaRPr/>
          </a:p>
        </p:txBody>
      </p:sp>
      <p:sp>
        <p:nvSpPr>
          <p:cNvPr id="487" name="Google Shape;487;p60"/>
          <p:cNvSpPr txBox="1"/>
          <p:nvPr/>
        </p:nvSpPr>
        <p:spPr>
          <a:xfrm>
            <a:off x="6838950" y="2924175"/>
            <a:ext cx="2305050" cy="708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ts val="4000"/>
              <a:buFont typeface="Book Antiqua"/>
              <a:buNone/>
            </a:pPr>
            <a:r>
              <a:rPr lang="en-US" sz="4000" b="0" i="0" u="none">
                <a:solidFill>
                  <a:srgbClr val="008000"/>
                </a:solidFill>
                <a:latin typeface="Book Antiqua"/>
                <a:ea typeface="Book Antiqua"/>
                <a:cs typeface="Book Antiqua"/>
                <a:sym typeface="Book Antiqua"/>
              </a:rPr>
              <a:t>5) 7 · 7=</a:t>
            </a:r>
            <a:endParaRPr/>
          </a:p>
        </p:txBody>
      </p:sp>
      <p:sp>
        <p:nvSpPr>
          <p:cNvPr id="488" name="Google Shape;488;p60"/>
          <p:cNvSpPr txBox="1"/>
          <p:nvPr/>
        </p:nvSpPr>
        <p:spPr>
          <a:xfrm>
            <a:off x="6877050" y="3500437"/>
            <a:ext cx="2266950" cy="708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ts val="4000"/>
              <a:buFont typeface="Book Antiqua"/>
              <a:buNone/>
            </a:pPr>
            <a:r>
              <a:rPr lang="en-US" sz="4000" b="0" i="0" u="none">
                <a:solidFill>
                  <a:srgbClr val="008000"/>
                </a:solidFill>
                <a:latin typeface="Book Antiqua"/>
                <a:ea typeface="Book Antiqua"/>
                <a:cs typeface="Book Antiqua"/>
                <a:sym typeface="Book Antiqua"/>
              </a:rPr>
              <a:t>6) 8 · 7=</a:t>
            </a:r>
            <a:endParaRPr/>
          </a:p>
        </p:txBody>
      </p:sp>
      <p:sp>
        <p:nvSpPr>
          <p:cNvPr id="489" name="Google Shape;489;p60"/>
          <p:cNvSpPr txBox="1"/>
          <p:nvPr/>
        </p:nvSpPr>
        <p:spPr>
          <a:xfrm>
            <a:off x="6877050" y="4076700"/>
            <a:ext cx="2266950" cy="708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ts val="4000"/>
              <a:buFont typeface="Book Antiqua"/>
              <a:buNone/>
            </a:pPr>
            <a:r>
              <a:rPr lang="en-US" sz="4000" b="0" i="0" u="none">
                <a:solidFill>
                  <a:srgbClr val="008000"/>
                </a:solidFill>
                <a:latin typeface="Book Antiqua"/>
                <a:ea typeface="Book Antiqua"/>
                <a:cs typeface="Book Antiqua"/>
                <a:sym typeface="Book Antiqua"/>
              </a:rPr>
              <a:t>7) 8 · 5=</a:t>
            </a:r>
            <a:endParaRPr/>
          </a:p>
        </p:txBody>
      </p:sp>
      <p:sp>
        <p:nvSpPr>
          <p:cNvPr id="490" name="Google Shape;490;p60"/>
          <p:cNvSpPr txBox="1"/>
          <p:nvPr/>
        </p:nvSpPr>
        <p:spPr>
          <a:xfrm>
            <a:off x="6877050" y="4652962"/>
            <a:ext cx="2266950" cy="708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ts val="4000"/>
              <a:buFont typeface="Book Antiqua"/>
              <a:buNone/>
            </a:pPr>
            <a:r>
              <a:rPr lang="en-US" sz="4000" b="0" i="0" u="none">
                <a:solidFill>
                  <a:srgbClr val="008000"/>
                </a:solidFill>
                <a:latin typeface="Book Antiqua"/>
                <a:ea typeface="Book Antiqua"/>
                <a:cs typeface="Book Antiqua"/>
                <a:sym typeface="Book Antiqua"/>
              </a:rPr>
              <a:t>8) 9 · 7=</a:t>
            </a:r>
            <a:endParaRPr/>
          </a:p>
        </p:txBody>
      </p:sp>
      <p:sp>
        <p:nvSpPr>
          <p:cNvPr id="491" name="Google Shape;491;p60"/>
          <p:cNvSpPr txBox="1"/>
          <p:nvPr/>
        </p:nvSpPr>
        <p:spPr>
          <a:xfrm>
            <a:off x="6877050" y="5229225"/>
            <a:ext cx="2266950" cy="708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ts val="4000"/>
              <a:buFont typeface="Book Antiqua"/>
              <a:buNone/>
            </a:pPr>
            <a:r>
              <a:rPr lang="en-US" sz="4000" b="0" i="0" u="none">
                <a:solidFill>
                  <a:srgbClr val="008000"/>
                </a:solidFill>
                <a:latin typeface="Book Antiqua"/>
                <a:ea typeface="Book Antiqua"/>
                <a:cs typeface="Book Antiqua"/>
                <a:sym typeface="Book Antiqua"/>
              </a:rPr>
              <a:t>9) 7 · 5=</a:t>
            </a:r>
            <a:endParaRPr/>
          </a:p>
        </p:txBody>
      </p:sp>
      <p:sp>
        <p:nvSpPr>
          <p:cNvPr id="492" name="Google Shape;492;p60"/>
          <p:cNvSpPr txBox="1"/>
          <p:nvPr/>
        </p:nvSpPr>
        <p:spPr>
          <a:xfrm>
            <a:off x="6911975" y="5805487"/>
            <a:ext cx="2232025" cy="708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ts val="4000"/>
              <a:buFont typeface="Book Antiqua"/>
              <a:buNone/>
            </a:pPr>
            <a:r>
              <a:rPr lang="en-US" sz="4000" b="0" i="0" u="none">
                <a:solidFill>
                  <a:srgbClr val="008000"/>
                </a:solidFill>
                <a:latin typeface="Book Antiqua"/>
                <a:ea typeface="Book Antiqua"/>
                <a:cs typeface="Book Antiqua"/>
                <a:sym typeface="Book Antiqua"/>
              </a:rPr>
              <a:t>11) 4 · 7=</a:t>
            </a:r>
            <a:endParaRPr/>
          </a:p>
        </p:txBody>
      </p:sp>
      <p:sp>
        <p:nvSpPr>
          <p:cNvPr id="493" name="Google Shape;493;p60"/>
          <p:cNvSpPr txBox="1"/>
          <p:nvPr/>
        </p:nvSpPr>
        <p:spPr>
          <a:xfrm>
            <a:off x="2268537" y="1844675"/>
            <a:ext cx="647700" cy="83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4800"/>
              <a:buFont typeface="Book Antiqua"/>
              <a:buNone/>
            </a:pPr>
            <a:r>
              <a:rPr lang="en-US" sz="4800" b="0" i="0" u="none">
                <a:solidFill>
                  <a:srgbClr val="CC0000"/>
                </a:solidFill>
                <a:latin typeface="Book Antiqua"/>
                <a:ea typeface="Book Antiqua"/>
                <a:cs typeface="Book Antiqua"/>
                <a:sym typeface="Book Antiqua"/>
              </a:rPr>
              <a:t>4 </a:t>
            </a:r>
            <a:endParaRPr/>
          </a:p>
        </p:txBody>
      </p:sp>
      <p:sp>
        <p:nvSpPr>
          <p:cNvPr id="494" name="Google Shape;494;p60"/>
          <p:cNvSpPr txBox="1"/>
          <p:nvPr/>
        </p:nvSpPr>
        <p:spPr>
          <a:xfrm>
            <a:off x="2987675" y="2565400"/>
            <a:ext cx="576262" cy="83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4800"/>
              <a:buFont typeface="Book Antiqua"/>
              <a:buNone/>
            </a:pPr>
            <a:r>
              <a:rPr lang="en-US" sz="4800" b="0" i="0" u="none">
                <a:solidFill>
                  <a:srgbClr val="CC0000"/>
                </a:solidFill>
                <a:latin typeface="Book Antiqua"/>
                <a:ea typeface="Book Antiqua"/>
                <a:cs typeface="Book Antiqua"/>
                <a:sym typeface="Book Antiqua"/>
              </a:rPr>
              <a:t>1</a:t>
            </a:r>
            <a:endParaRPr/>
          </a:p>
        </p:txBody>
      </p:sp>
      <p:sp>
        <p:nvSpPr>
          <p:cNvPr id="495" name="Google Shape;495;p60"/>
          <p:cNvSpPr txBox="1"/>
          <p:nvPr/>
        </p:nvSpPr>
        <p:spPr>
          <a:xfrm>
            <a:off x="5580062" y="1844675"/>
            <a:ext cx="576262" cy="83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4800"/>
              <a:buFont typeface="Book Antiqua"/>
              <a:buNone/>
            </a:pPr>
            <a:r>
              <a:rPr lang="en-US" sz="4800" b="0" i="0" u="none">
                <a:solidFill>
                  <a:srgbClr val="CC0000"/>
                </a:solidFill>
                <a:latin typeface="Book Antiqua"/>
                <a:ea typeface="Book Antiqua"/>
                <a:cs typeface="Book Antiqua"/>
                <a:sym typeface="Book Antiqua"/>
              </a:rPr>
              <a:t>2 </a:t>
            </a:r>
            <a:endParaRPr/>
          </a:p>
        </p:txBody>
      </p:sp>
      <p:sp>
        <p:nvSpPr>
          <p:cNvPr id="496" name="Google Shape;496;p60"/>
          <p:cNvSpPr txBox="1"/>
          <p:nvPr/>
        </p:nvSpPr>
        <p:spPr>
          <a:xfrm>
            <a:off x="5508625" y="2565400"/>
            <a:ext cx="576262" cy="83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4800"/>
              <a:buFont typeface="Book Antiqua"/>
              <a:buNone/>
            </a:pPr>
            <a:r>
              <a:rPr lang="en-US" sz="4800" b="0" i="0" u="none">
                <a:solidFill>
                  <a:srgbClr val="CC0000"/>
                </a:solidFill>
                <a:latin typeface="Book Antiqua"/>
                <a:ea typeface="Book Antiqua"/>
                <a:cs typeface="Book Antiqua"/>
                <a:sym typeface="Book Antiqua"/>
              </a:rPr>
              <a:t>4</a:t>
            </a:r>
            <a:endParaRPr/>
          </a:p>
        </p:txBody>
      </p:sp>
      <p:sp>
        <p:nvSpPr>
          <p:cNvPr id="497" name="Google Shape;497;p60"/>
          <p:cNvSpPr txBox="1"/>
          <p:nvPr/>
        </p:nvSpPr>
        <p:spPr>
          <a:xfrm>
            <a:off x="3708400" y="2565400"/>
            <a:ext cx="576262" cy="83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4800"/>
              <a:buFont typeface="Book Antiqua"/>
              <a:buNone/>
            </a:pPr>
            <a:r>
              <a:rPr lang="en-US" sz="4800" b="0" i="0" u="none">
                <a:solidFill>
                  <a:srgbClr val="CC0000"/>
                </a:solidFill>
                <a:latin typeface="Book Antiqua"/>
                <a:ea typeface="Book Antiqua"/>
                <a:cs typeface="Book Antiqua"/>
                <a:sym typeface="Book Antiqua"/>
              </a:rPr>
              <a:t>4</a:t>
            </a:r>
            <a:endParaRPr/>
          </a:p>
        </p:txBody>
      </p:sp>
      <p:sp>
        <p:nvSpPr>
          <p:cNvPr id="498" name="Google Shape;498;p60"/>
          <p:cNvSpPr txBox="1"/>
          <p:nvPr/>
        </p:nvSpPr>
        <p:spPr>
          <a:xfrm>
            <a:off x="3779837" y="3284537"/>
            <a:ext cx="576262" cy="83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4800"/>
              <a:buFont typeface="Book Antiqua"/>
              <a:buNone/>
            </a:pPr>
            <a:r>
              <a:rPr lang="en-US" sz="4800" b="0" i="0" u="none">
                <a:solidFill>
                  <a:srgbClr val="CC0000"/>
                </a:solidFill>
                <a:latin typeface="Book Antiqua"/>
                <a:ea typeface="Book Antiqua"/>
                <a:cs typeface="Book Antiqua"/>
                <a:sym typeface="Book Antiqua"/>
              </a:rPr>
              <a:t>9</a:t>
            </a:r>
            <a:endParaRPr/>
          </a:p>
        </p:txBody>
      </p:sp>
      <p:sp>
        <p:nvSpPr>
          <p:cNvPr id="499" name="Google Shape;499;p60"/>
          <p:cNvSpPr txBox="1"/>
          <p:nvPr/>
        </p:nvSpPr>
        <p:spPr>
          <a:xfrm>
            <a:off x="4787900" y="2565400"/>
            <a:ext cx="576262" cy="83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4800"/>
              <a:buFont typeface="Book Antiqua"/>
              <a:buNone/>
            </a:pPr>
            <a:r>
              <a:rPr lang="en-US" sz="4800" b="0" i="0" u="none">
                <a:solidFill>
                  <a:srgbClr val="CC0000"/>
                </a:solidFill>
                <a:latin typeface="Book Antiqua"/>
                <a:ea typeface="Book Antiqua"/>
                <a:cs typeface="Book Antiqua"/>
                <a:sym typeface="Book Antiqua"/>
              </a:rPr>
              <a:t>5</a:t>
            </a:r>
            <a:endParaRPr/>
          </a:p>
        </p:txBody>
      </p:sp>
      <p:sp>
        <p:nvSpPr>
          <p:cNvPr id="500" name="Google Shape;500;p60"/>
          <p:cNvSpPr txBox="1"/>
          <p:nvPr/>
        </p:nvSpPr>
        <p:spPr>
          <a:xfrm>
            <a:off x="4787900" y="3284537"/>
            <a:ext cx="576262" cy="83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4800"/>
              <a:buFont typeface="Book Antiqua"/>
              <a:buNone/>
            </a:pPr>
            <a:r>
              <a:rPr lang="en-US" sz="4800" b="0" i="0" u="none">
                <a:solidFill>
                  <a:srgbClr val="CC0000"/>
                </a:solidFill>
                <a:latin typeface="Book Antiqua"/>
                <a:ea typeface="Book Antiqua"/>
                <a:cs typeface="Book Antiqua"/>
                <a:sym typeface="Book Antiqua"/>
              </a:rPr>
              <a:t>6</a:t>
            </a:r>
            <a:endParaRPr/>
          </a:p>
        </p:txBody>
      </p:sp>
      <p:sp>
        <p:nvSpPr>
          <p:cNvPr id="501" name="Google Shape;501;p60"/>
          <p:cNvSpPr txBox="1"/>
          <p:nvPr/>
        </p:nvSpPr>
        <p:spPr>
          <a:xfrm>
            <a:off x="3851275" y="4221162"/>
            <a:ext cx="576262" cy="83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4800"/>
              <a:buFont typeface="Book Antiqua"/>
              <a:buNone/>
            </a:pPr>
            <a:r>
              <a:rPr lang="en-US" sz="4800" b="0" i="0" u="none">
                <a:solidFill>
                  <a:srgbClr val="CC0000"/>
                </a:solidFill>
                <a:latin typeface="Book Antiqua"/>
                <a:ea typeface="Book Antiqua"/>
                <a:cs typeface="Book Antiqua"/>
                <a:sym typeface="Book Antiqua"/>
              </a:rPr>
              <a:t>4 </a:t>
            </a:r>
            <a:endParaRPr/>
          </a:p>
        </p:txBody>
      </p:sp>
      <p:sp>
        <p:nvSpPr>
          <p:cNvPr id="502" name="Google Shape;502;p60"/>
          <p:cNvSpPr txBox="1"/>
          <p:nvPr/>
        </p:nvSpPr>
        <p:spPr>
          <a:xfrm>
            <a:off x="4859337" y="4221162"/>
            <a:ext cx="576262" cy="83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4800"/>
              <a:buFont typeface="Book Antiqua"/>
              <a:buNone/>
            </a:pPr>
            <a:r>
              <a:rPr lang="en-US" sz="4800" b="0" i="0" u="none">
                <a:solidFill>
                  <a:srgbClr val="CC0000"/>
                </a:solidFill>
                <a:latin typeface="Book Antiqua"/>
                <a:ea typeface="Book Antiqua"/>
                <a:cs typeface="Book Antiqua"/>
                <a:sym typeface="Book Antiqua"/>
              </a:rPr>
              <a:t>6 </a:t>
            </a:r>
            <a:endParaRPr/>
          </a:p>
        </p:txBody>
      </p:sp>
      <p:sp>
        <p:nvSpPr>
          <p:cNvPr id="503" name="Google Shape;503;p60"/>
          <p:cNvSpPr txBox="1"/>
          <p:nvPr/>
        </p:nvSpPr>
        <p:spPr>
          <a:xfrm>
            <a:off x="3059112" y="4941887"/>
            <a:ext cx="576262" cy="83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4800"/>
              <a:buFont typeface="Book Antiqua"/>
              <a:buNone/>
            </a:pPr>
            <a:r>
              <a:rPr lang="en-US" sz="4800" b="0" i="0" u="none">
                <a:solidFill>
                  <a:srgbClr val="CC0000"/>
                </a:solidFill>
                <a:latin typeface="Book Antiqua"/>
                <a:ea typeface="Book Antiqua"/>
                <a:cs typeface="Book Antiqua"/>
                <a:sym typeface="Book Antiqua"/>
              </a:rPr>
              <a:t>3</a:t>
            </a:r>
            <a:endParaRPr/>
          </a:p>
        </p:txBody>
      </p:sp>
      <p:sp>
        <p:nvSpPr>
          <p:cNvPr id="504" name="Google Shape;504;p60"/>
          <p:cNvSpPr txBox="1"/>
          <p:nvPr/>
        </p:nvSpPr>
        <p:spPr>
          <a:xfrm>
            <a:off x="3059112" y="5661025"/>
            <a:ext cx="576262" cy="83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4800"/>
              <a:buFont typeface="Book Antiqua"/>
              <a:buNone/>
            </a:pPr>
            <a:r>
              <a:rPr lang="en-US" sz="4800" b="0" i="0" u="none">
                <a:solidFill>
                  <a:srgbClr val="CC0000"/>
                </a:solidFill>
                <a:latin typeface="Book Antiqua"/>
                <a:ea typeface="Book Antiqua"/>
                <a:cs typeface="Book Antiqua"/>
                <a:sym typeface="Book Antiqua"/>
              </a:rPr>
              <a:t>5</a:t>
            </a:r>
            <a:endParaRPr/>
          </a:p>
        </p:txBody>
      </p:sp>
      <p:sp>
        <p:nvSpPr>
          <p:cNvPr id="505" name="Google Shape;505;p60"/>
          <p:cNvSpPr txBox="1"/>
          <p:nvPr/>
        </p:nvSpPr>
        <p:spPr>
          <a:xfrm>
            <a:off x="5580062" y="4941887"/>
            <a:ext cx="576262" cy="83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4800"/>
              <a:buFont typeface="Book Antiqua"/>
              <a:buNone/>
            </a:pPr>
            <a:r>
              <a:rPr lang="en-US" sz="4800" b="0" i="0" u="none">
                <a:solidFill>
                  <a:srgbClr val="CC0000"/>
                </a:solidFill>
                <a:latin typeface="Book Antiqua"/>
                <a:ea typeface="Book Antiqua"/>
                <a:cs typeface="Book Antiqua"/>
                <a:sym typeface="Book Antiqua"/>
              </a:rPr>
              <a:t>2</a:t>
            </a:r>
            <a:endParaRPr/>
          </a:p>
        </p:txBody>
      </p:sp>
      <p:sp>
        <p:nvSpPr>
          <p:cNvPr id="506" name="Google Shape;506;p60"/>
          <p:cNvSpPr txBox="1"/>
          <p:nvPr/>
        </p:nvSpPr>
        <p:spPr>
          <a:xfrm>
            <a:off x="5580062" y="5661025"/>
            <a:ext cx="576262" cy="83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4800"/>
              <a:buFont typeface="Book Antiqua"/>
              <a:buNone/>
            </a:pPr>
            <a:r>
              <a:rPr lang="en-US" sz="4800" b="0" i="0" u="none">
                <a:solidFill>
                  <a:srgbClr val="CC0000"/>
                </a:solidFill>
                <a:latin typeface="Book Antiqua"/>
                <a:ea typeface="Book Antiqua"/>
                <a:cs typeface="Book Antiqua"/>
                <a:sym typeface="Book Antiqua"/>
              </a:rPr>
              <a:t>8</a:t>
            </a:r>
            <a:endParaRPr/>
          </a:p>
        </p:txBody>
      </p:sp>
      <p:sp>
        <p:nvSpPr>
          <p:cNvPr id="507" name="Google Shape;507;p60"/>
          <p:cNvSpPr txBox="1"/>
          <p:nvPr/>
        </p:nvSpPr>
        <p:spPr>
          <a:xfrm>
            <a:off x="2484437" y="5661025"/>
            <a:ext cx="576262" cy="83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4800"/>
              <a:buFont typeface="Book Antiqua"/>
              <a:buNone/>
            </a:pPr>
            <a:r>
              <a:rPr lang="en-US" sz="4800" b="0" i="0" u="none">
                <a:solidFill>
                  <a:srgbClr val="CC0000"/>
                </a:solidFill>
                <a:latin typeface="Book Antiqua"/>
                <a:ea typeface="Book Antiqua"/>
                <a:cs typeface="Book Antiqua"/>
                <a:sym typeface="Book Antiqua"/>
              </a:rPr>
              <a:t>1</a:t>
            </a:r>
            <a:endParaRPr/>
          </a:p>
        </p:txBody>
      </p:sp>
      <p:sp>
        <p:nvSpPr>
          <p:cNvPr id="508" name="Google Shape;508;p60"/>
          <p:cNvSpPr txBox="1"/>
          <p:nvPr/>
        </p:nvSpPr>
        <p:spPr>
          <a:xfrm>
            <a:off x="6227762" y="5661025"/>
            <a:ext cx="576262" cy="83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4800"/>
              <a:buFont typeface="Book Antiqua"/>
              <a:buNone/>
            </a:pPr>
            <a:r>
              <a:rPr lang="en-US" sz="4800" b="0" i="0" u="none">
                <a:solidFill>
                  <a:srgbClr val="CC0000"/>
                </a:solidFill>
                <a:latin typeface="Book Antiqua"/>
                <a:ea typeface="Book Antiqua"/>
                <a:cs typeface="Book Antiqua"/>
                <a:sym typeface="Book Antiqua"/>
              </a:rPr>
              <a:t>1</a:t>
            </a:r>
            <a:endParaRPr/>
          </a:p>
        </p:txBody>
      </p:sp>
      <p:sp>
        <p:nvSpPr>
          <p:cNvPr id="509" name="Google Shape;509;p60"/>
          <p:cNvSpPr txBox="1"/>
          <p:nvPr/>
        </p:nvSpPr>
        <p:spPr>
          <a:xfrm>
            <a:off x="179387" y="1844675"/>
            <a:ext cx="2016125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0" name="Google Shape;510;p60"/>
          <p:cNvSpPr txBox="1"/>
          <p:nvPr/>
        </p:nvSpPr>
        <p:spPr>
          <a:xfrm>
            <a:off x="2987675" y="1844675"/>
            <a:ext cx="647700" cy="83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4800"/>
              <a:buFont typeface="Book Antiqua"/>
              <a:buNone/>
            </a:pPr>
            <a:r>
              <a:rPr lang="en-US" sz="4800" b="0" i="0" u="none">
                <a:solidFill>
                  <a:srgbClr val="CC0000"/>
                </a:solidFill>
                <a:latin typeface="Book Antiqua"/>
                <a:ea typeface="Book Antiqua"/>
                <a:cs typeface="Book Antiqua"/>
                <a:sym typeface="Book Antiqua"/>
              </a:rPr>
              <a:t>2 </a:t>
            </a:r>
            <a:endParaRPr/>
          </a:p>
        </p:txBody>
      </p:sp>
      <p:sp>
        <p:nvSpPr>
          <p:cNvPr id="511" name="Google Shape;511;p60"/>
          <p:cNvSpPr txBox="1"/>
          <p:nvPr/>
        </p:nvSpPr>
        <p:spPr>
          <a:xfrm>
            <a:off x="6156325" y="1844675"/>
            <a:ext cx="647700" cy="83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4800"/>
              <a:buFont typeface="Book Antiqua"/>
              <a:buNone/>
            </a:pPr>
            <a:r>
              <a:rPr lang="en-US" sz="4800" b="0" i="0" u="none">
                <a:solidFill>
                  <a:srgbClr val="CC0000"/>
                </a:solidFill>
                <a:latin typeface="Book Antiqua"/>
                <a:ea typeface="Book Antiqua"/>
                <a:cs typeface="Book Antiqua"/>
                <a:sym typeface="Book Antiqua"/>
              </a:rPr>
              <a:t>5 </a:t>
            </a:r>
            <a:endParaRPr/>
          </a:p>
        </p:txBody>
      </p:sp>
      <p:sp>
        <p:nvSpPr>
          <p:cNvPr id="512" name="Google Shape;512;p60"/>
          <p:cNvSpPr txBox="1"/>
          <p:nvPr/>
        </p:nvSpPr>
        <p:spPr>
          <a:xfrm>
            <a:off x="3779837" y="4941887"/>
            <a:ext cx="647700" cy="83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4800"/>
              <a:buFont typeface="Book Antiqua"/>
              <a:buNone/>
            </a:pPr>
            <a:r>
              <a:rPr lang="en-US" sz="4800" b="0" i="0" u="none">
                <a:solidFill>
                  <a:srgbClr val="CC0000"/>
                </a:solidFill>
                <a:latin typeface="Book Antiqua"/>
                <a:ea typeface="Book Antiqua"/>
                <a:cs typeface="Book Antiqua"/>
                <a:sym typeface="Book Antiqua"/>
              </a:rPr>
              <a:t>0 </a:t>
            </a:r>
            <a:endParaRPr/>
          </a:p>
        </p:txBody>
      </p:sp>
      <p:sp>
        <p:nvSpPr>
          <p:cNvPr id="513" name="Google Shape;513;p60"/>
          <p:cNvSpPr txBox="1"/>
          <p:nvPr/>
        </p:nvSpPr>
        <p:spPr>
          <a:xfrm>
            <a:off x="4787900" y="4941887"/>
            <a:ext cx="647700" cy="83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4800"/>
              <a:buFont typeface="Book Antiqua"/>
              <a:buNone/>
            </a:pPr>
            <a:r>
              <a:rPr lang="en-US" sz="4800" b="0" i="0" u="none">
                <a:solidFill>
                  <a:srgbClr val="CC0000"/>
                </a:solidFill>
                <a:latin typeface="Book Antiqua"/>
                <a:ea typeface="Book Antiqua"/>
                <a:cs typeface="Book Antiqua"/>
                <a:sym typeface="Book Antiqua"/>
              </a:rPr>
              <a:t>3 </a:t>
            </a:r>
            <a:endParaRPr/>
          </a:p>
        </p:txBody>
      </p:sp>
      <p:sp>
        <p:nvSpPr>
          <p:cNvPr id="514" name="Google Shape;514;p60"/>
          <p:cNvSpPr txBox="1"/>
          <p:nvPr/>
        </p:nvSpPr>
        <p:spPr>
          <a:xfrm>
            <a:off x="179387" y="2565400"/>
            <a:ext cx="2016125" cy="50323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5" name="Google Shape;515;p60"/>
          <p:cNvSpPr txBox="1"/>
          <p:nvPr/>
        </p:nvSpPr>
        <p:spPr>
          <a:xfrm>
            <a:off x="107950" y="3213100"/>
            <a:ext cx="1871662" cy="4318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6" name="Google Shape;516;p60"/>
          <p:cNvSpPr txBox="1"/>
          <p:nvPr/>
        </p:nvSpPr>
        <p:spPr>
          <a:xfrm>
            <a:off x="0" y="3789362"/>
            <a:ext cx="2195512" cy="4318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p60"/>
          <p:cNvSpPr txBox="1"/>
          <p:nvPr/>
        </p:nvSpPr>
        <p:spPr>
          <a:xfrm>
            <a:off x="0" y="4365625"/>
            <a:ext cx="2268537" cy="4318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8" name="Google Shape;518;p60"/>
          <p:cNvSpPr txBox="1"/>
          <p:nvPr/>
        </p:nvSpPr>
        <p:spPr>
          <a:xfrm>
            <a:off x="0" y="4868862"/>
            <a:ext cx="2124075" cy="4318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60"/>
          <p:cNvSpPr txBox="1"/>
          <p:nvPr/>
        </p:nvSpPr>
        <p:spPr>
          <a:xfrm>
            <a:off x="0" y="5445125"/>
            <a:ext cx="2124075" cy="4318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0" name="Google Shape;520;p60"/>
          <p:cNvSpPr txBox="1"/>
          <p:nvPr/>
        </p:nvSpPr>
        <p:spPr>
          <a:xfrm>
            <a:off x="0" y="6021387"/>
            <a:ext cx="2124075" cy="4318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1" name="Google Shape;521;p60"/>
          <p:cNvSpPr txBox="1"/>
          <p:nvPr/>
        </p:nvSpPr>
        <p:spPr>
          <a:xfrm>
            <a:off x="7019925" y="1989137"/>
            <a:ext cx="1873250" cy="4318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2" name="Google Shape;522;p60"/>
          <p:cNvSpPr txBox="1"/>
          <p:nvPr/>
        </p:nvSpPr>
        <p:spPr>
          <a:xfrm>
            <a:off x="6948487" y="2492375"/>
            <a:ext cx="1944687" cy="4318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3" name="Google Shape;523;p60"/>
          <p:cNvSpPr txBox="1"/>
          <p:nvPr/>
        </p:nvSpPr>
        <p:spPr>
          <a:xfrm>
            <a:off x="6948487" y="3068637"/>
            <a:ext cx="1944687" cy="4318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4" name="Google Shape;524;p60"/>
          <p:cNvSpPr txBox="1"/>
          <p:nvPr/>
        </p:nvSpPr>
        <p:spPr>
          <a:xfrm>
            <a:off x="6948487" y="3644900"/>
            <a:ext cx="1944687" cy="4318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5" name="Google Shape;525;p60"/>
          <p:cNvSpPr txBox="1"/>
          <p:nvPr/>
        </p:nvSpPr>
        <p:spPr>
          <a:xfrm>
            <a:off x="6948487" y="4221162"/>
            <a:ext cx="1944687" cy="4318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6" name="Google Shape;526;p60"/>
          <p:cNvSpPr txBox="1"/>
          <p:nvPr/>
        </p:nvSpPr>
        <p:spPr>
          <a:xfrm>
            <a:off x="6948487" y="4797425"/>
            <a:ext cx="2016125" cy="4318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7" name="Google Shape;527;p60"/>
          <p:cNvSpPr txBox="1"/>
          <p:nvPr/>
        </p:nvSpPr>
        <p:spPr>
          <a:xfrm>
            <a:off x="6948487" y="5373687"/>
            <a:ext cx="1944687" cy="4318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8" name="Google Shape;528;p60"/>
          <p:cNvSpPr txBox="1"/>
          <p:nvPr/>
        </p:nvSpPr>
        <p:spPr>
          <a:xfrm>
            <a:off x="6948487" y="5876925"/>
            <a:ext cx="2016125" cy="50323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9" name="Google Shape;529;p60"/>
          <p:cNvSpPr/>
          <p:nvPr/>
        </p:nvSpPr>
        <p:spPr>
          <a:xfrm>
            <a:off x="8712200" y="6524625"/>
            <a:ext cx="431800" cy="3333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  <a:moveTo>
                  <a:pt x="94743" y="37500"/>
                </a:moveTo>
                <a:lnTo>
                  <a:pt x="77371" y="15000"/>
                </a:lnTo>
                <a:lnTo>
                  <a:pt x="60000" y="37500"/>
                </a:lnTo>
                <a:lnTo>
                  <a:pt x="68686" y="37500"/>
                </a:lnTo>
                <a:lnTo>
                  <a:pt x="68686" y="71250"/>
                </a:lnTo>
                <a:cubicBezTo>
                  <a:pt x="68686" y="77463"/>
                  <a:pt x="64797" y="82500"/>
                  <a:pt x="60000" y="82500"/>
                </a:cubicBezTo>
                <a:lnTo>
                  <a:pt x="51314" y="82500"/>
                </a:lnTo>
                <a:cubicBezTo>
                  <a:pt x="46517" y="82500"/>
                  <a:pt x="42629" y="77463"/>
                  <a:pt x="42629" y="71250"/>
                </a:cubicBezTo>
                <a:lnTo>
                  <a:pt x="42629" y="37500"/>
                </a:lnTo>
                <a:lnTo>
                  <a:pt x="25257" y="37500"/>
                </a:lnTo>
                <a:lnTo>
                  <a:pt x="25257" y="71250"/>
                </a:lnTo>
                <a:cubicBezTo>
                  <a:pt x="25257" y="89890"/>
                  <a:pt x="36923" y="105000"/>
                  <a:pt x="51314" y="105000"/>
                </a:cubicBezTo>
                <a:lnTo>
                  <a:pt x="60000" y="105000"/>
                </a:lnTo>
                <a:cubicBezTo>
                  <a:pt x="74391" y="105000"/>
                  <a:pt x="86057" y="89890"/>
                  <a:pt x="86057" y="71250"/>
                </a:cubicBezTo>
                <a:lnTo>
                  <a:pt x="86057" y="37500"/>
                </a:lnTo>
                <a:close/>
              </a:path>
              <a:path w="120000" h="120000" fill="darken" extrusionOk="0">
                <a:moveTo>
                  <a:pt x="94743" y="37500"/>
                </a:moveTo>
                <a:lnTo>
                  <a:pt x="77371" y="15000"/>
                </a:lnTo>
                <a:lnTo>
                  <a:pt x="60000" y="37500"/>
                </a:lnTo>
                <a:lnTo>
                  <a:pt x="68686" y="37500"/>
                </a:lnTo>
                <a:lnTo>
                  <a:pt x="68686" y="71250"/>
                </a:lnTo>
                <a:cubicBezTo>
                  <a:pt x="68686" y="77463"/>
                  <a:pt x="64797" y="82500"/>
                  <a:pt x="60000" y="82500"/>
                </a:cubicBezTo>
                <a:lnTo>
                  <a:pt x="51314" y="82500"/>
                </a:lnTo>
                <a:cubicBezTo>
                  <a:pt x="46517" y="82500"/>
                  <a:pt x="42629" y="77463"/>
                  <a:pt x="42629" y="71250"/>
                </a:cubicBezTo>
                <a:lnTo>
                  <a:pt x="42629" y="37500"/>
                </a:lnTo>
                <a:lnTo>
                  <a:pt x="25257" y="37500"/>
                </a:lnTo>
                <a:lnTo>
                  <a:pt x="25257" y="71250"/>
                </a:lnTo>
                <a:cubicBezTo>
                  <a:pt x="25257" y="89890"/>
                  <a:pt x="36923" y="105000"/>
                  <a:pt x="51314" y="105000"/>
                </a:cubicBezTo>
                <a:lnTo>
                  <a:pt x="60000" y="105000"/>
                </a:lnTo>
                <a:cubicBezTo>
                  <a:pt x="74391" y="105000"/>
                  <a:pt x="86057" y="89890"/>
                  <a:pt x="86057" y="71250"/>
                </a:cubicBezTo>
                <a:lnTo>
                  <a:pt x="86057" y="37500"/>
                </a:lnTo>
                <a:close/>
              </a:path>
              <a:path w="120000" h="120000" fill="none" extrusionOk="0">
                <a:moveTo>
                  <a:pt x="94743" y="37500"/>
                </a:moveTo>
                <a:lnTo>
                  <a:pt x="86057" y="37500"/>
                </a:lnTo>
                <a:lnTo>
                  <a:pt x="86057" y="71250"/>
                </a:lnTo>
                <a:cubicBezTo>
                  <a:pt x="86057" y="89890"/>
                  <a:pt x="74391" y="105000"/>
                  <a:pt x="60000" y="105000"/>
                </a:cubicBezTo>
                <a:lnTo>
                  <a:pt x="51314" y="105000"/>
                </a:lnTo>
                <a:cubicBezTo>
                  <a:pt x="36923" y="105000"/>
                  <a:pt x="25257" y="89890"/>
                  <a:pt x="25257" y="71250"/>
                </a:cubicBezTo>
                <a:lnTo>
                  <a:pt x="25257" y="37500"/>
                </a:lnTo>
                <a:lnTo>
                  <a:pt x="42629" y="37500"/>
                </a:lnTo>
                <a:lnTo>
                  <a:pt x="42629" y="71250"/>
                </a:lnTo>
                <a:cubicBezTo>
                  <a:pt x="42629" y="77463"/>
                  <a:pt x="46517" y="82500"/>
                  <a:pt x="51314" y="82500"/>
                </a:cubicBezTo>
                <a:lnTo>
                  <a:pt x="60000" y="82500"/>
                </a:lnTo>
                <a:cubicBezTo>
                  <a:pt x="64797" y="82500"/>
                  <a:pt x="68686" y="77463"/>
                  <a:pt x="68686" y="71250"/>
                </a:cubicBezTo>
                <a:lnTo>
                  <a:pt x="68686" y="37500"/>
                </a:lnTo>
                <a:lnTo>
                  <a:pt x="60000" y="37500"/>
                </a:lnTo>
                <a:lnTo>
                  <a:pt x="77371" y="15000"/>
                </a:lnTo>
                <a:close/>
              </a:path>
              <a:path w="120000" h="120000" fill="none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"/>
                            </p:stCondLst>
                            <p:childTnLst>
                              <p:par>
                                <p:cTn id="10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500"/>
                            </p:stCondLst>
                            <p:childTnLst>
                              <p:par>
                                <p:cTn id="1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2000"/>
                            </p:stCondLst>
                            <p:childTnLst>
                              <p:par>
                                <p:cTn id="1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2500"/>
                            </p:stCondLst>
                            <p:childTnLst>
                              <p:par>
                                <p:cTn id="1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3000"/>
                            </p:stCondLst>
                            <p:childTnLst>
                              <p:par>
                                <p:cTn id="1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500"/>
                            </p:stCondLst>
                            <p:childTnLst>
                              <p:par>
                                <p:cTn id="20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1000"/>
                            </p:stCondLst>
                            <p:childTnLst>
                              <p:par>
                                <p:cTn id="213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4" dur="500"/>
                                        <p:tgtEl>
                                          <p:spTgt spid="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26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7" dur="500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500"/>
                            </p:stCondLst>
                            <p:childTnLst>
                              <p:par>
                                <p:cTn id="2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5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1000"/>
                            </p:stCondLst>
                            <p:childTnLst>
                              <p:par>
                                <p:cTn id="239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0" dur="500"/>
                                        <p:tgtEl>
                                          <p:spTgt spid="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5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500"/>
                            </p:stCondLst>
                            <p:childTnLst>
                              <p:par>
                                <p:cTn id="2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1000"/>
                            </p:stCondLst>
                            <p:childTnLst>
                              <p:par>
                                <p:cTn id="252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3" dur="500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500"/>
                            </p:stCondLst>
                            <p:childTnLst>
                              <p:par>
                                <p:cTn id="2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5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1000"/>
                            </p:stCondLst>
                            <p:childTnLst>
                              <p:par>
                                <p:cTn id="265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6" dur="500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8" fill="hold">
                      <p:stCondLst>
                        <p:cond delay="indefinite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5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3" fill="hold">
                            <p:stCondLst>
                              <p:cond delay="500"/>
                            </p:stCondLst>
                            <p:childTnLst>
                              <p:par>
                                <p:cTn id="2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500"/>
                                        <p:tgtEl>
                                          <p:spTgt spid="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1000"/>
                            </p:stCondLst>
                            <p:childTnLst>
                              <p:par>
                                <p:cTn id="278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9" dur="500"/>
                                        <p:tgtEl>
                                          <p:spTgt spid="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1" fill="hold">
                      <p:stCondLst>
                        <p:cond delay="indefinite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500"/>
                                        <p:tgtEl>
                                          <p:spTgt spid="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500"/>
                            </p:stCondLst>
                            <p:childTnLst>
                              <p:par>
                                <p:cTn id="2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500"/>
                                        <p:tgtEl>
                                          <p:spTgt spid="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1000"/>
                            </p:stCondLst>
                            <p:childTnLst>
                              <p:par>
                                <p:cTn id="291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2" dur="500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4" fill="hold">
                      <p:stCondLst>
                        <p:cond delay="indefinite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8" dur="500"/>
                                        <p:tgtEl>
                                          <p:spTgt spid="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9" fill="hold">
                            <p:stCondLst>
                              <p:cond delay="500"/>
                            </p:stCondLst>
                            <p:childTnLst>
                              <p:par>
                                <p:cTn id="30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2" dur="500"/>
                                        <p:tgtEl>
                                          <p:spTgt spid="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3" fill="hold">
                            <p:stCondLst>
                              <p:cond delay="1000"/>
                            </p:stCondLst>
                            <p:childTnLst>
                              <p:par>
                                <p:cTn id="304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5" dur="500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7" fill="hold">
                      <p:stCondLst>
                        <p:cond delay="indefinite"/>
                      </p:stCondLst>
                      <p:childTnLst>
                        <p:par>
                          <p:cTn id="308" fill="hold">
                            <p:stCondLst>
                              <p:cond delay="0"/>
                            </p:stCondLst>
                            <p:childTnLst>
                              <p:par>
                                <p:cTn id="30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1" dur="500"/>
                                        <p:tgtEl>
                                          <p:spTgt spid="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2" fill="hold">
                            <p:stCondLst>
                              <p:cond delay="500"/>
                            </p:stCondLst>
                            <p:childTnLst>
                              <p:par>
                                <p:cTn id="3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5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>
                            <p:stCondLst>
                              <p:cond delay="1000"/>
                            </p:stCondLst>
                            <p:childTnLst>
                              <p:par>
                                <p:cTn id="317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8" dur="500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0" fill="hold">
                      <p:stCondLst>
                        <p:cond delay="indefinite"/>
                      </p:stCondLst>
                      <p:childTnLst>
                        <p:par>
                          <p:cTn id="321" fill="hold">
                            <p:stCondLst>
                              <p:cond delay="0"/>
                            </p:stCondLst>
                            <p:childTnLst>
                              <p:par>
                                <p:cTn id="3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4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500"/>
                            </p:stCondLst>
                            <p:childTnLst>
                              <p:par>
                                <p:cTn id="3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8" dur="5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30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1" dur="500"/>
                                        <p:tgtEl>
                                          <p:spTgt spid="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3" fill="hold">
                      <p:stCondLst>
                        <p:cond delay="indefinite"/>
                      </p:stCondLst>
                      <p:childTnLst>
                        <p:par>
                          <p:cTn id="334" fill="hold">
                            <p:stCondLst>
                              <p:cond delay="0"/>
                            </p:stCondLst>
                            <p:childTnLst>
                              <p:par>
                                <p:cTn id="3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7" dur="5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8" fill="hold">
                            <p:stCondLst>
                              <p:cond delay="500"/>
                            </p:stCondLst>
                            <p:childTnLst>
                              <p:par>
                                <p:cTn id="3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1" dur="5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2" fill="hold">
                            <p:stCondLst>
                              <p:cond delay="1000"/>
                            </p:stCondLst>
                            <p:childTnLst>
                              <p:par>
                                <p:cTn id="343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4" dur="500"/>
                                        <p:tgtEl>
                                          <p:spTgt spid="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6" fill="hold">
                      <p:stCondLst>
                        <p:cond delay="indefinite"/>
                      </p:stCondLst>
                      <p:childTnLst>
                        <p:par>
                          <p:cTn id="347" fill="hold">
                            <p:stCondLst>
                              <p:cond delay="0"/>
                            </p:stCondLst>
                            <p:childTnLst>
                              <p:par>
                                <p:cTn id="3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0" dur="5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1" fill="hold">
                            <p:stCondLst>
                              <p:cond delay="500"/>
                            </p:stCondLst>
                            <p:childTnLst>
                              <p:par>
                                <p:cTn id="3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500"/>
                                        <p:tgtEl>
                                          <p:spTgt spid="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1000"/>
                            </p:stCondLst>
                            <p:childTnLst>
                              <p:par>
                                <p:cTn id="356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7" dur="500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9" fill="hold">
                      <p:stCondLst>
                        <p:cond delay="indefinite"/>
                      </p:stCondLst>
                      <p:childTnLst>
                        <p:par>
                          <p:cTn id="360" fill="hold">
                            <p:stCondLst>
                              <p:cond delay="0"/>
                            </p:stCondLst>
                            <p:childTnLst>
                              <p:par>
                                <p:cTn id="3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3" dur="500"/>
                                        <p:tgtEl>
                                          <p:spTgt spid="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4" fill="hold">
                            <p:stCondLst>
                              <p:cond delay="500"/>
                            </p:stCondLst>
                            <p:childTnLst>
                              <p:par>
                                <p:cTn id="3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7" dur="5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8" fill="hold">
                            <p:stCondLst>
                              <p:cond delay="1000"/>
                            </p:stCondLst>
                            <p:childTnLst>
                              <p:par>
                                <p:cTn id="369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0" dur="500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2" fill="hold">
                      <p:stCondLst>
                        <p:cond delay="indefinite"/>
                      </p:stCondLst>
                      <p:childTnLst>
                        <p:par>
                          <p:cTn id="373" fill="hold">
                            <p:stCondLst>
                              <p:cond delay="0"/>
                            </p:stCondLst>
                            <p:childTnLst>
                              <p:par>
                                <p:cTn id="3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6" dur="500"/>
                                        <p:tgtEl>
                                          <p:spTgt spid="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7" fill="hold">
                            <p:stCondLst>
                              <p:cond delay="500"/>
                            </p:stCondLst>
                            <p:childTnLst>
                              <p:par>
                                <p:cTn id="3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0" dur="5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1" fill="hold">
                            <p:stCondLst>
                              <p:cond delay="1000"/>
                            </p:stCondLst>
                            <p:childTnLst>
                              <p:par>
                                <p:cTn id="382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3" dur="500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5" fill="hold">
                      <p:stCondLst>
                        <p:cond delay="indefinite"/>
                      </p:stCondLst>
                      <p:childTnLst>
                        <p:par>
                          <p:cTn id="386" fill="hold">
                            <p:stCondLst>
                              <p:cond delay="0"/>
                            </p:stCondLst>
                            <p:childTnLst>
                              <p:par>
                                <p:cTn id="3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500"/>
                                        <p:tgtEl>
                                          <p:spTgt spid="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500"/>
                            </p:stCondLst>
                            <p:childTnLst>
                              <p:par>
                                <p:cTn id="39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3" dur="500"/>
                                        <p:tgtEl>
                                          <p:spTgt spid="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4" fill="hold">
                            <p:stCondLst>
                              <p:cond delay="1000"/>
                            </p:stCondLst>
                            <p:childTnLst>
                              <p:par>
                                <p:cTn id="395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6" dur="500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8" fill="hold">
                      <p:stCondLst>
                        <p:cond delay="indefinite"/>
                      </p:stCondLst>
                      <p:childTnLst>
                        <p:par>
                          <p:cTn id="399" fill="hold">
                            <p:stCondLst>
                              <p:cond delay="0"/>
                            </p:stCondLst>
                            <p:childTnLst>
                              <p:par>
                                <p:cTn id="4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500"/>
                                        <p:tgtEl>
                                          <p:spTgt spid="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00"/>
                            </p:stCondLst>
                            <p:childTnLst>
                              <p:par>
                                <p:cTn id="4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6" dur="500"/>
                                        <p:tgtEl>
                                          <p:spTgt spid="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7" fill="hold">
                            <p:stCondLst>
                              <p:cond delay="1000"/>
                            </p:stCondLst>
                            <p:childTnLst>
                              <p:par>
                                <p:cTn id="408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9" dur="500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4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sz="4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4400" b="0" i="0" u="none">
                <a:solidFill>
                  <a:srgbClr val="11B35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Актуальность </a:t>
            </a:r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*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Активизация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познавательной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деятельности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является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объективным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условием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сознательного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и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прочного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усвоения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школьниками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знаний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умений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навыков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endParaRPr dirty="0"/>
          </a:p>
          <a:p>
            <a:pPr marL="34290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</a:pP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*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Психологические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особенности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младших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школьников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endParaRPr dirty="0"/>
          </a:p>
          <a:p>
            <a:pPr marL="34290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</a:pP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их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природная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любознательность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,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отзывчивость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расположенность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к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усвоению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нового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создают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условия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для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развития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познавательной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активности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endParaRPr dirty="0"/>
          </a:p>
          <a:p>
            <a:pPr marL="34290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</a:pP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*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Учителю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необходимо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обучать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ребят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деятельности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умению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ставить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цель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организовывать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свою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деятельность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для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её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достижения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и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оценивать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результат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своей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деятельности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что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невозможно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без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развития  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познавательного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интереса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57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ru-RU" sz="4400" b="0" i="0" u="none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Лабиринт</a:t>
            </a:r>
            <a:endParaRPr dirty="0"/>
          </a:p>
        </p:txBody>
      </p:sp>
      <p:pic>
        <p:nvPicPr>
          <p:cNvPr id="361" name="Google Shape;361;p57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524000" y="1219200"/>
            <a:ext cx="6477000" cy="533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400"/>
              <a:buFont typeface="Times New Roman"/>
              <a:buNone/>
            </a:pPr>
            <a:r>
              <a:rPr lang="en-US" sz="44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Вывод</a:t>
            </a:r>
            <a:endParaRPr/>
          </a:p>
        </p:txBody>
      </p:sp>
      <p:sp>
        <p:nvSpPr>
          <p:cNvPr id="151" name="Google Shape;151;p2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</a:t>
            </a:r>
            <a:r>
              <a:rPr lang="en-US" sz="28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Использование</a:t>
            </a: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lang="en-US" sz="28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игровых</a:t>
            </a: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методов</a:t>
            </a: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</a:t>
            </a:r>
            <a:r>
              <a:rPr lang="en-US" sz="28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приёмов</a:t>
            </a: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для</a:t>
            </a: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повышения</a:t>
            </a: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познавательной</a:t>
            </a: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активности</a:t>
            </a: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младших</a:t>
            </a: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школьников</a:t>
            </a:r>
            <a:r>
              <a:rPr lang="ru-RU" sz="2800" b="0" i="0" u="none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-</a:t>
            </a:r>
            <a:r>
              <a:rPr lang="en-US" sz="3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эффективно</a:t>
            </a:r>
            <a:r>
              <a:rPr lang="en-US" sz="3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en-US" sz="3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-</a:t>
            </a:r>
            <a:r>
              <a:rPr lang="en-US" sz="3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результативно</a:t>
            </a:r>
            <a:r>
              <a:rPr lang="en-US" sz="3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en-US" sz="3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-</a:t>
            </a:r>
            <a:r>
              <a:rPr lang="en-US" sz="3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содействует</a:t>
            </a:r>
            <a:r>
              <a:rPr lang="en-US" sz="3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воспитанию</a:t>
            </a:r>
            <a:r>
              <a:rPr lang="en-US" sz="3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en-US" sz="3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- </a:t>
            </a:r>
            <a:r>
              <a:rPr lang="en-US" sz="3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способствует</a:t>
            </a:r>
            <a:r>
              <a:rPr lang="en-US" sz="3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прочному</a:t>
            </a:r>
            <a:r>
              <a:rPr lang="en-US" sz="3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усвоению</a:t>
            </a:r>
            <a:r>
              <a:rPr lang="en-US" sz="3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lang="en-US" sz="3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учебного</a:t>
            </a:r>
            <a:r>
              <a:rPr lang="en-US" sz="3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материала</a:t>
            </a:r>
            <a:r>
              <a:rPr lang="en-US" sz="3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1209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 txBox="1">
            <a:spLocks noGrp="1"/>
          </p:cNvSpPr>
          <p:nvPr>
            <p:ph type="ctrTitle"/>
          </p:nvPr>
        </p:nvSpPr>
        <p:spPr>
          <a:xfrm flipH="1">
            <a:off x="685800" y="381000"/>
            <a:ext cx="777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 Black"/>
              <a:buNone/>
            </a:pPr>
            <a:r>
              <a:rPr lang="en-US" sz="4400" b="0" i="0" u="non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>Проблема</a:t>
            </a:r>
            <a:endParaRPr/>
          </a:p>
        </p:txBody>
      </p:sp>
      <p:sp>
        <p:nvSpPr>
          <p:cNvPr id="96" name="Google Shape;96;p15"/>
          <p:cNvSpPr txBox="1">
            <a:spLocks noGrp="1"/>
          </p:cNvSpPr>
          <p:nvPr>
            <p:ph type="subTitle" idx="1"/>
          </p:nvPr>
        </p:nvSpPr>
        <p:spPr>
          <a:xfrm>
            <a:off x="1295400" y="1143000"/>
            <a:ext cx="7315200" cy="52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* У </a:t>
            </a:r>
            <a:r>
              <a:rPr lang="en-US" sz="28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младших</a:t>
            </a: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школьников</a:t>
            </a: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</a:t>
            </a: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развивается</a:t>
            </a: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познавательный</a:t>
            </a: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интерес</a:t>
            </a: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</a:t>
            </a: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шаблонном</a:t>
            </a: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изложении</a:t>
            </a: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материала</a:t>
            </a: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учителем</a:t>
            </a: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-17780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•"/>
            </a:pPr>
            <a:r>
              <a:rPr lang="en-US" sz="28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Учителя</a:t>
            </a: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</a:t>
            </a: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всегда</a:t>
            </a: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имеют</a:t>
            </a: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достаточно</a:t>
            </a: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чёткое</a:t>
            </a: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представление</a:t>
            </a: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о </a:t>
            </a:r>
            <a:r>
              <a:rPr lang="en-US" sz="28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том</a:t>
            </a: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8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как</a:t>
            </a: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именно</a:t>
            </a: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следует</a:t>
            </a: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lang="en-US" sz="28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повышать</a:t>
            </a: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уровень</a:t>
            </a: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познавательной</a:t>
            </a: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деятельности</a:t>
            </a: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lang="en-US" sz="28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школьников</a:t>
            </a: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</a:t>
            </a: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уроке</a:t>
            </a: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.</a:t>
            </a: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* </a:t>
            </a:r>
            <a:r>
              <a:rPr lang="en-US" sz="28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Возрастные</a:t>
            </a: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и  </a:t>
            </a:r>
            <a:r>
              <a:rPr lang="en-US" sz="28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индивидуальные</a:t>
            </a: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особенности</a:t>
            </a: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lang="en-US" sz="28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младших</a:t>
            </a:r>
            <a:r>
              <a:rPr lang="en-US" sz="28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</a:t>
            </a:r>
            <a:r>
              <a:rPr lang="en-US" sz="28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школьников</a:t>
            </a:r>
            <a:r>
              <a:rPr lang="en-US" sz="3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14300" indent="0">
              <a:buNone/>
            </a:pPr>
            <a:r>
              <a:rPr lang="ru-RU" sz="65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Период </a:t>
            </a:r>
            <a:r>
              <a:rPr lang="ru-RU" sz="65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проведения </a:t>
            </a:r>
            <a:r>
              <a:rPr lang="ru-RU" sz="6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проекта</a:t>
            </a:r>
            <a:r>
              <a:rPr lang="ru-RU" sz="6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ru-RU" sz="6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7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январь </a:t>
            </a:r>
            <a:r>
              <a:rPr lang="ru-RU" sz="7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7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май </a:t>
            </a:r>
          </a:p>
          <a:p>
            <a:pPr marL="0" indent="0">
              <a:buNone/>
            </a:pPr>
            <a:r>
              <a:rPr lang="ru-RU" sz="7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2021 года.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18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imes New Roman"/>
              <a:buNone/>
            </a:pPr>
            <a:r>
              <a:rPr lang="en-US" sz="4400" b="0" i="0" u="none" dirty="0" err="1" smtClean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Цель</a:t>
            </a:r>
            <a:r>
              <a:rPr lang="ru-RU" sz="4400" b="0" i="0" u="none" dirty="0" smtClean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проекта:</a:t>
            </a:r>
            <a:endParaRPr dirty="0"/>
          </a:p>
        </p:txBody>
      </p:sp>
      <p:sp>
        <p:nvSpPr>
          <p:cNvPr id="102" name="Google Shape;102;p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•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000" b="0" i="0" u="none" strike="noStrike" cap="none" dirty="0">
                <a:solidFill>
                  <a:srgbClr val="9712B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* </a:t>
            </a:r>
            <a:r>
              <a:rPr lang="en-US" sz="4000" b="0" i="0" u="none" strike="noStrike" cap="none" dirty="0" err="1">
                <a:solidFill>
                  <a:srgbClr val="9712B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Выявление</a:t>
            </a:r>
            <a:r>
              <a:rPr lang="en-US" sz="4000" b="0" i="0" u="none" strike="noStrike" cap="none" dirty="0">
                <a:solidFill>
                  <a:srgbClr val="9712B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4000" b="0" i="0" u="none" strike="noStrike" cap="none" dirty="0" err="1">
                <a:solidFill>
                  <a:srgbClr val="9712B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научное</a:t>
            </a:r>
            <a:r>
              <a:rPr lang="en-US" sz="4000" b="0" i="0" u="none" strike="noStrike" cap="none" dirty="0">
                <a:solidFill>
                  <a:srgbClr val="9712B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lang="en-US" sz="4000" b="0" i="0" u="none" strike="noStrike" cap="none" dirty="0" err="1">
                <a:solidFill>
                  <a:srgbClr val="9712B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обоснование</a:t>
            </a:r>
            <a:r>
              <a:rPr lang="en-US" sz="4000" b="0" i="0" u="none" strike="noStrike" cap="none" dirty="0">
                <a:solidFill>
                  <a:srgbClr val="9712B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lang="en-US" sz="4000" b="0" i="0" u="none" strike="noStrike" cap="none" dirty="0" err="1">
                <a:solidFill>
                  <a:srgbClr val="9712B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педагогических</a:t>
            </a:r>
            <a:r>
              <a:rPr lang="en-US" sz="4000" b="0" i="0" u="none" strike="noStrike" cap="none" dirty="0">
                <a:solidFill>
                  <a:srgbClr val="9712B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000" b="0" i="0" u="none" strike="noStrike" cap="none" dirty="0" err="1">
                <a:solidFill>
                  <a:srgbClr val="9712B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условий</a:t>
            </a:r>
            <a:r>
              <a:rPr lang="en-US" sz="4000" b="0" i="0" u="none" strike="noStrike" cap="none" dirty="0">
                <a:solidFill>
                  <a:srgbClr val="9712B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000" b="0" i="0" u="none" strike="noStrike" cap="none" dirty="0" err="1">
                <a:solidFill>
                  <a:srgbClr val="9712B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активизации</a:t>
            </a:r>
            <a:r>
              <a:rPr lang="en-US" sz="4000" b="0" i="0" u="none" strike="noStrike" cap="none" dirty="0">
                <a:solidFill>
                  <a:srgbClr val="9712B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lang="en-US" sz="4000" b="0" i="0" u="none" strike="noStrike" cap="none" dirty="0" err="1">
                <a:solidFill>
                  <a:srgbClr val="9712B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познавательной</a:t>
            </a:r>
            <a:r>
              <a:rPr lang="en-US" sz="4000" b="0" i="0" u="none" strike="noStrike" cap="none" dirty="0">
                <a:solidFill>
                  <a:srgbClr val="9712B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000" b="0" i="0" u="none" strike="noStrike" cap="none" dirty="0" err="1">
                <a:solidFill>
                  <a:srgbClr val="9712B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деятельности</a:t>
            </a:r>
            <a:r>
              <a:rPr lang="en-US" sz="4000" b="0" i="0" u="none" strike="noStrike" cap="none" dirty="0">
                <a:solidFill>
                  <a:srgbClr val="9712B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lang="en-US" sz="4000" b="0" i="0" u="none" strike="noStrike" cap="none" dirty="0" err="1">
                <a:solidFill>
                  <a:srgbClr val="9712B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младших</a:t>
            </a:r>
            <a:r>
              <a:rPr lang="en-US" sz="4000" b="0" i="0" u="none" strike="noStrike" cap="none" dirty="0">
                <a:solidFill>
                  <a:srgbClr val="9712B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000" b="0" i="0" u="none" strike="noStrike" cap="none" dirty="0" err="1">
                <a:solidFill>
                  <a:srgbClr val="9712B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школьников</a:t>
            </a:r>
            <a:r>
              <a:rPr lang="en-US" sz="4000" b="0" i="0" u="none" strike="noStrike" cap="none" dirty="0">
                <a:solidFill>
                  <a:srgbClr val="9712B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в </a:t>
            </a:r>
            <a:r>
              <a:rPr lang="en-US" sz="4000" b="0" i="0" u="none" strike="noStrike" cap="none" dirty="0" err="1">
                <a:solidFill>
                  <a:srgbClr val="9712B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процессе</a:t>
            </a:r>
            <a:r>
              <a:rPr lang="en-US" sz="4000" b="0" i="0" u="none" strike="noStrike" cap="none" dirty="0">
                <a:solidFill>
                  <a:srgbClr val="9712B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000" b="0" i="0" u="none" strike="noStrike" cap="none" dirty="0" err="1">
                <a:solidFill>
                  <a:srgbClr val="9712B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обучения</a:t>
            </a:r>
            <a:r>
              <a:rPr lang="en-US" sz="4000" b="0" i="0" u="none" strike="noStrike" cap="none" dirty="0">
                <a:solidFill>
                  <a:srgbClr val="9712B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000" b="0" i="0" u="none" strike="noStrike" cap="none" dirty="0" err="1">
                <a:solidFill>
                  <a:srgbClr val="9712B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математике</a:t>
            </a:r>
            <a:r>
              <a:rPr lang="en-US" sz="4000" b="0" i="0" u="none" strike="noStrike" cap="none" dirty="0">
                <a:solidFill>
                  <a:srgbClr val="9712B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000" b="0" i="0" u="none" strike="noStrike" cap="none" dirty="0" err="1">
                <a:solidFill>
                  <a:srgbClr val="9712B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через</a:t>
            </a:r>
            <a:r>
              <a:rPr lang="en-US" sz="4000" b="0" i="0" u="none" strike="noStrike" cap="none" dirty="0">
                <a:solidFill>
                  <a:srgbClr val="9712B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000" b="0" i="0" u="none" strike="noStrike" cap="none" dirty="0" err="1">
                <a:solidFill>
                  <a:srgbClr val="9712B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игру</a:t>
            </a:r>
            <a:r>
              <a:rPr lang="en-US" sz="4000" b="0" i="0" u="none" strike="noStrike" cap="none" dirty="0">
                <a:solidFill>
                  <a:srgbClr val="9712B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9712B2"/>
              </a:buClr>
              <a:buSzPts val="4000"/>
              <a:buFont typeface="Times New Roman"/>
              <a:buChar char="•"/>
            </a:pPr>
            <a:r>
              <a:rPr lang="en-US" sz="4000" b="0" i="0" u="none" strike="noStrike" cap="none" dirty="0">
                <a:solidFill>
                  <a:srgbClr val="9712B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2C04"/>
              </a:buClr>
              <a:buSzPts val="4400"/>
              <a:buFont typeface="Times New Roman"/>
              <a:buNone/>
            </a:pPr>
            <a:r>
              <a:rPr lang="en-US" sz="4400" b="0" i="0" u="none">
                <a:solidFill>
                  <a:srgbClr val="C02C0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ЗАДАЧИ</a:t>
            </a:r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2BA0A"/>
              </a:buClr>
              <a:buSzPts val="2800"/>
              <a:buFont typeface="Times New Roman"/>
              <a:buChar char="•"/>
            </a:pPr>
            <a:r>
              <a:rPr lang="en-US" sz="2800" b="0" i="0" u="none" strike="noStrike" cap="none" dirty="0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*</a:t>
            </a:r>
            <a:r>
              <a:rPr lang="en-US" sz="2800" b="0" i="0" u="none" strike="noStrike" cap="none" dirty="0" err="1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Разработать</a:t>
            </a:r>
            <a:r>
              <a:rPr lang="en-US" sz="2800" b="0" i="0" u="none" strike="noStrike" cap="none" dirty="0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и </a:t>
            </a:r>
            <a:r>
              <a:rPr lang="en-US" sz="2800" b="0" i="0" u="none" strike="noStrike" cap="none" dirty="0" err="1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проверить</a:t>
            </a:r>
            <a:r>
              <a:rPr lang="en-US" sz="2800" b="0" i="0" u="none" strike="noStrike" cap="none" dirty="0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strike="noStrike" cap="none" dirty="0" err="1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модели</a:t>
            </a:r>
            <a:r>
              <a:rPr lang="en-US" sz="2800" b="0" i="0" u="none" strike="noStrike" cap="none" dirty="0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lang="en-US" sz="2800" b="0" i="0" u="none" strike="noStrike" cap="none" dirty="0" err="1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уроков</a:t>
            </a:r>
            <a:r>
              <a:rPr lang="en-US" sz="2800" b="0" i="0" u="none" strike="noStrike" cap="none" dirty="0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strike="noStrike" cap="none" dirty="0" err="1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</a:t>
            </a:r>
            <a:r>
              <a:rPr lang="en-US" sz="2800" b="0" i="0" u="none" strike="noStrike" cap="none" dirty="0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strike="noStrike" cap="none" dirty="0" err="1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развитию</a:t>
            </a:r>
            <a:r>
              <a:rPr lang="en-US" sz="2800" b="0" i="0" u="none" strike="noStrike" cap="none" dirty="0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strike="noStrike" cap="none" dirty="0" err="1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познавательного</a:t>
            </a:r>
            <a:r>
              <a:rPr lang="en-US" sz="2800" b="0" i="0" u="none" strike="noStrike" cap="none" dirty="0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strike="noStrike" cap="none" dirty="0" err="1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интереса</a:t>
            </a:r>
            <a:r>
              <a:rPr lang="en-US" sz="2800" b="0" i="0" u="none" strike="noStrike" cap="none" dirty="0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strike="noStrike" cap="none" dirty="0" err="1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школьников</a:t>
            </a:r>
            <a:r>
              <a:rPr lang="en-US" sz="2800" b="0" i="0" u="none" strike="noStrike" cap="none" dirty="0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 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12BA0A"/>
              </a:buClr>
              <a:buSzPts val="2800"/>
              <a:buFont typeface="Times New Roman"/>
              <a:buChar char="•"/>
            </a:pPr>
            <a:r>
              <a:rPr lang="en-US" sz="2800" b="0" i="0" u="none" strike="noStrike" cap="none" dirty="0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* </a:t>
            </a:r>
            <a:r>
              <a:rPr lang="en-US" sz="2800" b="0" i="0" u="none" strike="noStrike" cap="none" dirty="0" err="1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определить</a:t>
            </a:r>
            <a:r>
              <a:rPr lang="en-US" sz="2800" b="0" i="0" u="none" strike="noStrike" cap="none" dirty="0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strike="noStrike" cap="none" dirty="0" err="1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условия</a:t>
            </a:r>
            <a:r>
              <a:rPr lang="en-US" sz="2800" b="0" i="0" u="none" strike="noStrike" cap="none" dirty="0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800" b="0" i="0" u="none" strike="noStrike" cap="none" dirty="0" err="1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критерии</a:t>
            </a:r>
            <a:r>
              <a:rPr lang="en-US" sz="2800" b="0" i="0" u="none" strike="noStrike" cap="none" dirty="0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</a:t>
            </a:r>
            <a:r>
              <a:rPr lang="en-US" sz="2800" b="0" i="0" u="none" strike="noStrike" cap="none" dirty="0" err="1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показатели</a:t>
            </a:r>
            <a:r>
              <a:rPr lang="en-US" sz="2800" b="0" i="0" u="none" strike="noStrike" cap="none" dirty="0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lang="en-US" sz="2800" b="0" i="0" u="none" strike="noStrike" cap="none" dirty="0" err="1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успешности</a:t>
            </a:r>
            <a:r>
              <a:rPr lang="en-US" sz="2800" b="0" i="0" u="none" strike="noStrike" cap="none" dirty="0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strike="noStrike" cap="none" dirty="0" err="1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реализации</a:t>
            </a:r>
            <a:r>
              <a:rPr lang="en-US" sz="2800" b="0" i="0" u="none" strike="noStrike" cap="none" dirty="0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strike="noStrike" cap="none" dirty="0" err="1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предложенных</a:t>
            </a:r>
            <a:r>
              <a:rPr lang="en-US" sz="2800" b="0" i="0" u="none" strike="noStrike" cap="none" dirty="0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strike="noStrike" cap="none" dirty="0" err="1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моделей</a:t>
            </a:r>
            <a:r>
              <a:rPr lang="en-US" sz="2800" b="0" i="0" u="none" strike="noStrike" cap="none" dirty="0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strike="noStrike" cap="none" dirty="0" err="1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уроков</a:t>
            </a:r>
            <a:r>
              <a:rPr lang="en-US" sz="2800" b="0" i="0" u="none" strike="noStrike" cap="none" dirty="0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 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12BA0A"/>
              </a:buClr>
              <a:buSzPts val="2800"/>
              <a:buFont typeface="Times New Roman"/>
              <a:buChar char="•"/>
            </a:pPr>
            <a:r>
              <a:rPr lang="en-US" sz="2800" b="0" i="0" u="none" strike="noStrike" cap="none" dirty="0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* </a:t>
            </a:r>
            <a:r>
              <a:rPr lang="en-US" sz="2800" b="0" i="0" u="none" strike="noStrike" cap="none" dirty="0" err="1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активизировать</a:t>
            </a:r>
            <a:r>
              <a:rPr lang="en-US" sz="2800" b="0" i="0" u="none" strike="noStrike" cap="none" dirty="0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strike="noStrike" cap="none" dirty="0" err="1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мыслительную</a:t>
            </a:r>
            <a:r>
              <a:rPr lang="en-US" sz="2800" b="0" i="0" u="none" strike="noStrike" cap="none" dirty="0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strike="noStrike" cap="none" dirty="0" err="1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деятельность</a:t>
            </a:r>
            <a:r>
              <a:rPr lang="en-US" sz="2800" b="0" i="0" u="none" strike="noStrike" cap="none" dirty="0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</a:t>
            </a:r>
            <a:r>
              <a:rPr lang="en-US" sz="2800" b="0" i="0" u="none" strike="noStrike" cap="none" dirty="0" err="1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творческие</a:t>
            </a:r>
            <a:r>
              <a:rPr lang="en-US" sz="2800" b="0" i="0" u="none" strike="noStrike" cap="none" dirty="0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strike="noStrike" cap="none" dirty="0" err="1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способности</a:t>
            </a:r>
            <a:r>
              <a:rPr lang="en-US" sz="2800" b="0" i="0" u="none" strike="noStrike" cap="none" dirty="0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strike="noStrike" cap="none" dirty="0" err="1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обучающихся</a:t>
            </a:r>
            <a:r>
              <a:rPr lang="en-US" sz="2800" b="0" i="0" u="none" strike="noStrike" cap="none" dirty="0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 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12BA0A"/>
              </a:buClr>
              <a:buSzPts val="2800"/>
              <a:buFont typeface="Times New Roman"/>
              <a:buChar char="•"/>
            </a:pPr>
            <a:r>
              <a:rPr lang="en-US" sz="2800" b="0" i="0" u="none" strike="noStrike" cap="none" dirty="0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*</a:t>
            </a:r>
            <a:r>
              <a:rPr lang="en-US" sz="2800" b="0" i="0" u="none" strike="noStrike" cap="none" dirty="0" err="1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повышать</a:t>
            </a:r>
            <a:r>
              <a:rPr lang="en-US" sz="2800" b="0" i="0" u="none" strike="noStrike" cap="none" dirty="0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strike="noStrike" cap="none" dirty="0" err="1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мотивацию</a:t>
            </a:r>
            <a:r>
              <a:rPr lang="en-US" sz="2800" b="0" i="0" u="none" strike="noStrike" cap="none" dirty="0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к </a:t>
            </a:r>
            <a:r>
              <a:rPr lang="en-US" sz="2800" b="0" i="0" u="none" strike="noStrike" cap="none" dirty="0" err="1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обучению</a:t>
            </a:r>
            <a:r>
              <a:rPr lang="en-US" sz="2800" b="0" i="0" u="none" strike="noStrike" cap="none" dirty="0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12BA0A"/>
              </a:buClr>
              <a:buSzPts val="2800"/>
              <a:buFont typeface="Times New Roman"/>
              <a:buChar char="•"/>
            </a:pPr>
            <a:r>
              <a:rPr lang="en-US" sz="2800" b="0" i="0" u="none" strike="noStrike" cap="none" dirty="0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* </a:t>
            </a:r>
            <a:r>
              <a:rPr lang="en-US" sz="2800" b="0" i="0" u="none" strike="noStrike" cap="none" dirty="0" err="1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воспитывать</a:t>
            </a:r>
            <a:r>
              <a:rPr lang="en-US" sz="2800" b="0" i="0" u="none" strike="noStrike" cap="none" dirty="0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strike="noStrike" cap="none" dirty="0" err="1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трудолюбие</a:t>
            </a:r>
            <a:r>
              <a:rPr lang="en-US" sz="2800" b="0" i="0" u="none" strike="noStrike" cap="none" dirty="0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800" b="0" i="0" u="none" strike="noStrike" cap="none" dirty="0" err="1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ответственность</a:t>
            </a:r>
            <a:r>
              <a:rPr lang="en-US" sz="2800" b="0" i="0" u="none" strike="noStrike" cap="none" dirty="0">
                <a:solidFill>
                  <a:srgbClr val="12BA0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Clr>
                <a:srgbClr val="F3A447"/>
              </a:buClr>
            </a:pPr>
            <a:r>
              <a:rPr lang="ru-RU" sz="2800" b="1" dirty="0" smtClean="0"/>
              <a:t>Наблюдение за обучающимися. </a:t>
            </a:r>
            <a:r>
              <a:rPr lang="ru-RU" sz="2800" b="1" dirty="0" smtClean="0">
                <a:solidFill>
                  <a:prstClr val="white"/>
                </a:solidFill>
              </a:rPr>
              <a:t>Отечественной войны.</a:t>
            </a:r>
            <a:endParaRPr lang="ru-RU" sz="2800" b="1" dirty="0">
              <a:solidFill>
                <a:prstClr val="white"/>
              </a:solidFill>
            </a:endParaRPr>
          </a:p>
          <a:p>
            <a:pPr lvl="0">
              <a:buClr>
                <a:srgbClr val="F3A447"/>
              </a:buClr>
            </a:pPr>
            <a:r>
              <a:rPr lang="ru-RU" sz="2800" b="1" dirty="0" smtClean="0"/>
              <a:t>Анкетирование обучающихся.  </a:t>
            </a:r>
          </a:p>
          <a:p>
            <a:pPr lvl="0">
              <a:buClr>
                <a:srgbClr val="F3A447"/>
              </a:buClr>
            </a:pPr>
            <a:endParaRPr lang="ru-RU" sz="2800" b="1" dirty="0" smtClean="0"/>
          </a:p>
          <a:p>
            <a:pPr lvl="0">
              <a:buClr>
                <a:srgbClr val="F3A447"/>
              </a:buClr>
            </a:pPr>
            <a:r>
              <a:rPr lang="ru-RU" sz="2800" b="1" dirty="0" smtClean="0"/>
              <a:t>Применение игр на уроках математики с последующим анализом. </a:t>
            </a:r>
          </a:p>
          <a:p>
            <a:pPr lvl="0">
              <a:buClr>
                <a:srgbClr val="F3A447"/>
              </a:buClr>
            </a:pPr>
            <a:endParaRPr lang="ru-RU" sz="2800" b="1" dirty="0"/>
          </a:p>
          <a:p>
            <a:pPr lvl="0">
              <a:buClr>
                <a:srgbClr val="F3A447"/>
              </a:buClr>
            </a:pPr>
            <a:r>
              <a:rPr lang="ru-RU" sz="2800" b="1" dirty="0" smtClean="0"/>
              <a:t>Анализ результатов проекта.</a:t>
            </a:r>
          </a:p>
          <a:p>
            <a:pPr marL="114300" lvl="0" indent="0">
              <a:buClr>
                <a:srgbClr val="F3A447"/>
              </a:buClr>
              <a:buNone/>
            </a:pPr>
            <a:r>
              <a:rPr lang="ru-RU" sz="2800" b="1" dirty="0" smtClean="0">
                <a:solidFill>
                  <a:prstClr val="white"/>
                </a:solidFill>
              </a:rPr>
              <a:t>ВИ</a:t>
            </a:r>
          </a:p>
          <a:p>
            <a:pPr marL="114300" lvl="0" indent="0">
              <a:buClr>
                <a:srgbClr val="F3A447"/>
              </a:buClr>
              <a:buNone/>
            </a:pPr>
            <a:r>
              <a:rPr lang="ru-RU" sz="3200" b="1" dirty="0" smtClean="0">
                <a:solidFill>
                  <a:prstClr val="white"/>
                </a:solidFill>
              </a:rPr>
              <a:t>Отечественной войны.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002060"/>
                </a:solidFill>
              </a:rPr>
              <a:t>План проекта:</a:t>
            </a:r>
            <a:endParaRPr lang="ru-RU" sz="6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80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0ABA"/>
              </a:buClr>
              <a:buSzPts val="4400"/>
              <a:buFont typeface="Times New Roman"/>
              <a:buNone/>
            </a:pPr>
            <a:r>
              <a:rPr lang="en-US" sz="4400" b="0" i="0" u="none">
                <a:solidFill>
                  <a:srgbClr val="170AB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ГИПОТЕЗА</a:t>
            </a:r>
            <a:endParaRPr/>
          </a:p>
        </p:txBody>
      </p:sp>
      <p:sp>
        <p:nvSpPr>
          <p:cNvPr id="114" name="Google Shape;114;p1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81C83"/>
              </a:buClr>
              <a:buSzPts val="2800"/>
              <a:buFont typeface="Times New Roman"/>
              <a:buChar char="•"/>
            </a:pPr>
            <a:r>
              <a:rPr lang="en-US" sz="2800" b="0" i="0" u="none" strike="noStrike" cap="none" dirty="0" err="1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Можно</a:t>
            </a:r>
            <a:r>
              <a:rPr lang="en-US" sz="2800" b="0" i="0" u="none" strike="noStrike" cap="none" dirty="0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strike="noStrike" cap="none" dirty="0" err="1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предположить</a:t>
            </a:r>
            <a:r>
              <a:rPr lang="en-US" sz="2800" b="0" i="0" u="none" strike="noStrike" cap="none" dirty="0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800" b="0" i="0" u="none" strike="noStrike" cap="none" dirty="0" err="1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что</a:t>
            </a:r>
            <a:r>
              <a:rPr lang="en-US" sz="2800" b="0" i="0" u="none" strike="noStrike" cap="none" dirty="0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strike="noStrike" cap="none" dirty="0" err="1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эффективность</a:t>
            </a:r>
            <a:r>
              <a:rPr lang="en-US" sz="2800" b="0" i="0" u="none" strike="noStrike" cap="none" dirty="0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развития </a:t>
            </a:r>
            <a:r>
              <a:rPr lang="en-US" sz="2800" b="0" i="0" u="none" strike="noStrike" cap="none" dirty="0" err="1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познавательной</a:t>
            </a:r>
            <a:r>
              <a:rPr lang="en-US" sz="2800" b="0" i="0" u="none" strike="noStrike" cap="none" dirty="0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strike="noStrike" cap="none" dirty="0" err="1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активности</a:t>
            </a:r>
            <a:r>
              <a:rPr lang="en-US" sz="2800" b="0" i="0" u="none" strike="noStrike" cap="none" dirty="0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strike="noStrike" cap="none" dirty="0" err="1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младших</a:t>
            </a:r>
            <a:r>
              <a:rPr lang="en-US" sz="2800" b="0" i="0" u="none" strike="noStrike" cap="none" dirty="0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strike="noStrike" cap="none" dirty="0" err="1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школьников</a:t>
            </a:r>
            <a:r>
              <a:rPr lang="en-US" sz="2800" b="0" i="0" u="none" strike="noStrike" cap="none" dirty="0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strike="noStrike" cap="none" dirty="0" err="1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обеспечивается</a:t>
            </a:r>
            <a:r>
              <a:rPr lang="en-US" sz="2800" b="0" i="0" u="none" strike="noStrike" cap="none" dirty="0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lang="en-US" sz="2800" b="0" i="0" u="none" strike="noStrike" cap="none" dirty="0" err="1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следующими</a:t>
            </a:r>
            <a:r>
              <a:rPr lang="en-US" sz="2800" b="0" i="0" u="none" strike="noStrike" cap="none" dirty="0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strike="noStrike" cap="none" dirty="0" err="1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условиями</a:t>
            </a:r>
            <a:r>
              <a:rPr lang="en-US" sz="2800" b="0" i="0" u="none" strike="noStrike" cap="none" dirty="0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: </a:t>
            </a:r>
            <a:endParaRPr dirty="0" smtClean="0"/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A81C83"/>
              </a:buClr>
              <a:buSzPts val="2800"/>
              <a:buFont typeface="Times New Roman"/>
              <a:buChar char="•"/>
            </a:pPr>
            <a:r>
              <a:rPr lang="en-US" sz="2800" b="0" i="0" u="none" strike="noStrike" cap="none" dirty="0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</a:t>
            </a:r>
            <a:r>
              <a:rPr lang="en-US" sz="2800" b="0" i="0" u="none" strike="noStrike" cap="none" dirty="0" err="1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учитываются</a:t>
            </a:r>
            <a:r>
              <a:rPr lang="en-US" sz="2800" b="0" i="0" u="none" strike="noStrike" cap="none" dirty="0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strike="noStrike" cap="none" dirty="0" err="1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индивидуальные</a:t>
            </a:r>
            <a:r>
              <a:rPr lang="en-US" sz="2800" b="0" i="0" u="none" strike="noStrike" cap="none" dirty="0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и </a:t>
            </a:r>
            <a:r>
              <a:rPr lang="en-US" sz="2800" b="0" i="0" u="none" strike="noStrike" cap="none" dirty="0" err="1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типологические</a:t>
            </a:r>
            <a:r>
              <a:rPr lang="en-US" sz="2800" b="0" i="0" u="none" strike="noStrike" cap="none" dirty="0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dirty="0" smtClean="0"/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A81C83"/>
              </a:buClr>
              <a:buSzPts val="2800"/>
              <a:buFont typeface="Times New Roman"/>
              <a:buNone/>
            </a:pPr>
            <a:r>
              <a:rPr lang="en-US" sz="2800" b="0" i="0" u="none" strike="noStrike" cap="none" dirty="0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</a:t>
            </a:r>
            <a:r>
              <a:rPr lang="en-US" sz="2800" b="0" i="0" u="none" strike="noStrike" cap="none" dirty="0" err="1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условия</a:t>
            </a:r>
            <a:r>
              <a:rPr lang="en-US" sz="2800" b="0" i="0" u="none" strike="noStrike" cap="none" dirty="0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strike="noStrike" cap="none" dirty="0" err="1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учащихся</a:t>
            </a:r>
            <a:r>
              <a:rPr lang="en-US" sz="2800" b="0" i="0" u="none" strike="noStrike" cap="none" dirty="0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 dirty="0" smtClean="0"/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A81C83"/>
              </a:buClr>
              <a:buSzPts val="2800"/>
              <a:buFont typeface="Times New Roman"/>
              <a:buChar char="•"/>
            </a:pPr>
            <a:r>
              <a:rPr lang="en-US" sz="2800" b="0" i="0" u="none" strike="noStrike" cap="none" dirty="0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</a:t>
            </a:r>
            <a:r>
              <a:rPr lang="en-US" sz="2800" b="0" i="0" u="none" strike="noStrike" cap="none" dirty="0" err="1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предусматривается</a:t>
            </a:r>
            <a:r>
              <a:rPr lang="en-US" sz="2800" b="0" i="0" u="none" strike="noStrike" cap="none" dirty="0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strike="noStrike" cap="none" dirty="0" err="1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использование</a:t>
            </a:r>
            <a:r>
              <a:rPr lang="en-US" sz="2800" b="0" i="0" u="none" strike="noStrike" cap="none" dirty="0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strike="noStrike" cap="none" dirty="0" err="1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ведущих</a:t>
            </a:r>
            <a:r>
              <a:rPr lang="en-US" sz="2800" b="0" i="0" u="none" strike="noStrike" cap="none" dirty="0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strike="noStrike" cap="none" dirty="0" err="1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форм</a:t>
            </a:r>
            <a:r>
              <a:rPr lang="en-US" sz="2800" b="0" i="0" u="none" strike="noStrike" cap="none" dirty="0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800" b="0" i="0" u="none" strike="noStrike" cap="none" dirty="0" err="1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методов</a:t>
            </a:r>
            <a:r>
              <a:rPr lang="en-US" sz="2800" b="0" i="0" u="none" strike="noStrike" cap="none" dirty="0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</a:t>
            </a:r>
            <a:r>
              <a:rPr lang="en-US" sz="2800" b="0" i="0" u="none" strike="noStrike" cap="none" dirty="0" err="1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средств</a:t>
            </a:r>
            <a:r>
              <a:rPr lang="en-US" sz="2800" b="0" i="0" u="none" strike="noStrike" cap="none" dirty="0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strike="noStrike" cap="none" dirty="0" err="1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обучения</a:t>
            </a:r>
            <a:r>
              <a:rPr lang="en-US" sz="2800" b="0" i="0" u="none" strike="noStrike" cap="none" dirty="0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800" b="0" i="0" u="none" strike="noStrike" cap="none" dirty="0" err="1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направленных</a:t>
            </a:r>
            <a:r>
              <a:rPr lang="en-US" sz="2800" b="0" i="0" u="none" strike="noStrike" cap="none" dirty="0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strike="noStrike" cap="none" dirty="0" err="1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</a:t>
            </a:r>
            <a:r>
              <a:rPr lang="en-US" sz="2800" b="0" i="0" u="none" strike="noStrike" cap="none" dirty="0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strike="noStrike" cap="none" dirty="0" err="1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активизацию</a:t>
            </a:r>
            <a:r>
              <a:rPr lang="en-US" sz="2800" b="0" i="0" u="none" strike="noStrike" cap="none" dirty="0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strike="noStrike" cap="none" dirty="0" err="1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познавательной</a:t>
            </a:r>
            <a:r>
              <a:rPr lang="en-US" sz="2800" b="0" i="0" u="none" strike="noStrike" cap="none" dirty="0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strike="noStrike" cap="none" dirty="0" err="1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деятельности</a:t>
            </a:r>
            <a:r>
              <a:rPr lang="en-US" sz="2800" b="0" i="0" u="none" strike="noStrike" cap="none" dirty="0" smtClean="0">
                <a:solidFill>
                  <a:srgbClr val="A81C8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 dirty="0" smtClean="0"/>
          </a:p>
          <a:p>
            <a:pPr marL="342900" marR="0" lvl="0" indent="-1651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 dirty="0">
              <a:solidFill>
                <a:srgbClr val="A81C8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1126</Words>
  <Application>Microsoft Office PowerPoint</Application>
  <PresentationFormat>Экран (4:3)</PresentationFormat>
  <Paragraphs>206</Paragraphs>
  <Slides>32</Slides>
  <Notes>28</Notes>
  <HiddenSlides>2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40" baseType="lpstr">
      <vt:lpstr>Aharoni</vt:lpstr>
      <vt:lpstr>Arial</vt:lpstr>
      <vt:lpstr>Arial Black</vt:lpstr>
      <vt:lpstr>Book Antiqua</vt:lpstr>
      <vt:lpstr>Impact</vt:lpstr>
      <vt:lpstr>Noto Sans Symbols</vt:lpstr>
      <vt:lpstr>Times New Roman</vt:lpstr>
      <vt:lpstr>Оформление по умолчанию</vt:lpstr>
      <vt:lpstr>  Образовательный проект  Активизация познавательной деятельности младших школьников на уроках математики через игру.</vt:lpstr>
      <vt:lpstr>Участники:</vt:lpstr>
      <vt:lpstr> Актуальность </vt:lpstr>
      <vt:lpstr>Проблема</vt:lpstr>
      <vt:lpstr>Презентация PowerPoint</vt:lpstr>
      <vt:lpstr>Цель проекта:</vt:lpstr>
      <vt:lpstr>ЗАДАЧИ</vt:lpstr>
      <vt:lpstr>План проекта:</vt:lpstr>
      <vt:lpstr>ГИПОТЕЗА</vt:lpstr>
      <vt:lpstr>ОЖИДАЕМЫЕ РЕЗУЛЬТАТЫ</vt:lpstr>
      <vt:lpstr>Активность  обучающихся</vt:lpstr>
      <vt:lpstr>ЗАКРЕПЛЕНИЕ ИЗУЧЕННОГО</vt:lpstr>
      <vt:lpstr>Анализ анкет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Игра «Театр»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Лабиринт</vt:lpstr>
      <vt:lpstr>Вывод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Активизация познавательной деятельности младших школьников на уроках математики через игру.</dc:title>
  <cp:lastModifiedBy>Admin</cp:lastModifiedBy>
  <cp:revision>17</cp:revision>
  <dcterms:modified xsi:type="dcterms:W3CDTF">2021-03-17T22:20:59Z</dcterms:modified>
</cp:coreProperties>
</file>